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docProps/custom.xml" ContentType="application/vnd.openxmlformats-officedocument.custom-properties+xml"/>
  <Override PartName="/ppt/slides/slide129.xml" ContentType="application/vnd.openxmlformats-officedocument.presentationml.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8"/>
  </p:notesMasterIdLst>
  <p:sldIdLst>
    <p:sldId id="256" r:id="rId2"/>
    <p:sldId id="295" r:id="rId3"/>
    <p:sldId id="294" r:id="rId4"/>
    <p:sldId id="291" r:id="rId5"/>
    <p:sldId id="525" r:id="rId6"/>
    <p:sldId id="526" r:id="rId7"/>
    <p:sldId id="302" r:id="rId8"/>
    <p:sldId id="305" r:id="rId9"/>
    <p:sldId id="304" r:id="rId10"/>
    <p:sldId id="303" r:id="rId11"/>
    <p:sldId id="306" r:id="rId12"/>
    <p:sldId id="266" r:id="rId13"/>
    <p:sldId id="258" r:id="rId14"/>
    <p:sldId id="260" r:id="rId15"/>
    <p:sldId id="262" r:id="rId16"/>
    <p:sldId id="263" r:id="rId17"/>
    <p:sldId id="264" r:id="rId18"/>
    <p:sldId id="265" r:id="rId19"/>
    <p:sldId id="300" r:id="rId20"/>
    <p:sldId id="301" r:id="rId21"/>
    <p:sldId id="287" r:id="rId22"/>
    <p:sldId id="297" r:id="rId23"/>
    <p:sldId id="298" r:id="rId24"/>
    <p:sldId id="267" r:id="rId25"/>
    <p:sldId id="290" r:id="rId26"/>
    <p:sldId id="270" r:id="rId27"/>
    <p:sldId id="271" r:id="rId28"/>
    <p:sldId id="318" r:id="rId29"/>
    <p:sldId id="292" r:id="rId30"/>
    <p:sldId id="308" r:id="rId31"/>
    <p:sldId id="272" r:id="rId32"/>
    <p:sldId id="316" r:id="rId33"/>
    <p:sldId id="340" r:id="rId34"/>
    <p:sldId id="320" r:id="rId35"/>
    <p:sldId id="274" r:id="rId36"/>
    <p:sldId id="322" r:id="rId37"/>
    <p:sldId id="324" r:id="rId38"/>
    <p:sldId id="325" r:id="rId39"/>
    <p:sldId id="326" r:id="rId40"/>
    <p:sldId id="327" r:id="rId41"/>
    <p:sldId id="328" r:id="rId42"/>
    <p:sldId id="342" r:id="rId43"/>
    <p:sldId id="332" r:id="rId44"/>
    <p:sldId id="329" r:id="rId45"/>
    <p:sldId id="331" r:id="rId46"/>
    <p:sldId id="333" r:id="rId47"/>
    <p:sldId id="334" r:id="rId48"/>
    <p:sldId id="335" r:id="rId49"/>
    <p:sldId id="336" r:id="rId50"/>
    <p:sldId id="337" r:id="rId51"/>
    <p:sldId id="344" r:id="rId52"/>
    <p:sldId id="346" r:id="rId53"/>
    <p:sldId id="348" r:id="rId54"/>
    <p:sldId id="350" r:id="rId55"/>
    <p:sldId id="352" r:id="rId56"/>
    <p:sldId id="353" r:id="rId57"/>
    <p:sldId id="354" r:id="rId58"/>
    <p:sldId id="310" r:id="rId59"/>
    <p:sldId id="311" r:id="rId60"/>
    <p:sldId id="312" r:id="rId61"/>
    <p:sldId id="313" r:id="rId62"/>
    <p:sldId id="314" r:id="rId63"/>
    <p:sldId id="356" r:id="rId64"/>
    <p:sldId id="417" r:id="rId65"/>
    <p:sldId id="357" r:id="rId66"/>
    <p:sldId id="418" r:id="rId67"/>
    <p:sldId id="358" r:id="rId68"/>
    <p:sldId id="359" r:id="rId69"/>
    <p:sldId id="362" r:id="rId70"/>
    <p:sldId id="401" r:id="rId71"/>
    <p:sldId id="402" r:id="rId72"/>
    <p:sldId id="403" r:id="rId73"/>
    <p:sldId id="404" r:id="rId74"/>
    <p:sldId id="405" r:id="rId75"/>
    <p:sldId id="406" r:id="rId76"/>
    <p:sldId id="407" r:id="rId77"/>
    <p:sldId id="424" r:id="rId78"/>
    <p:sldId id="427" r:id="rId79"/>
    <p:sldId id="408" r:id="rId80"/>
    <p:sldId id="409" r:id="rId81"/>
    <p:sldId id="410" r:id="rId82"/>
    <p:sldId id="411" r:id="rId83"/>
    <p:sldId id="412" r:id="rId84"/>
    <p:sldId id="421" r:id="rId85"/>
    <p:sldId id="422" r:id="rId86"/>
    <p:sldId id="423" r:id="rId87"/>
    <p:sldId id="420" r:id="rId88"/>
    <p:sldId id="419" r:id="rId89"/>
    <p:sldId id="468" r:id="rId90"/>
    <p:sldId id="431" r:id="rId91"/>
    <p:sldId id="432" r:id="rId92"/>
    <p:sldId id="433" r:id="rId93"/>
    <p:sldId id="434" r:id="rId94"/>
    <p:sldId id="437" r:id="rId95"/>
    <p:sldId id="438" r:id="rId96"/>
    <p:sldId id="439" r:id="rId97"/>
    <p:sldId id="440" r:id="rId98"/>
    <p:sldId id="441" r:id="rId99"/>
    <p:sldId id="466" r:id="rId100"/>
    <p:sldId id="442" r:id="rId101"/>
    <p:sldId id="443" r:id="rId102"/>
    <p:sldId id="444" r:id="rId103"/>
    <p:sldId id="445" r:id="rId104"/>
    <p:sldId id="446" r:id="rId105"/>
    <p:sldId id="447" r:id="rId106"/>
    <p:sldId id="448" r:id="rId107"/>
    <p:sldId id="449" r:id="rId108"/>
    <p:sldId id="450" r:id="rId109"/>
    <p:sldId id="451" r:id="rId110"/>
    <p:sldId id="452" r:id="rId111"/>
    <p:sldId id="453" r:id="rId112"/>
    <p:sldId id="454" r:id="rId113"/>
    <p:sldId id="455" r:id="rId114"/>
    <p:sldId id="456" r:id="rId115"/>
    <p:sldId id="457" r:id="rId116"/>
    <p:sldId id="458" r:id="rId117"/>
    <p:sldId id="459" r:id="rId118"/>
    <p:sldId id="460" r:id="rId119"/>
    <p:sldId id="461" r:id="rId120"/>
    <p:sldId id="462" r:id="rId121"/>
    <p:sldId id="463" r:id="rId122"/>
    <p:sldId id="465" r:id="rId123"/>
    <p:sldId id="467" r:id="rId124"/>
    <p:sldId id="470" r:id="rId125"/>
    <p:sldId id="472" r:id="rId126"/>
    <p:sldId id="474" r:id="rId127"/>
    <p:sldId id="475" r:id="rId128"/>
    <p:sldId id="484" r:id="rId129"/>
    <p:sldId id="478" r:id="rId130"/>
    <p:sldId id="480" r:id="rId131"/>
    <p:sldId id="481" r:id="rId132"/>
    <p:sldId id="482" r:id="rId133"/>
    <p:sldId id="485" r:id="rId134"/>
    <p:sldId id="486" r:id="rId135"/>
    <p:sldId id="503" r:id="rId136"/>
    <p:sldId id="504" r:id="rId137"/>
    <p:sldId id="489" r:id="rId138"/>
    <p:sldId id="490" r:id="rId139"/>
    <p:sldId id="505" r:id="rId140"/>
    <p:sldId id="506" r:id="rId141"/>
    <p:sldId id="507" r:id="rId142"/>
    <p:sldId id="508" r:id="rId143"/>
    <p:sldId id="509" r:id="rId144"/>
    <p:sldId id="510" r:id="rId145"/>
    <p:sldId id="491" r:id="rId146"/>
    <p:sldId id="492" r:id="rId147"/>
    <p:sldId id="493" r:id="rId148"/>
    <p:sldId id="494" r:id="rId149"/>
    <p:sldId id="495" r:id="rId150"/>
    <p:sldId id="496" r:id="rId151"/>
    <p:sldId id="511" r:id="rId152"/>
    <p:sldId id="512" r:id="rId153"/>
    <p:sldId id="513" r:id="rId154"/>
    <p:sldId id="514" r:id="rId155"/>
    <p:sldId id="498" r:id="rId156"/>
    <p:sldId id="499" r:id="rId157"/>
    <p:sldId id="500" r:id="rId158"/>
    <p:sldId id="515" r:id="rId159"/>
    <p:sldId id="516" r:id="rId160"/>
    <p:sldId id="517" r:id="rId161"/>
    <p:sldId id="518" r:id="rId162"/>
    <p:sldId id="519" r:id="rId163"/>
    <p:sldId id="520" r:id="rId164"/>
    <p:sldId id="521" r:id="rId165"/>
    <p:sldId id="522" r:id="rId166"/>
    <p:sldId id="524" r:id="rId167"/>
  </p:sldIdLst>
  <p:sldSz cx="9906000" cy="6858000" type="A4"/>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584" autoAdjust="0"/>
    <p:restoredTop sz="94660"/>
  </p:normalViewPr>
  <p:slideViewPr>
    <p:cSldViewPr>
      <p:cViewPr>
        <p:scale>
          <a:sx n="69" d="100"/>
          <a:sy n="69" d="100"/>
        </p:scale>
        <p:origin x="-1128" y="-78"/>
      </p:cViewPr>
      <p:guideLst>
        <p:guide orient="horz" pos="2880"/>
        <p:guide pos="1755"/>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5" Type="http://schemas.openxmlformats.org/officeDocument/2006/relationships/image" Target="../media/image64.wmf"/><Relationship Id="rId4" Type="http://schemas.openxmlformats.org/officeDocument/2006/relationships/image" Target="../media/image6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91.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9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image" Target="../media/image97.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99.wmf"/><Relationship Id="rId1" Type="http://schemas.openxmlformats.org/officeDocument/2006/relationships/image" Target="../media/image97.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image" Target="../media/image97.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97.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97.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97.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104.wmf"/><Relationship Id="rId1" Type="http://schemas.openxmlformats.org/officeDocument/2006/relationships/image" Target="../media/image97.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105.wmf"/><Relationship Id="rId1" Type="http://schemas.openxmlformats.org/officeDocument/2006/relationships/image" Target="../media/image97.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105.wmf"/><Relationship Id="rId1" Type="http://schemas.openxmlformats.org/officeDocument/2006/relationships/image" Target="../media/image97.wmf"/></Relationships>
</file>

<file path=ppt/drawings/_rels/vmlDrawing47.vml.rels><?xml version="1.0" encoding="UTF-8" standalone="yes"?>
<Relationships xmlns="http://schemas.openxmlformats.org/package/2006/relationships"><Relationship Id="rId8" Type="http://schemas.openxmlformats.org/officeDocument/2006/relationships/image" Target="../media/image137.wmf"/><Relationship Id="rId3" Type="http://schemas.openxmlformats.org/officeDocument/2006/relationships/image" Target="../media/image132.wmf"/><Relationship Id="rId7" Type="http://schemas.openxmlformats.org/officeDocument/2006/relationships/image" Target="../media/image136.wmf"/><Relationship Id="rId12" Type="http://schemas.openxmlformats.org/officeDocument/2006/relationships/image" Target="../media/image141.wmf"/><Relationship Id="rId2" Type="http://schemas.openxmlformats.org/officeDocument/2006/relationships/image" Target="../media/image131.wmf"/><Relationship Id="rId1" Type="http://schemas.openxmlformats.org/officeDocument/2006/relationships/image" Target="../media/image130.wmf"/><Relationship Id="rId6" Type="http://schemas.openxmlformats.org/officeDocument/2006/relationships/image" Target="../media/image135.wmf"/><Relationship Id="rId11" Type="http://schemas.openxmlformats.org/officeDocument/2006/relationships/image" Target="../media/image140.wmf"/><Relationship Id="rId5" Type="http://schemas.openxmlformats.org/officeDocument/2006/relationships/image" Target="../media/image134.wmf"/><Relationship Id="rId10" Type="http://schemas.openxmlformats.org/officeDocument/2006/relationships/image" Target="../media/image139.wmf"/><Relationship Id="rId4" Type="http://schemas.openxmlformats.org/officeDocument/2006/relationships/image" Target="../media/image133.wmf"/><Relationship Id="rId9" Type="http://schemas.openxmlformats.org/officeDocument/2006/relationships/image" Target="../media/image138.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42.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4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151.wmf"/><Relationship Id="rId1" Type="http://schemas.openxmlformats.org/officeDocument/2006/relationships/image" Target="../media/image150.w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153.wmf"/><Relationship Id="rId1" Type="http://schemas.openxmlformats.org/officeDocument/2006/relationships/image" Target="../media/image152.w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155.wmf"/><Relationship Id="rId1" Type="http://schemas.openxmlformats.org/officeDocument/2006/relationships/image" Target="../media/image15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347007E0-7D18-40E0-AEE8-B202C0851EE3}" type="datetimeFigureOut">
              <a:rPr lang="en-IN" smtClean="0"/>
              <a:pPr/>
              <a:t>01-12-2023</a:t>
            </a:fld>
            <a:endParaRPr lang="en-IN"/>
          </a:p>
        </p:txBody>
      </p:sp>
      <p:sp>
        <p:nvSpPr>
          <p:cNvPr id="4" name="Slide Image Placeholder 3"/>
          <p:cNvSpPr>
            <a:spLocks noGrp="1" noRot="1" noChangeAspect="1"/>
          </p:cNvSpPr>
          <p:nvPr>
            <p:ph type="sldImg" idx="2"/>
          </p:nvPr>
        </p:nvSpPr>
        <p:spPr>
          <a:xfrm>
            <a:off x="4238625" y="514350"/>
            <a:ext cx="3714750" cy="257175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906D3395-FAF0-4062-AC34-3B2AA7C05670}"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25" y="514350"/>
            <a:ext cx="371475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6D3395-FAF0-4062-AC34-3B2AA7C05670}"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25" y="514350"/>
            <a:ext cx="371475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9CB7C3-050C-4CBD-893F-11CE7EBAD7FE}" type="slidenum">
              <a:rPr lang="en-NZ" smtClean="0"/>
              <a:pPr/>
              <a:t>76</a:t>
            </a:fld>
            <a:endParaRPr lang="en-NZ"/>
          </a:p>
        </p:txBody>
      </p:sp>
    </p:spTree>
    <p:extLst>
      <p:ext uri="{BB962C8B-B14F-4D97-AF65-F5344CB8AC3E}">
        <p14:creationId xmlns="" xmlns:p14="http://schemas.microsoft.com/office/powerpoint/2010/main" val="520706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0FF0119-F948-49D4-B06A-122C5204BB3C}" type="slidenum">
              <a:rPr lang="de-CH"/>
              <a:pPr/>
              <a:t>136</a:t>
            </a:fld>
            <a:endParaRPr lang="de-CH"/>
          </a:p>
        </p:txBody>
      </p:sp>
      <p:sp>
        <p:nvSpPr>
          <p:cNvPr id="36867" name="Rectangle 2"/>
          <p:cNvSpPr>
            <a:spLocks noGrp="1" noRot="1" noChangeAspect="1" noChangeArrowheads="1" noTextEdit="1"/>
          </p:cNvSpPr>
          <p:nvPr>
            <p:ph type="sldImg"/>
          </p:nvPr>
        </p:nvSpPr>
        <p:spPr>
          <a:xfrm>
            <a:off x="4238625" y="514350"/>
            <a:ext cx="3714750" cy="2571750"/>
          </a:xfrm>
          <a:ln/>
        </p:spPr>
      </p:sp>
      <p:sp>
        <p:nvSpPr>
          <p:cNvPr id="36868" name="Rectangle 3"/>
          <p:cNvSpPr>
            <a:spLocks noGrp="1" noChangeArrowheads="1"/>
          </p:cNvSpPr>
          <p:nvPr>
            <p:ph type="body" idx="1"/>
          </p:nvPr>
        </p:nvSpPr>
        <p:spPr>
          <a:noFill/>
          <a:ln/>
        </p:spPr>
        <p:txBody>
          <a:bodyPr/>
          <a:lstStyle/>
          <a:p>
            <a:pPr eaLnBrk="1" hangingPunct="1"/>
            <a:endParaRPr lang="de-CH"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10-00</a:t>
            </a:r>
          </a:p>
        </p:txBody>
      </p:sp>
      <p:sp>
        <p:nvSpPr>
          <p:cNvPr id="7" name="Rectangle 7"/>
          <p:cNvSpPr>
            <a:spLocks noGrp="1" noChangeArrowheads="1"/>
          </p:cNvSpPr>
          <p:nvPr>
            <p:ph type="sldNum" sz="quarter" idx="5"/>
          </p:nvPr>
        </p:nvSpPr>
        <p:spPr>
          <a:ln/>
        </p:spPr>
        <p:txBody>
          <a:bodyPr/>
          <a:lstStyle/>
          <a:p>
            <a:fld id="{55339A13-6F70-415E-BC1B-0FE437AA49ED}" type="slidenum">
              <a:rPr lang="en-US"/>
              <a:pPr/>
              <a:t>137</a:t>
            </a:fld>
            <a:endParaRPr lang="en-US"/>
          </a:p>
        </p:txBody>
      </p:sp>
      <p:sp>
        <p:nvSpPr>
          <p:cNvPr id="4098" name="Rectangle 2"/>
          <p:cNvSpPr>
            <a:spLocks noGrp="1" noRot="1" noChangeAspect="1" noChangeArrowheads="1" noTextEdit="1"/>
          </p:cNvSpPr>
          <p:nvPr>
            <p:ph type="sldImg"/>
          </p:nvPr>
        </p:nvSpPr>
        <p:spPr>
          <a:xfrm>
            <a:off x="4238625" y="514350"/>
            <a:ext cx="3714750" cy="2571750"/>
          </a:xfrm>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25" y="514350"/>
            <a:ext cx="3714750" cy="2571750"/>
          </a:xfrm>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r>
              <a:rPr lang="en-US" smtClean="0"/>
              <a:t>10-00</a:t>
            </a:r>
            <a:endParaRPr lang="en-US"/>
          </a:p>
        </p:txBody>
      </p:sp>
      <p:sp>
        <p:nvSpPr>
          <p:cNvPr id="5" name="Slide Number Placeholder 4"/>
          <p:cNvSpPr>
            <a:spLocks noGrp="1"/>
          </p:cNvSpPr>
          <p:nvPr>
            <p:ph type="sldNum" sz="quarter" idx="11"/>
          </p:nvPr>
        </p:nvSpPr>
        <p:spPr/>
        <p:txBody>
          <a:bodyPr/>
          <a:lstStyle/>
          <a:p>
            <a:fld id="{BB11002D-CDF6-4186-BCD4-D5D9AA1C0699}" type="slidenum">
              <a:rPr lang="en-US" smtClean="0"/>
              <a:pPr/>
              <a:t>138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CA6BB7A-7B9B-42B9-8449-40558AF141D8}" type="slidenum">
              <a:rPr lang="de-CH"/>
              <a:pPr/>
              <a:t>26</a:t>
            </a:fld>
            <a:endParaRPr lang="de-CH"/>
          </a:p>
        </p:txBody>
      </p:sp>
      <p:sp>
        <p:nvSpPr>
          <p:cNvPr id="24579" name="Rectangle 2"/>
          <p:cNvSpPr>
            <a:spLocks noGrp="1" noRot="1" noChangeAspect="1" noChangeArrowheads="1" noTextEdit="1"/>
          </p:cNvSpPr>
          <p:nvPr>
            <p:ph type="sldImg"/>
          </p:nvPr>
        </p:nvSpPr>
        <p:spPr>
          <a:xfrm>
            <a:off x="4238625" y="514350"/>
            <a:ext cx="3714750" cy="2571750"/>
          </a:xfrm>
          <a:ln/>
        </p:spPr>
      </p:sp>
      <p:sp>
        <p:nvSpPr>
          <p:cNvPr id="24580" name="Rectangle 3"/>
          <p:cNvSpPr>
            <a:spLocks noGrp="1" noChangeArrowheads="1"/>
          </p:cNvSpPr>
          <p:nvPr>
            <p:ph type="body" idx="1"/>
          </p:nvPr>
        </p:nvSpPr>
        <p:spPr>
          <a:noFill/>
          <a:ln/>
        </p:spPr>
        <p:txBody>
          <a:bodyPr/>
          <a:lstStyle/>
          <a:p>
            <a:pPr eaLnBrk="1" hangingPunct="1"/>
            <a:endParaRPr lang="de-CH"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0D919F2-C96A-411B-A2F7-B9DF002F406C}" type="slidenum">
              <a:rPr lang="de-CH"/>
              <a:pPr/>
              <a:t>27</a:t>
            </a:fld>
            <a:endParaRPr lang="de-CH"/>
          </a:p>
        </p:txBody>
      </p:sp>
      <p:sp>
        <p:nvSpPr>
          <p:cNvPr id="25603" name="Rectangle 2"/>
          <p:cNvSpPr>
            <a:spLocks noGrp="1" noRot="1" noChangeAspect="1" noChangeArrowheads="1" noTextEdit="1"/>
          </p:cNvSpPr>
          <p:nvPr>
            <p:ph type="sldImg"/>
          </p:nvPr>
        </p:nvSpPr>
        <p:spPr>
          <a:xfrm>
            <a:off x="4238625" y="514350"/>
            <a:ext cx="3714750" cy="2571750"/>
          </a:xfrm>
          <a:ln/>
        </p:spPr>
      </p:sp>
      <p:sp>
        <p:nvSpPr>
          <p:cNvPr id="25604" name="Rectangle 3"/>
          <p:cNvSpPr>
            <a:spLocks noGrp="1" noChangeArrowheads="1"/>
          </p:cNvSpPr>
          <p:nvPr>
            <p:ph type="body" idx="1"/>
          </p:nvPr>
        </p:nvSpPr>
        <p:spPr>
          <a:noFill/>
          <a:ln/>
        </p:spPr>
        <p:txBody>
          <a:bodyPr/>
          <a:lstStyle/>
          <a:p>
            <a:pPr eaLnBrk="1" hangingPunct="1"/>
            <a:endParaRPr lang="de-CH"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96131666-7B38-43A0-85BF-4100538F45EE}" type="slidenum">
              <a:rPr lang="de-CH"/>
              <a:pPr/>
              <a:t>31</a:t>
            </a:fld>
            <a:endParaRPr lang="de-CH"/>
          </a:p>
        </p:txBody>
      </p:sp>
      <p:sp>
        <p:nvSpPr>
          <p:cNvPr id="26627" name="Rectangle 2"/>
          <p:cNvSpPr>
            <a:spLocks noGrp="1" noRot="1" noChangeAspect="1" noChangeArrowheads="1" noTextEdit="1"/>
          </p:cNvSpPr>
          <p:nvPr>
            <p:ph type="sldImg"/>
          </p:nvPr>
        </p:nvSpPr>
        <p:spPr>
          <a:xfrm>
            <a:off x="4238625" y="514350"/>
            <a:ext cx="3714750" cy="2571750"/>
          </a:xfrm>
          <a:ln/>
        </p:spPr>
      </p:sp>
      <p:sp>
        <p:nvSpPr>
          <p:cNvPr id="26628" name="Rectangle 3"/>
          <p:cNvSpPr>
            <a:spLocks noGrp="1" noChangeArrowheads="1"/>
          </p:cNvSpPr>
          <p:nvPr>
            <p:ph type="body" idx="1"/>
          </p:nvPr>
        </p:nvSpPr>
        <p:spPr>
          <a:noFill/>
          <a:ln/>
        </p:spPr>
        <p:txBody>
          <a:bodyPr/>
          <a:lstStyle/>
          <a:p>
            <a:pPr eaLnBrk="1" hangingPunct="1"/>
            <a:endParaRPr lang="de-CH"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D59C3C97-2A77-4AB0-8DFF-0A54557A1033}" type="slidenum">
              <a:rPr lang="en-IN" smtClean="0"/>
              <a:pPr/>
              <a:t>32</a:t>
            </a:fld>
            <a:endParaRPr lang="en-IN" smtClean="0"/>
          </a:p>
        </p:txBody>
      </p:sp>
      <p:sp>
        <p:nvSpPr>
          <p:cNvPr id="102403" name="Rectangle 2"/>
          <p:cNvSpPr>
            <a:spLocks noGrp="1" noRot="1" noChangeAspect="1" noChangeArrowheads="1" noTextEdit="1"/>
          </p:cNvSpPr>
          <p:nvPr>
            <p:ph type="sldImg"/>
          </p:nvPr>
        </p:nvSpPr>
        <p:spPr>
          <a:xfrm>
            <a:off x="4238625" y="514350"/>
            <a:ext cx="3714750" cy="2571750"/>
          </a:xfrm>
          <a:ln/>
        </p:spPr>
      </p:sp>
      <p:sp>
        <p:nvSpPr>
          <p:cNvPr id="102404" name="Rectangle 3"/>
          <p:cNvSpPr>
            <a:spLocks noGrp="1" noChangeArrowheads="1"/>
          </p:cNvSpPr>
          <p:nvPr>
            <p:ph type="body" idx="1"/>
          </p:nvPr>
        </p:nvSpPr>
        <p:spPr>
          <a:noFill/>
          <a:ln/>
        </p:spPr>
        <p:txBody>
          <a:bodyPr/>
          <a:lstStyle/>
          <a:p>
            <a:pPr eaLnBrk="1" hangingPunct="1"/>
            <a:endParaRPr lang="en-US" smtClean="0"/>
          </a:p>
          <a:p>
            <a:pPr eaLnBrk="1" hangingPunct="1"/>
            <a:endParaRPr lang="en-I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9D7F18A-0B65-4FBA-82B0-760450FFAF87}" type="slidenum">
              <a:rPr lang="de-CH"/>
              <a:pPr/>
              <a:t>35</a:t>
            </a:fld>
            <a:endParaRPr lang="de-CH"/>
          </a:p>
        </p:txBody>
      </p:sp>
      <p:sp>
        <p:nvSpPr>
          <p:cNvPr id="28675" name="Rectangle 2"/>
          <p:cNvSpPr>
            <a:spLocks noGrp="1" noRot="1" noChangeAspect="1" noChangeArrowheads="1" noTextEdit="1"/>
          </p:cNvSpPr>
          <p:nvPr>
            <p:ph type="sldImg"/>
          </p:nvPr>
        </p:nvSpPr>
        <p:spPr>
          <a:xfrm>
            <a:off x="4238625" y="514350"/>
            <a:ext cx="3714750" cy="2571750"/>
          </a:xfrm>
          <a:ln/>
        </p:spPr>
      </p:sp>
      <p:sp>
        <p:nvSpPr>
          <p:cNvPr id="28676" name="Rectangle 3"/>
          <p:cNvSpPr>
            <a:spLocks noGrp="1" noChangeArrowheads="1"/>
          </p:cNvSpPr>
          <p:nvPr>
            <p:ph type="body" idx="1"/>
          </p:nvPr>
        </p:nvSpPr>
        <p:spPr>
          <a:noFill/>
          <a:ln/>
        </p:spPr>
        <p:txBody>
          <a:bodyPr/>
          <a:lstStyle/>
          <a:p>
            <a:pPr eaLnBrk="1" hangingPunct="1"/>
            <a:endParaRPr lang="de-CH"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25" y="514350"/>
            <a:ext cx="371475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9CB7C3-050C-4CBD-893F-11CE7EBAD7FE}" type="slidenum">
              <a:rPr lang="en-NZ" smtClean="0"/>
              <a:pPr/>
              <a:t>73</a:t>
            </a:fld>
            <a:endParaRPr lang="en-NZ"/>
          </a:p>
        </p:txBody>
      </p:sp>
    </p:spTree>
    <p:extLst>
      <p:ext uri="{BB962C8B-B14F-4D97-AF65-F5344CB8AC3E}">
        <p14:creationId xmlns="" xmlns:p14="http://schemas.microsoft.com/office/powerpoint/2010/main" val="520706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25" y="514350"/>
            <a:ext cx="371475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9CB7C3-050C-4CBD-893F-11CE7EBAD7FE}" type="slidenum">
              <a:rPr lang="en-NZ" smtClean="0"/>
              <a:pPr/>
              <a:t>74</a:t>
            </a:fld>
            <a:endParaRPr lang="en-NZ"/>
          </a:p>
        </p:txBody>
      </p:sp>
    </p:spTree>
    <p:extLst>
      <p:ext uri="{BB962C8B-B14F-4D97-AF65-F5344CB8AC3E}">
        <p14:creationId xmlns="" xmlns:p14="http://schemas.microsoft.com/office/powerpoint/2010/main" val="520706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25" y="514350"/>
            <a:ext cx="371475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9CB7C3-050C-4CBD-893F-11CE7EBAD7FE}" type="slidenum">
              <a:rPr lang="en-NZ" smtClean="0"/>
              <a:pPr/>
              <a:t>75</a:t>
            </a:fld>
            <a:endParaRPr lang="en-NZ"/>
          </a:p>
        </p:txBody>
      </p:sp>
    </p:spTree>
    <p:extLst>
      <p:ext uri="{BB962C8B-B14F-4D97-AF65-F5344CB8AC3E}">
        <p14:creationId xmlns="" xmlns:p14="http://schemas.microsoft.com/office/powerpoint/2010/main" val="520706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9"/>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2"/>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42"/>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677108"/>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95300" y="1600206"/>
            <a:ext cx="4375150" cy="13849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5035550" y="1600205"/>
            <a:ext cx="4375150" cy="13849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5035550" y="3938594"/>
            <a:ext cx="4375150" cy="13849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Rectangle 4"/>
          <p:cNvSpPr>
            <a:spLocks noGrp="1" noChangeArrowheads="1"/>
          </p:cNvSpPr>
          <p:nvPr>
            <p:ph type="dt" sz="half" idx="10"/>
          </p:nvPr>
        </p:nvSpPr>
        <p:spPr>
          <a:xfrm>
            <a:off x="495300" y="6377945"/>
            <a:ext cx="2278380" cy="276999"/>
          </a:xfrm>
          <a:ln/>
        </p:spPr>
        <p:txBody>
          <a:bodyPr/>
          <a:lstStyle>
            <a:lvl1pPr>
              <a:defRPr/>
            </a:lvl1pPr>
          </a:lstStyle>
          <a:p>
            <a:pPr>
              <a:defRPr/>
            </a:pPr>
            <a:endParaRPr lang="de-CH"/>
          </a:p>
        </p:txBody>
      </p:sp>
      <p:sp>
        <p:nvSpPr>
          <p:cNvPr id="7" name="Rectangle 5"/>
          <p:cNvSpPr>
            <a:spLocks noGrp="1" noChangeArrowheads="1"/>
          </p:cNvSpPr>
          <p:nvPr>
            <p:ph type="ftr" sz="quarter" idx="11"/>
          </p:nvPr>
        </p:nvSpPr>
        <p:spPr>
          <a:xfrm>
            <a:off x="3368040" y="6377945"/>
            <a:ext cx="3169920" cy="276999"/>
          </a:xfrm>
          <a:ln/>
        </p:spPr>
        <p:txBody>
          <a:bodyPr/>
          <a:lstStyle>
            <a:lvl1pPr>
              <a:defRPr/>
            </a:lvl1pPr>
          </a:lstStyle>
          <a:p>
            <a:pPr>
              <a:defRPr/>
            </a:pPr>
            <a:endParaRPr lang="de-CH"/>
          </a:p>
        </p:txBody>
      </p:sp>
      <p:sp>
        <p:nvSpPr>
          <p:cNvPr id="8" name="Rectangle 6"/>
          <p:cNvSpPr>
            <a:spLocks noGrp="1" noChangeArrowheads="1"/>
          </p:cNvSpPr>
          <p:nvPr>
            <p:ph type="sldNum" sz="quarter" idx="12"/>
          </p:nvPr>
        </p:nvSpPr>
        <p:spPr>
          <a:xfrm>
            <a:off x="7132320" y="6377945"/>
            <a:ext cx="2278380" cy="276999"/>
          </a:xfrm>
          <a:ln/>
        </p:spPr>
        <p:txBody>
          <a:bodyPr/>
          <a:lstStyle>
            <a:lvl1pPr>
              <a:defRPr/>
            </a:lvl1pPr>
          </a:lstStyle>
          <a:p>
            <a:pPr>
              <a:defRPr/>
            </a:pPr>
            <a:fld id="{FA876717-3517-4BD3-8656-62720D8E641E}" type="slidenum">
              <a:rPr lang="de-CH"/>
              <a:pPr>
                <a:defRPr/>
              </a:pPr>
              <a:t>‹#›</a:t>
            </a:fld>
            <a:endParaRPr lang="de-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67710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600206"/>
            <a:ext cx="4375150" cy="13849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6"/>
            <a:ext cx="4375150" cy="13849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495300" y="6377945"/>
            <a:ext cx="2278380" cy="276999"/>
          </a:xfrm>
          <a:ln/>
        </p:spPr>
        <p:txBody>
          <a:bodyPr/>
          <a:lstStyle>
            <a:lvl1pPr>
              <a:defRPr/>
            </a:lvl1pPr>
          </a:lstStyle>
          <a:p>
            <a:pPr>
              <a:defRPr/>
            </a:pPr>
            <a:endParaRPr lang="en-IN"/>
          </a:p>
        </p:txBody>
      </p:sp>
      <p:sp>
        <p:nvSpPr>
          <p:cNvPr id="6" name="Rectangle 5"/>
          <p:cNvSpPr>
            <a:spLocks noGrp="1" noChangeArrowheads="1"/>
          </p:cNvSpPr>
          <p:nvPr>
            <p:ph type="ftr" sz="quarter" idx="11"/>
          </p:nvPr>
        </p:nvSpPr>
        <p:spPr>
          <a:xfrm>
            <a:off x="3368040" y="6377945"/>
            <a:ext cx="3169920" cy="276999"/>
          </a:xfrm>
          <a:ln/>
        </p:spPr>
        <p:txBody>
          <a:bodyPr/>
          <a:lstStyle>
            <a:lvl1pPr>
              <a:defRPr/>
            </a:lvl1pPr>
          </a:lstStyle>
          <a:p>
            <a:pPr>
              <a:defRPr/>
            </a:pPr>
            <a:endParaRPr lang="en-IN"/>
          </a:p>
        </p:txBody>
      </p:sp>
      <p:sp>
        <p:nvSpPr>
          <p:cNvPr id="7" name="Rectangle 6"/>
          <p:cNvSpPr>
            <a:spLocks noGrp="1" noChangeArrowheads="1"/>
          </p:cNvSpPr>
          <p:nvPr>
            <p:ph type="sldNum" sz="quarter" idx="12"/>
          </p:nvPr>
        </p:nvSpPr>
        <p:spPr>
          <a:xfrm>
            <a:off x="7132320" y="6377945"/>
            <a:ext cx="2278380" cy="276999"/>
          </a:xfrm>
          <a:ln/>
        </p:spPr>
        <p:txBody>
          <a:bodyPr/>
          <a:lstStyle>
            <a:lvl1pPr>
              <a:defRPr/>
            </a:lvl1pPr>
          </a:lstStyle>
          <a:p>
            <a:pPr>
              <a:defRPr/>
            </a:pPr>
            <a:fld id="{CAE871A5-9E4B-42F9-AC31-78B32C5276E9}" type="slidenum">
              <a:rPr lang="en-IN"/>
              <a:pPr>
                <a:defRPr/>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12" name="Rounded Rectangle 11"/>
          <p:cNvSpPr/>
          <p:nvPr userDrawn="1"/>
        </p:nvSpPr>
        <p:spPr>
          <a:xfrm>
            <a:off x="247650" y="228600"/>
            <a:ext cx="9420606" cy="9681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7132320" y="6377945"/>
            <a:ext cx="2278380" cy="276999"/>
          </a:xfrm>
        </p:spPr>
        <p:txBody>
          <a:bodyPr/>
          <a:lstStyle/>
          <a:p>
            <a:fld id="{C143754E-DC5B-4DFA-935D-9FB7F16ADBB2}" type="slidenum">
              <a:rPr lang="en-NZ" smtClean="0"/>
              <a:pPr/>
              <a:t>‹#›</a:t>
            </a:fld>
            <a:endParaRPr lang="en-NZ"/>
          </a:p>
        </p:txBody>
      </p:sp>
      <p:sp>
        <p:nvSpPr>
          <p:cNvPr id="13" name="Content Placeholder 2"/>
          <p:cNvSpPr>
            <a:spLocks noGrp="1"/>
          </p:cNvSpPr>
          <p:nvPr>
            <p:ph idx="1"/>
          </p:nvPr>
        </p:nvSpPr>
        <p:spPr>
          <a:xfrm>
            <a:off x="247654" y="1196752"/>
            <a:ext cx="9412963" cy="5230980"/>
          </a:xfrm>
        </p:spPr>
        <p:txBody>
          <a:bodyPr>
            <a:normAutofit/>
          </a:bodyPr>
          <a:lstStyle>
            <a:lvl1pPr marL="0" indent="0">
              <a:lnSpc>
                <a:spcPct val="150000"/>
              </a:lnSpc>
              <a:buFont typeface="Wingdings" pitchFamily="2" charset="2"/>
              <a:buNone/>
              <a:defRPr sz="2800" b="1">
                <a:solidFill>
                  <a:schemeClr val="tx2"/>
                </a:solidFill>
                <a:latin typeface="Arial" pitchFamily="34" charset="0"/>
                <a:cs typeface="Arial" pitchFamily="34" charset="0"/>
              </a:defRPr>
            </a:lvl1pPr>
            <a:lvl2pPr marL="576263" indent="-274320">
              <a:lnSpc>
                <a:spcPct val="150000"/>
              </a:lnSpc>
              <a:buFont typeface="Wingdings" pitchFamily="2" charset="2"/>
              <a:buChar char=""/>
              <a:defRPr sz="2400">
                <a:latin typeface="Arial" pitchFamily="34" charset="0"/>
                <a:cs typeface="Arial" pitchFamily="34" charset="0"/>
              </a:defRPr>
            </a:lvl2pPr>
            <a:lvl3pPr marL="627063" indent="0">
              <a:lnSpc>
                <a:spcPct val="150000"/>
              </a:lnSpc>
              <a:buFont typeface="Wingdings" pitchFamily="2" charset="2"/>
              <a:buNone/>
              <a:defRPr sz="2400">
                <a:latin typeface="Arial" pitchFamily="34" charset="0"/>
                <a:cs typeface="Arial" pitchFamily="34" charset="0"/>
              </a:defRPr>
            </a:lvl3pPr>
            <a:lvl4pPr marL="914400" indent="0">
              <a:lnSpc>
                <a:spcPct val="150000"/>
              </a:lnSpc>
              <a:buFont typeface="Wingdings" pitchFamily="2" charset="2"/>
              <a:buNone/>
              <a:defRPr sz="2000">
                <a:latin typeface="Arial" pitchFamily="34" charset="0"/>
                <a:cs typeface="Arial" pitchFamily="34" charset="0"/>
              </a:defRPr>
            </a:lvl4pPr>
            <a:lvl5pPr marL="1234440" indent="0">
              <a:lnSpc>
                <a:spcPct val="150000"/>
              </a:lnSpc>
              <a:buFont typeface="Wingdings" pitchFamily="2" charset="2"/>
              <a:buNone/>
              <a:defRPr sz="1800">
                <a:latin typeface="Arial" pitchFamily="34" charset="0"/>
                <a:cs typeface="Arial" pitchFamily="34" charset="0"/>
              </a:defRPr>
            </a:lvl5pPr>
          </a:lstStyle>
          <a:p>
            <a:pPr lvl="0"/>
            <a:r>
              <a:rPr lang="en-US" dirty="0" smtClean="0"/>
              <a:t>Click to edit Master text styles</a:t>
            </a:r>
          </a:p>
          <a:p>
            <a:pPr lvl="1"/>
            <a:r>
              <a:rPr lang="en-US" dirty="0" smtClean="0"/>
              <a:t>First level</a:t>
            </a:r>
          </a:p>
          <a:p>
            <a:pPr lvl="2"/>
            <a:endParaRPr lang="en-US" dirty="0" smtClean="0"/>
          </a:p>
        </p:txBody>
      </p:sp>
      <p:sp>
        <p:nvSpPr>
          <p:cNvPr id="15" name="Title 1"/>
          <p:cNvSpPr>
            <a:spLocks noGrp="1"/>
          </p:cNvSpPr>
          <p:nvPr>
            <p:ph type="title"/>
          </p:nvPr>
        </p:nvSpPr>
        <p:spPr>
          <a:xfrm>
            <a:off x="495300" y="338328"/>
            <a:ext cx="8915400" cy="858424"/>
          </a:xfr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grpSp>
        <p:nvGrpSpPr>
          <p:cNvPr id="3" name="Group 4"/>
          <p:cNvGrpSpPr/>
          <p:nvPr userDrawn="1"/>
        </p:nvGrpSpPr>
        <p:grpSpPr>
          <a:xfrm rot="10800000">
            <a:off x="261205" y="5242896"/>
            <a:ext cx="9450324" cy="1532202"/>
            <a:chOff x="241112" y="5242896"/>
            <a:chExt cx="8723376" cy="1532202"/>
          </a:xfrm>
        </p:grpSpPr>
        <p:sp>
          <p:nvSpPr>
            <p:cNvPr id="16" name="Rounded Rectangle 15"/>
            <p:cNvSpPr/>
            <p:nvPr userDrawn="1"/>
          </p:nvSpPr>
          <p:spPr>
            <a:xfrm>
              <a:off x="268544" y="5242896"/>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5"/>
            <p:cNvGrpSpPr>
              <a:grpSpLocks noChangeAspect="1"/>
            </p:cNvGrpSpPr>
            <p:nvPr userDrawn="1"/>
          </p:nvGrpSpPr>
          <p:grpSpPr bwMode="hidden">
            <a:xfrm>
              <a:off x="241112" y="5445224"/>
              <a:ext cx="8723376" cy="1329874"/>
              <a:chOff x="-3905251" y="4294187"/>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7"/>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 name="TextBox 1"/>
          <p:cNvSpPr txBox="1"/>
          <p:nvPr userDrawn="1"/>
        </p:nvSpPr>
        <p:spPr>
          <a:xfrm>
            <a:off x="1832653" y="6381328"/>
            <a:ext cx="1950217" cy="400110"/>
          </a:xfrm>
          <a:prstGeom prst="rect">
            <a:avLst/>
          </a:prstGeom>
          <a:noFill/>
        </p:spPr>
        <p:txBody>
          <a:bodyPr wrap="square" rtlCol="0">
            <a:spAutoFit/>
          </a:bodyPr>
          <a:lstStyle/>
          <a:p>
            <a:r>
              <a:rPr lang="en-US" sz="2000" b="1"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Iman Ardekani</a:t>
            </a:r>
            <a:endParaRPr lang="en-US" sz="2000" b="1"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12" name="Rounded Rectangle 11"/>
          <p:cNvSpPr/>
          <p:nvPr userDrawn="1"/>
        </p:nvSpPr>
        <p:spPr>
          <a:xfrm>
            <a:off x="247650" y="228600"/>
            <a:ext cx="9420606" cy="9681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7132320" y="6377945"/>
            <a:ext cx="2278380" cy="276999"/>
          </a:xfrm>
        </p:spPr>
        <p:txBody>
          <a:bodyPr/>
          <a:lstStyle/>
          <a:p>
            <a:fld id="{C143754E-DC5B-4DFA-935D-9FB7F16ADBB2}" type="slidenum">
              <a:rPr lang="en-NZ" smtClean="0"/>
              <a:pPr/>
              <a:t>‹#›</a:t>
            </a:fld>
            <a:endParaRPr lang="en-NZ"/>
          </a:p>
        </p:txBody>
      </p:sp>
      <p:sp>
        <p:nvSpPr>
          <p:cNvPr id="13" name="Content Placeholder 2"/>
          <p:cNvSpPr>
            <a:spLocks noGrp="1"/>
          </p:cNvSpPr>
          <p:nvPr>
            <p:ph idx="1"/>
          </p:nvPr>
        </p:nvSpPr>
        <p:spPr>
          <a:xfrm>
            <a:off x="247654" y="1196752"/>
            <a:ext cx="9412963" cy="5230980"/>
          </a:xfrm>
        </p:spPr>
        <p:txBody>
          <a:bodyPr>
            <a:normAutofit/>
          </a:bodyPr>
          <a:lstStyle>
            <a:lvl1pPr marL="0" indent="0">
              <a:lnSpc>
                <a:spcPct val="150000"/>
              </a:lnSpc>
              <a:buFont typeface="Wingdings" pitchFamily="2" charset="2"/>
              <a:buNone/>
              <a:defRPr sz="2800" b="1">
                <a:solidFill>
                  <a:schemeClr val="tx2"/>
                </a:solidFill>
                <a:latin typeface="Arial" pitchFamily="34" charset="0"/>
                <a:cs typeface="Arial" pitchFamily="34" charset="0"/>
              </a:defRPr>
            </a:lvl1pPr>
            <a:lvl2pPr marL="576263" indent="-274320">
              <a:lnSpc>
                <a:spcPct val="150000"/>
              </a:lnSpc>
              <a:buFont typeface="Wingdings" pitchFamily="2" charset="2"/>
              <a:buChar char=""/>
              <a:defRPr sz="2400">
                <a:latin typeface="Arial" pitchFamily="34" charset="0"/>
                <a:cs typeface="Arial" pitchFamily="34" charset="0"/>
              </a:defRPr>
            </a:lvl2pPr>
            <a:lvl3pPr marL="627063" indent="0">
              <a:lnSpc>
                <a:spcPct val="150000"/>
              </a:lnSpc>
              <a:buFont typeface="Wingdings" pitchFamily="2" charset="2"/>
              <a:buNone/>
              <a:defRPr sz="2400">
                <a:latin typeface="Arial" pitchFamily="34" charset="0"/>
                <a:cs typeface="Arial" pitchFamily="34" charset="0"/>
              </a:defRPr>
            </a:lvl3pPr>
            <a:lvl4pPr marL="914400" indent="0">
              <a:lnSpc>
                <a:spcPct val="150000"/>
              </a:lnSpc>
              <a:buFont typeface="Wingdings" pitchFamily="2" charset="2"/>
              <a:buNone/>
              <a:defRPr sz="2000">
                <a:latin typeface="Arial" pitchFamily="34" charset="0"/>
                <a:cs typeface="Arial" pitchFamily="34" charset="0"/>
              </a:defRPr>
            </a:lvl4pPr>
            <a:lvl5pPr marL="1234440" indent="0">
              <a:lnSpc>
                <a:spcPct val="150000"/>
              </a:lnSpc>
              <a:buFont typeface="Wingdings" pitchFamily="2" charset="2"/>
              <a:buNone/>
              <a:defRPr sz="1800">
                <a:latin typeface="Arial" pitchFamily="34" charset="0"/>
                <a:cs typeface="Arial" pitchFamily="34" charset="0"/>
              </a:defRPr>
            </a:lvl5pPr>
          </a:lstStyle>
          <a:p>
            <a:pPr lvl="0"/>
            <a:r>
              <a:rPr lang="en-US" dirty="0" smtClean="0"/>
              <a:t>Click to edit Master text styles</a:t>
            </a:r>
          </a:p>
          <a:p>
            <a:pPr lvl="1"/>
            <a:r>
              <a:rPr lang="en-US" dirty="0" smtClean="0"/>
              <a:t>First level</a:t>
            </a:r>
          </a:p>
          <a:p>
            <a:pPr lvl="2"/>
            <a:endParaRPr lang="en-US" dirty="0" smtClean="0"/>
          </a:p>
        </p:txBody>
      </p:sp>
      <p:sp>
        <p:nvSpPr>
          <p:cNvPr id="15" name="Title 1"/>
          <p:cNvSpPr>
            <a:spLocks noGrp="1"/>
          </p:cNvSpPr>
          <p:nvPr>
            <p:ph type="title"/>
          </p:nvPr>
        </p:nvSpPr>
        <p:spPr>
          <a:xfrm>
            <a:off x="495300" y="338328"/>
            <a:ext cx="8915400" cy="858424"/>
          </a:xfr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grpSp>
        <p:nvGrpSpPr>
          <p:cNvPr id="3" name="Group 4"/>
          <p:cNvGrpSpPr/>
          <p:nvPr userDrawn="1"/>
        </p:nvGrpSpPr>
        <p:grpSpPr>
          <a:xfrm rot="10800000">
            <a:off x="261205" y="5242896"/>
            <a:ext cx="9450324" cy="1532202"/>
            <a:chOff x="241112" y="5242896"/>
            <a:chExt cx="8723376" cy="1532202"/>
          </a:xfrm>
        </p:grpSpPr>
        <p:sp>
          <p:nvSpPr>
            <p:cNvPr id="16" name="Rounded Rectangle 15"/>
            <p:cNvSpPr/>
            <p:nvPr userDrawn="1"/>
          </p:nvSpPr>
          <p:spPr>
            <a:xfrm>
              <a:off x="268544" y="5242896"/>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5"/>
            <p:cNvGrpSpPr>
              <a:grpSpLocks noChangeAspect="1"/>
            </p:cNvGrpSpPr>
            <p:nvPr userDrawn="1"/>
          </p:nvGrpSpPr>
          <p:grpSpPr bwMode="hidden">
            <a:xfrm>
              <a:off x="241112" y="5445224"/>
              <a:ext cx="8723376" cy="1329874"/>
              <a:chOff x="-3905251" y="4294187"/>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7"/>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 name="TextBox 1"/>
          <p:cNvSpPr txBox="1"/>
          <p:nvPr userDrawn="1"/>
        </p:nvSpPr>
        <p:spPr>
          <a:xfrm>
            <a:off x="1832653" y="6381328"/>
            <a:ext cx="1950217" cy="400110"/>
          </a:xfrm>
          <a:prstGeom prst="rect">
            <a:avLst/>
          </a:prstGeom>
          <a:noFill/>
        </p:spPr>
        <p:txBody>
          <a:bodyPr wrap="square" rtlCol="0">
            <a:spAutoFit/>
          </a:bodyPr>
          <a:lstStyle/>
          <a:p>
            <a:r>
              <a:rPr lang="en-US" sz="2000" b="1"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Iman Ardekani</a:t>
            </a:r>
            <a:endParaRPr lang="en-US" sz="2000" b="1"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12" name="Rounded Rectangle 11"/>
          <p:cNvSpPr/>
          <p:nvPr userDrawn="1"/>
        </p:nvSpPr>
        <p:spPr>
          <a:xfrm>
            <a:off x="247650" y="228600"/>
            <a:ext cx="9420606" cy="9681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7132320" y="6377945"/>
            <a:ext cx="2278380" cy="276999"/>
          </a:xfrm>
        </p:spPr>
        <p:txBody>
          <a:bodyPr/>
          <a:lstStyle/>
          <a:p>
            <a:fld id="{C143754E-DC5B-4DFA-935D-9FB7F16ADBB2}" type="slidenum">
              <a:rPr lang="en-NZ" smtClean="0"/>
              <a:pPr/>
              <a:t>‹#›</a:t>
            </a:fld>
            <a:endParaRPr lang="en-NZ"/>
          </a:p>
        </p:txBody>
      </p:sp>
      <p:sp>
        <p:nvSpPr>
          <p:cNvPr id="13" name="Content Placeholder 2"/>
          <p:cNvSpPr>
            <a:spLocks noGrp="1"/>
          </p:cNvSpPr>
          <p:nvPr>
            <p:ph idx="1"/>
          </p:nvPr>
        </p:nvSpPr>
        <p:spPr>
          <a:xfrm>
            <a:off x="247654" y="1196752"/>
            <a:ext cx="9412963" cy="5230980"/>
          </a:xfrm>
        </p:spPr>
        <p:txBody>
          <a:bodyPr>
            <a:normAutofit/>
          </a:bodyPr>
          <a:lstStyle>
            <a:lvl1pPr marL="0" indent="0">
              <a:lnSpc>
                <a:spcPct val="150000"/>
              </a:lnSpc>
              <a:buFont typeface="Wingdings" pitchFamily="2" charset="2"/>
              <a:buNone/>
              <a:defRPr sz="2800" b="1">
                <a:solidFill>
                  <a:schemeClr val="tx2"/>
                </a:solidFill>
                <a:latin typeface="Arial" pitchFamily="34" charset="0"/>
                <a:cs typeface="Arial" pitchFamily="34" charset="0"/>
              </a:defRPr>
            </a:lvl1pPr>
            <a:lvl2pPr marL="576263" indent="-274320">
              <a:lnSpc>
                <a:spcPct val="150000"/>
              </a:lnSpc>
              <a:buFont typeface="Wingdings" pitchFamily="2" charset="2"/>
              <a:buChar char=""/>
              <a:defRPr sz="2400">
                <a:latin typeface="Arial" pitchFamily="34" charset="0"/>
                <a:cs typeface="Arial" pitchFamily="34" charset="0"/>
              </a:defRPr>
            </a:lvl2pPr>
            <a:lvl3pPr marL="627063" indent="0">
              <a:lnSpc>
                <a:spcPct val="150000"/>
              </a:lnSpc>
              <a:buFont typeface="Wingdings" pitchFamily="2" charset="2"/>
              <a:buNone/>
              <a:defRPr sz="2400">
                <a:latin typeface="Arial" pitchFamily="34" charset="0"/>
                <a:cs typeface="Arial" pitchFamily="34" charset="0"/>
              </a:defRPr>
            </a:lvl3pPr>
            <a:lvl4pPr marL="914400" indent="0">
              <a:lnSpc>
                <a:spcPct val="150000"/>
              </a:lnSpc>
              <a:buFont typeface="Wingdings" pitchFamily="2" charset="2"/>
              <a:buNone/>
              <a:defRPr sz="2000">
                <a:latin typeface="Arial" pitchFamily="34" charset="0"/>
                <a:cs typeface="Arial" pitchFamily="34" charset="0"/>
              </a:defRPr>
            </a:lvl4pPr>
            <a:lvl5pPr marL="1234440" indent="0">
              <a:lnSpc>
                <a:spcPct val="150000"/>
              </a:lnSpc>
              <a:buFont typeface="Wingdings" pitchFamily="2" charset="2"/>
              <a:buNone/>
              <a:defRPr sz="1800">
                <a:latin typeface="Arial" pitchFamily="34" charset="0"/>
                <a:cs typeface="Arial" pitchFamily="34" charset="0"/>
              </a:defRPr>
            </a:lvl5pPr>
          </a:lstStyle>
          <a:p>
            <a:pPr lvl="0"/>
            <a:r>
              <a:rPr lang="en-US" dirty="0" smtClean="0"/>
              <a:t>Click to edit Master text styles</a:t>
            </a:r>
          </a:p>
          <a:p>
            <a:pPr lvl="1"/>
            <a:r>
              <a:rPr lang="en-US" dirty="0" smtClean="0"/>
              <a:t>First level</a:t>
            </a:r>
          </a:p>
          <a:p>
            <a:pPr lvl="2"/>
            <a:endParaRPr lang="en-US" dirty="0" smtClean="0"/>
          </a:p>
        </p:txBody>
      </p:sp>
      <p:sp>
        <p:nvSpPr>
          <p:cNvPr id="15" name="Title 1"/>
          <p:cNvSpPr>
            <a:spLocks noGrp="1"/>
          </p:cNvSpPr>
          <p:nvPr>
            <p:ph type="title"/>
          </p:nvPr>
        </p:nvSpPr>
        <p:spPr>
          <a:xfrm>
            <a:off x="495300" y="338328"/>
            <a:ext cx="8915400" cy="858424"/>
          </a:xfr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grpSp>
        <p:nvGrpSpPr>
          <p:cNvPr id="3" name="Group 4"/>
          <p:cNvGrpSpPr/>
          <p:nvPr userDrawn="1"/>
        </p:nvGrpSpPr>
        <p:grpSpPr>
          <a:xfrm rot="10800000">
            <a:off x="261205" y="5242896"/>
            <a:ext cx="9450324" cy="1532202"/>
            <a:chOff x="241112" y="5242896"/>
            <a:chExt cx="8723376" cy="1532202"/>
          </a:xfrm>
        </p:grpSpPr>
        <p:sp>
          <p:nvSpPr>
            <p:cNvPr id="16" name="Rounded Rectangle 15"/>
            <p:cNvSpPr/>
            <p:nvPr userDrawn="1"/>
          </p:nvSpPr>
          <p:spPr>
            <a:xfrm>
              <a:off x="268544" y="5242896"/>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5"/>
            <p:cNvGrpSpPr>
              <a:grpSpLocks noChangeAspect="1"/>
            </p:cNvGrpSpPr>
            <p:nvPr userDrawn="1"/>
          </p:nvGrpSpPr>
          <p:grpSpPr bwMode="hidden">
            <a:xfrm>
              <a:off x="241112" y="5445224"/>
              <a:ext cx="8723376" cy="1329874"/>
              <a:chOff x="-3905251" y="4294187"/>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7"/>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 name="TextBox 1"/>
          <p:cNvSpPr txBox="1"/>
          <p:nvPr userDrawn="1"/>
        </p:nvSpPr>
        <p:spPr>
          <a:xfrm>
            <a:off x="1832653" y="6381328"/>
            <a:ext cx="1950217" cy="400110"/>
          </a:xfrm>
          <a:prstGeom prst="rect">
            <a:avLst/>
          </a:prstGeom>
          <a:noFill/>
        </p:spPr>
        <p:txBody>
          <a:bodyPr wrap="square" rtlCol="0">
            <a:spAutoFit/>
          </a:bodyPr>
          <a:lstStyle/>
          <a:p>
            <a:r>
              <a:rPr lang="en-US" sz="2000" b="1"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Iman Ardekani</a:t>
            </a:r>
            <a:endParaRPr lang="en-US" sz="2000" b="1"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12" name="Rounded Rectangle 11"/>
          <p:cNvSpPr/>
          <p:nvPr userDrawn="1"/>
        </p:nvSpPr>
        <p:spPr>
          <a:xfrm>
            <a:off x="247650" y="228600"/>
            <a:ext cx="9420606" cy="9681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7132320" y="6377945"/>
            <a:ext cx="2278380" cy="276999"/>
          </a:xfrm>
        </p:spPr>
        <p:txBody>
          <a:bodyPr/>
          <a:lstStyle/>
          <a:p>
            <a:fld id="{C143754E-DC5B-4DFA-935D-9FB7F16ADBB2}" type="slidenum">
              <a:rPr lang="en-NZ" smtClean="0"/>
              <a:pPr/>
              <a:t>‹#›</a:t>
            </a:fld>
            <a:endParaRPr lang="en-NZ"/>
          </a:p>
        </p:txBody>
      </p:sp>
      <p:sp>
        <p:nvSpPr>
          <p:cNvPr id="13" name="Content Placeholder 2"/>
          <p:cNvSpPr>
            <a:spLocks noGrp="1"/>
          </p:cNvSpPr>
          <p:nvPr>
            <p:ph idx="1"/>
          </p:nvPr>
        </p:nvSpPr>
        <p:spPr>
          <a:xfrm>
            <a:off x="247654" y="1196752"/>
            <a:ext cx="9412963" cy="5230980"/>
          </a:xfrm>
        </p:spPr>
        <p:txBody>
          <a:bodyPr>
            <a:normAutofit/>
          </a:bodyPr>
          <a:lstStyle>
            <a:lvl1pPr marL="0" indent="0">
              <a:lnSpc>
                <a:spcPct val="150000"/>
              </a:lnSpc>
              <a:buFont typeface="Wingdings" pitchFamily="2" charset="2"/>
              <a:buNone/>
              <a:defRPr sz="2800" b="1">
                <a:solidFill>
                  <a:schemeClr val="tx2"/>
                </a:solidFill>
                <a:latin typeface="Arial" pitchFamily="34" charset="0"/>
                <a:cs typeface="Arial" pitchFamily="34" charset="0"/>
              </a:defRPr>
            </a:lvl1pPr>
            <a:lvl2pPr marL="576263" indent="-274320">
              <a:lnSpc>
                <a:spcPct val="150000"/>
              </a:lnSpc>
              <a:buFont typeface="Wingdings" pitchFamily="2" charset="2"/>
              <a:buChar char=""/>
              <a:defRPr sz="2400">
                <a:latin typeface="Arial" pitchFamily="34" charset="0"/>
                <a:cs typeface="Arial" pitchFamily="34" charset="0"/>
              </a:defRPr>
            </a:lvl2pPr>
            <a:lvl3pPr marL="627063" indent="0">
              <a:lnSpc>
                <a:spcPct val="150000"/>
              </a:lnSpc>
              <a:buFont typeface="Wingdings" pitchFamily="2" charset="2"/>
              <a:buNone/>
              <a:defRPr sz="2400">
                <a:latin typeface="Arial" pitchFamily="34" charset="0"/>
                <a:cs typeface="Arial" pitchFamily="34" charset="0"/>
              </a:defRPr>
            </a:lvl3pPr>
            <a:lvl4pPr marL="914400" indent="0">
              <a:lnSpc>
                <a:spcPct val="150000"/>
              </a:lnSpc>
              <a:buFont typeface="Wingdings" pitchFamily="2" charset="2"/>
              <a:buNone/>
              <a:defRPr sz="2000">
                <a:latin typeface="Arial" pitchFamily="34" charset="0"/>
                <a:cs typeface="Arial" pitchFamily="34" charset="0"/>
              </a:defRPr>
            </a:lvl4pPr>
            <a:lvl5pPr marL="1234440" indent="0">
              <a:lnSpc>
                <a:spcPct val="150000"/>
              </a:lnSpc>
              <a:buFont typeface="Wingdings" pitchFamily="2" charset="2"/>
              <a:buNone/>
              <a:defRPr sz="1800">
                <a:latin typeface="Arial" pitchFamily="34" charset="0"/>
                <a:cs typeface="Arial" pitchFamily="34" charset="0"/>
              </a:defRPr>
            </a:lvl5pPr>
          </a:lstStyle>
          <a:p>
            <a:pPr lvl="0"/>
            <a:r>
              <a:rPr lang="en-US" dirty="0" smtClean="0"/>
              <a:t>Click to edit Master text styles</a:t>
            </a:r>
          </a:p>
          <a:p>
            <a:pPr lvl="1"/>
            <a:r>
              <a:rPr lang="en-US" dirty="0" smtClean="0"/>
              <a:t>First level</a:t>
            </a:r>
          </a:p>
          <a:p>
            <a:pPr lvl="2"/>
            <a:endParaRPr lang="en-US" dirty="0" smtClean="0"/>
          </a:p>
        </p:txBody>
      </p:sp>
      <p:sp>
        <p:nvSpPr>
          <p:cNvPr id="15" name="Title 1"/>
          <p:cNvSpPr>
            <a:spLocks noGrp="1"/>
          </p:cNvSpPr>
          <p:nvPr>
            <p:ph type="title"/>
          </p:nvPr>
        </p:nvSpPr>
        <p:spPr>
          <a:xfrm>
            <a:off x="495300" y="338328"/>
            <a:ext cx="8915400" cy="858424"/>
          </a:xfr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grpSp>
        <p:nvGrpSpPr>
          <p:cNvPr id="3" name="Group 4"/>
          <p:cNvGrpSpPr/>
          <p:nvPr userDrawn="1"/>
        </p:nvGrpSpPr>
        <p:grpSpPr>
          <a:xfrm rot="10800000">
            <a:off x="261205" y="5242896"/>
            <a:ext cx="9450324" cy="1532202"/>
            <a:chOff x="241112" y="5242896"/>
            <a:chExt cx="8723376" cy="1532202"/>
          </a:xfrm>
        </p:grpSpPr>
        <p:sp>
          <p:nvSpPr>
            <p:cNvPr id="16" name="Rounded Rectangle 15"/>
            <p:cNvSpPr/>
            <p:nvPr userDrawn="1"/>
          </p:nvSpPr>
          <p:spPr>
            <a:xfrm>
              <a:off x="268544" y="5242896"/>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5"/>
            <p:cNvGrpSpPr>
              <a:grpSpLocks noChangeAspect="1"/>
            </p:cNvGrpSpPr>
            <p:nvPr userDrawn="1"/>
          </p:nvGrpSpPr>
          <p:grpSpPr bwMode="hidden">
            <a:xfrm>
              <a:off x="241112" y="5445224"/>
              <a:ext cx="8723376" cy="1329874"/>
              <a:chOff x="-3905251" y="4294187"/>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7"/>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 name="TextBox 1"/>
          <p:cNvSpPr txBox="1"/>
          <p:nvPr userDrawn="1"/>
        </p:nvSpPr>
        <p:spPr>
          <a:xfrm>
            <a:off x="1832653" y="6381328"/>
            <a:ext cx="1950217" cy="400110"/>
          </a:xfrm>
          <a:prstGeom prst="rect">
            <a:avLst/>
          </a:prstGeom>
          <a:noFill/>
        </p:spPr>
        <p:txBody>
          <a:bodyPr wrap="square" rtlCol="0">
            <a:spAutoFit/>
          </a:bodyPr>
          <a:lstStyle/>
          <a:p>
            <a:r>
              <a:rPr lang="en-US" sz="2000" b="1"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Iman Ardekani</a:t>
            </a:r>
            <a:endParaRPr lang="en-US" sz="2000" b="1"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12" name="Rounded Rectangle 11"/>
          <p:cNvSpPr/>
          <p:nvPr userDrawn="1"/>
        </p:nvSpPr>
        <p:spPr>
          <a:xfrm>
            <a:off x="247650" y="228600"/>
            <a:ext cx="9420606" cy="9681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7132320" y="6377945"/>
            <a:ext cx="2278380" cy="276999"/>
          </a:xfrm>
        </p:spPr>
        <p:txBody>
          <a:bodyPr/>
          <a:lstStyle/>
          <a:p>
            <a:fld id="{C143754E-DC5B-4DFA-935D-9FB7F16ADBB2}" type="slidenum">
              <a:rPr lang="en-NZ" smtClean="0"/>
              <a:pPr/>
              <a:t>‹#›</a:t>
            </a:fld>
            <a:endParaRPr lang="en-NZ"/>
          </a:p>
        </p:txBody>
      </p:sp>
      <p:sp>
        <p:nvSpPr>
          <p:cNvPr id="13" name="Content Placeholder 2"/>
          <p:cNvSpPr>
            <a:spLocks noGrp="1"/>
          </p:cNvSpPr>
          <p:nvPr>
            <p:ph idx="1"/>
          </p:nvPr>
        </p:nvSpPr>
        <p:spPr>
          <a:xfrm>
            <a:off x="247654" y="1196752"/>
            <a:ext cx="9412963" cy="5230980"/>
          </a:xfrm>
        </p:spPr>
        <p:txBody>
          <a:bodyPr>
            <a:normAutofit/>
          </a:bodyPr>
          <a:lstStyle>
            <a:lvl1pPr marL="0" indent="0">
              <a:lnSpc>
                <a:spcPct val="150000"/>
              </a:lnSpc>
              <a:buFont typeface="Wingdings" pitchFamily="2" charset="2"/>
              <a:buNone/>
              <a:defRPr sz="2800" b="1">
                <a:solidFill>
                  <a:schemeClr val="tx2"/>
                </a:solidFill>
                <a:latin typeface="Arial" pitchFamily="34" charset="0"/>
                <a:cs typeface="Arial" pitchFamily="34" charset="0"/>
              </a:defRPr>
            </a:lvl1pPr>
            <a:lvl2pPr marL="576263" indent="-274320">
              <a:lnSpc>
                <a:spcPct val="150000"/>
              </a:lnSpc>
              <a:buFont typeface="Wingdings" pitchFamily="2" charset="2"/>
              <a:buChar char=""/>
              <a:defRPr sz="2400">
                <a:latin typeface="Arial" pitchFamily="34" charset="0"/>
                <a:cs typeface="Arial" pitchFamily="34" charset="0"/>
              </a:defRPr>
            </a:lvl2pPr>
            <a:lvl3pPr marL="627063" indent="0">
              <a:lnSpc>
                <a:spcPct val="150000"/>
              </a:lnSpc>
              <a:buFont typeface="Wingdings" pitchFamily="2" charset="2"/>
              <a:buNone/>
              <a:defRPr sz="2400">
                <a:latin typeface="Arial" pitchFamily="34" charset="0"/>
                <a:cs typeface="Arial" pitchFamily="34" charset="0"/>
              </a:defRPr>
            </a:lvl3pPr>
            <a:lvl4pPr marL="914400" indent="0">
              <a:lnSpc>
                <a:spcPct val="150000"/>
              </a:lnSpc>
              <a:buFont typeface="Wingdings" pitchFamily="2" charset="2"/>
              <a:buNone/>
              <a:defRPr sz="2000">
                <a:latin typeface="Arial" pitchFamily="34" charset="0"/>
                <a:cs typeface="Arial" pitchFamily="34" charset="0"/>
              </a:defRPr>
            </a:lvl4pPr>
            <a:lvl5pPr marL="1234440" indent="0">
              <a:lnSpc>
                <a:spcPct val="150000"/>
              </a:lnSpc>
              <a:buFont typeface="Wingdings" pitchFamily="2" charset="2"/>
              <a:buNone/>
              <a:defRPr sz="1800">
                <a:latin typeface="Arial" pitchFamily="34" charset="0"/>
                <a:cs typeface="Arial" pitchFamily="34" charset="0"/>
              </a:defRPr>
            </a:lvl5pPr>
          </a:lstStyle>
          <a:p>
            <a:pPr lvl="0"/>
            <a:r>
              <a:rPr lang="en-US" dirty="0" smtClean="0"/>
              <a:t>Click to edit Master text styles</a:t>
            </a:r>
          </a:p>
          <a:p>
            <a:pPr lvl="1"/>
            <a:r>
              <a:rPr lang="en-US" dirty="0" smtClean="0"/>
              <a:t>First level</a:t>
            </a:r>
          </a:p>
          <a:p>
            <a:pPr lvl="2"/>
            <a:endParaRPr lang="en-US" dirty="0" smtClean="0"/>
          </a:p>
        </p:txBody>
      </p:sp>
      <p:sp>
        <p:nvSpPr>
          <p:cNvPr id="15" name="Title 1"/>
          <p:cNvSpPr>
            <a:spLocks noGrp="1"/>
          </p:cNvSpPr>
          <p:nvPr>
            <p:ph type="title"/>
          </p:nvPr>
        </p:nvSpPr>
        <p:spPr>
          <a:xfrm>
            <a:off x="495300" y="338328"/>
            <a:ext cx="8915400" cy="858424"/>
          </a:xfr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grpSp>
        <p:nvGrpSpPr>
          <p:cNvPr id="3" name="Group 4"/>
          <p:cNvGrpSpPr/>
          <p:nvPr userDrawn="1"/>
        </p:nvGrpSpPr>
        <p:grpSpPr>
          <a:xfrm rot="10800000">
            <a:off x="261205" y="5242896"/>
            <a:ext cx="9450324" cy="1532202"/>
            <a:chOff x="241112" y="5242896"/>
            <a:chExt cx="8723376" cy="1532202"/>
          </a:xfrm>
        </p:grpSpPr>
        <p:sp>
          <p:nvSpPr>
            <p:cNvPr id="16" name="Rounded Rectangle 15"/>
            <p:cNvSpPr/>
            <p:nvPr userDrawn="1"/>
          </p:nvSpPr>
          <p:spPr>
            <a:xfrm>
              <a:off x="268544" y="5242896"/>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5"/>
            <p:cNvGrpSpPr>
              <a:grpSpLocks noChangeAspect="1"/>
            </p:cNvGrpSpPr>
            <p:nvPr userDrawn="1"/>
          </p:nvGrpSpPr>
          <p:grpSpPr bwMode="hidden">
            <a:xfrm>
              <a:off x="241112" y="5445224"/>
              <a:ext cx="8723376" cy="1329874"/>
              <a:chOff x="-3905251" y="4294187"/>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7"/>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 name="TextBox 1"/>
          <p:cNvSpPr txBox="1"/>
          <p:nvPr userDrawn="1"/>
        </p:nvSpPr>
        <p:spPr>
          <a:xfrm>
            <a:off x="1832653" y="6381328"/>
            <a:ext cx="1950217" cy="400110"/>
          </a:xfrm>
          <a:prstGeom prst="rect">
            <a:avLst/>
          </a:prstGeom>
          <a:noFill/>
        </p:spPr>
        <p:txBody>
          <a:bodyPr wrap="square" rtlCol="0">
            <a:spAutoFit/>
          </a:bodyPr>
          <a:lstStyle/>
          <a:p>
            <a:r>
              <a:rPr lang="en-US" sz="2000" b="1"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Iman Ardekani</a:t>
            </a:r>
            <a:endParaRPr lang="en-US" sz="2000" b="1"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12" name="Rounded Rectangle 11"/>
          <p:cNvSpPr/>
          <p:nvPr userDrawn="1"/>
        </p:nvSpPr>
        <p:spPr>
          <a:xfrm>
            <a:off x="247650" y="228600"/>
            <a:ext cx="9420606" cy="9681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7132320" y="6377945"/>
            <a:ext cx="2278380" cy="276999"/>
          </a:xfrm>
        </p:spPr>
        <p:txBody>
          <a:bodyPr/>
          <a:lstStyle/>
          <a:p>
            <a:fld id="{C143754E-DC5B-4DFA-935D-9FB7F16ADBB2}" type="slidenum">
              <a:rPr lang="en-NZ" smtClean="0"/>
              <a:pPr/>
              <a:t>‹#›</a:t>
            </a:fld>
            <a:endParaRPr lang="en-NZ"/>
          </a:p>
        </p:txBody>
      </p:sp>
      <p:sp>
        <p:nvSpPr>
          <p:cNvPr id="13" name="Content Placeholder 2"/>
          <p:cNvSpPr>
            <a:spLocks noGrp="1"/>
          </p:cNvSpPr>
          <p:nvPr>
            <p:ph idx="1"/>
          </p:nvPr>
        </p:nvSpPr>
        <p:spPr>
          <a:xfrm>
            <a:off x="247654" y="1196752"/>
            <a:ext cx="9412963" cy="5230980"/>
          </a:xfrm>
        </p:spPr>
        <p:txBody>
          <a:bodyPr>
            <a:normAutofit/>
          </a:bodyPr>
          <a:lstStyle>
            <a:lvl1pPr marL="0" indent="0">
              <a:lnSpc>
                <a:spcPct val="150000"/>
              </a:lnSpc>
              <a:buFont typeface="Wingdings" pitchFamily="2" charset="2"/>
              <a:buNone/>
              <a:defRPr sz="2800" b="1">
                <a:solidFill>
                  <a:schemeClr val="tx2"/>
                </a:solidFill>
                <a:latin typeface="Arial" pitchFamily="34" charset="0"/>
                <a:cs typeface="Arial" pitchFamily="34" charset="0"/>
              </a:defRPr>
            </a:lvl1pPr>
            <a:lvl2pPr marL="576263" indent="-274320">
              <a:lnSpc>
                <a:spcPct val="150000"/>
              </a:lnSpc>
              <a:buFont typeface="Wingdings" pitchFamily="2" charset="2"/>
              <a:buChar char=""/>
              <a:defRPr sz="2400">
                <a:latin typeface="Arial" pitchFamily="34" charset="0"/>
                <a:cs typeface="Arial" pitchFamily="34" charset="0"/>
              </a:defRPr>
            </a:lvl2pPr>
            <a:lvl3pPr marL="627063" indent="0">
              <a:lnSpc>
                <a:spcPct val="150000"/>
              </a:lnSpc>
              <a:buFont typeface="Wingdings" pitchFamily="2" charset="2"/>
              <a:buNone/>
              <a:defRPr sz="2400">
                <a:latin typeface="Arial" pitchFamily="34" charset="0"/>
                <a:cs typeface="Arial" pitchFamily="34" charset="0"/>
              </a:defRPr>
            </a:lvl3pPr>
            <a:lvl4pPr marL="914400" indent="0">
              <a:lnSpc>
                <a:spcPct val="150000"/>
              </a:lnSpc>
              <a:buFont typeface="Wingdings" pitchFamily="2" charset="2"/>
              <a:buNone/>
              <a:defRPr sz="2000">
                <a:latin typeface="Arial" pitchFamily="34" charset="0"/>
                <a:cs typeface="Arial" pitchFamily="34" charset="0"/>
              </a:defRPr>
            </a:lvl4pPr>
            <a:lvl5pPr marL="1234440" indent="0">
              <a:lnSpc>
                <a:spcPct val="150000"/>
              </a:lnSpc>
              <a:buFont typeface="Wingdings" pitchFamily="2" charset="2"/>
              <a:buNone/>
              <a:defRPr sz="1800">
                <a:latin typeface="Arial" pitchFamily="34" charset="0"/>
                <a:cs typeface="Arial" pitchFamily="34" charset="0"/>
              </a:defRPr>
            </a:lvl5pPr>
          </a:lstStyle>
          <a:p>
            <a:pPr lvl="0"/>
            <a:r>
              <a:rPr lang="en-US" dirty="0" smtClean="0"/>
              <a:t>Click to edit Master text styles</a:t>
            </a:r>
          </a:p>
          <a:p>
            <a:pPr lvl="1"/>
            <a:r>
              <a:rPr lang="en-US" dirty="0" smtClean="0"/>
              <a:t>First level</a:t>
            </a:r>
          </a:p>
          <a:p>
            <a:pPr lvl="2"/>
            <a:endParaRPr lang="en-US" dirty="0" smtClean="0"/>
          </a:p>
        </p:txBody>
      </p:sp>
      <p:sp>
        <p:nvSpPr>
          <p:cNvPr id="15" name="Title 1"/>
          <p:cNvSpPr>
            <a:spLocks noGrp="1"/>
          </p:cNvSpPr>
          <p:nvPr>
            <p:ph type="title"/>
          </p:nvPr>
        </p:nvSpPr>
        <p:spPr>
          <a:xfrm>
            <a:off x="495300" y="338328"/>
            <a:ext cx="8915400" cy="858424"/>
          </a:xfr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grpSp>
        <p:nvGrpSpPr>
          <p:cNvPr id="3" name="Group 4"/>
          <p:cNvGrpSpPr/>
          <p:nvPr userDrawn="1"/>
        </p:nvGrpSpPr>
        <p:grpSpPr>
          <a:xfrm rot="10800000">
            <a:off x="261205" y="5242896"/>
            <a:ext cx="9450324" cy="1532202"/>
            <a:chOff x="241112" y="5242896"/>
            <a:chExt cx="8723376" cy="1532202"/>
          </a:xfrm>
        </p:grpSpPr>
        <p:sp>
          <p:nvSpPr>
            <p:cNvPr id="16" name="Rounded Rectangle 15"/>
            <p:cNvSpPr/>
            <p:nvPr userDrawn="1"/>
          </p:nvSpPr>
          <p:spPr>
            <a:xfrm>
              <a:off x="268544" y="5242896"/>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5"/>
            <p:cNvGrpSpPr>
              <a:grpSpLocks noChangeAspect="1"/>
            </p:cNvGrpSpPr>
            <p:nvPr userDrawn="1"/>
          </p:nvGrpSpPr>
          <p:grpSpPr bwMode="hidden">
            <a:xfrm>
              <a:off x="241112" y="5445224"/>
              <a:ext cx="8723376" cy="1329874"/>
              <a:chOff x="-3905251" y="4294187"/>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7"/>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 name="TextBox 1"/>
          <p:cNvSpPr txBox="1"/>
          <p:nvPr userDrawn="1"/>
        </p:nvSpPr>
        <p:spPr>
          <a:xfrm>
            <a:off x="1832653" y="6381328"/>
            <a:ext cx="1950217" cy="400110"/>
          </a:xfrm>
          <a:prstGeom prst="rect">
            <a:avLst/>
          </a:prstGeom>
          <a:noFill/>
        </p:spPr>
        <p:txBody>
          <a:bodyPr wrap="square" rtlCol="0">
            <a:spAutoFit/>
          </a:bodyPr>
          <a:lstStyle/>
          <a:p>
            <a:r>
              <a:rPr lang="en-US" sz="2000" b="1"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Iman Ardekani</a:t>
            </a:r>
            <a:endParaRPr lang="en-US" sz="2000" b="1"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12" name="Rounded Rectangle 11"/>
          <p:cNvSpPr/>
          <p:nvPr userDrawn="1"/>
        </p:nvSpPr>
        <p:spPr>
          <a:xfrm>
            <a:off x="247650" y="228600"/>
            <a:ext cx="9420606" cy="9681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7132320" y="6377945"/>
            <a:ext cx="2278380" cy="276999"/>
          </a:xfrm>
        </p:spPr>
        <p:txBody>
          <a:bodyPr/>
          <a:lstStyle/>
          <a:p>
            <a:fld id="{C143754E-DC5B-4DFA-935D-9FB7F16ADBB2}" type="slidenum">
              <a:rPr lang="en-NZ" smtClean="0"/>
              <a:pPr/>
              <a:t>‹#›</a:t>
            </a:fld>
            <a:endParaRPr lang="en-NZ"/>
          </a:p>
        </p:txBody>
      </p:sp>
      <p:sp>
        <p:nvSpPr>
          <p:cNvPr id="13" name="Content Placeholder 2"/>
          <p:cNvSpPr>
            <a:spLocks noGrp="1"/>
          </p:cNvSpPr>
          <p:nvPr>
            <p:ph idx="1"/>
          </p:nvPr>
        </p:nvSpPr>
        <p:spPr>
          <a:xfrm>
            <a:off x="247654" y="1196752"/>
            <a:ext cx="9412963" cy="5230980"/>
          </a:xfrm>
        </p:spPr>
        <p:txBody>
          <a:bodyPr>
            <a:normAutofit/>
          </a:bodyPr>
          <a:lstStyle>
            <a:lvl1pPr marL="0" indent="0">
              <a:lnSpc>
                <a:spcPct val="150000"/>
              </a:lnSpc>
              <a:buFont typeface="Wingdings" pitchFamily="2" charset="2"/>
              <a:buNone/>
              <a:defRPr sz="2800" b="1">
                <a:solidFill>
                  <a:schemeClr val="tx2"/>
                </a:solidFill>
                <a:latin typeface="Arial" pitchFamily="34" charset="0"/>
                <a:cs typeface="Arial" pitchFamily="34" charset="0"/>
              </a:defRPr>
            </a:lvl1pPr>
            <a:lvl2pPr marL="576263" indent="-274320">
              <a:lnSpc>
                <a:spcPct val="150000"/>
              </a:lnSpc>
              <a:buFont typeface="Wingdings" pitchFamily="2" charset="2"/>
              <a:buChar char=""/>
              <a:defRPr sz="2400">
                <a:latin typeface="Arial" pitchFamily="34" charset="0"/>
                <a:cs typeface="Arial" pitchFamily="34" charset="0"/>
              </a:defRPr>
            </a:lvl2pPr>
            <a:lvl3pPr marL="627063" indent="0">
              <a:lnSpc>
                <a:spcPct val="150000"/>
              </a:lnSpc>
              <a:buFont typeface="Wingdings" pitchFamily="2" charset="2"/>
              <a:buNone/>
              <a:defRPr sz="2400">
                <a:latin typeface="Arial" pitchFamily="34" charset="0"/>
                <a:cs typeface="Arial" pitchFamily="34" charset="0"/>
              </a:defRPr>
            </a:lvl3pPr>
            <a:lvl4pPr marL="914400" indent="0">
              <a:lnSpc>
                <a:spcPct val="150000"/>
              </a:lnSpc>
              <a:buFont typeface="Wingdings" pitchFamily="2" charset="2"/>
              <a:buNone/>
              <a:defRPr sz="2000">
                <a:latin typeface="Arial" pitchFamily="34" charset="0"/>
                <a:cs typeface="Arial" pitchFamily="34" charset="0"/>
              </a:defRPr>
            </a:lvl4pPr>
            <a:lvl5pPr marL="1234440" indent="0">
              <a:lnSpc>
                <a:spcPct val="150000"/>
              </a:lnSpc>
              <a:buFont typeface="Wingdings" pitchFamily="2" charset="2"/>
              <a:buNone/>
              <a:defRPr sz="1800">
                <a:latin typeface="Arial" pitchFamily="34" charset="0"/>
                <a:cs typeface="Arial" pitchFamily="34" charset="0"/>
              </a:defRPr>
            </a:lvl5pPr>
          </a:lstStyle>
          <a:p>
            <a:pPr lvl="0"/>
            <a:r>
              <a:rPr lang="en-US" dirty="0" smtClean="0"/>
              <a:t>Click to edit Master text styles</a:t>
            </a:r>
          </a:p>
          <a:p>
            <a:pPr lvl="1"/>
            <a:r>
              <a:rPr lang="en-US" dirty="0" smtClean="0"/>
              <a:t>First level</a:t>
            </a:r>
          </a:p>
          <a:p>
            <a:pPr lvl="2"/>
            <a:endParaRPr lang="en-US" dirty="0" smtClean="0"/>
          </a:p>
        </p:txBody>
      </p:sp>
      <p:sp>
        <p:nvSpPr>
          <p:cNvPr id="15" name="Title 1"/>
          <p:cNvSpPr>
            <a:spLocks noGrp="1"/>
          </p:cNvSpPr>
          <p:nvPr>
            <p:ph type="title"/>
          </p:nvPr>
        </p:nvSpPr>
        <p:spPr>
          <a:xfrm>
            <a:off x="495300" y="338328"/>
            <a:ext cx="8915400" cy="858424"/>
          </a:xfr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grpSp>
        <p:nvGrpSpPr>
          <p:cNvPr id="3" name="Group 4"/>
          <p:cNvGrpSpPr/>
          <p:nvPr userDrawn="1"/>
        </p:nvGrpSpPr>
        <p:grpSpPr>
          <a:xfrm rot="10800000">
            <a:off x="261205" y="5242896"/>
            <a:ext cx="9450324" cy="1532202"/>
            <a:chOff x="241112" y="5242896"/>
            <a:chExt cx="8723376" cy="1532202"/>
          </a:xfrm>
        </p:grpSpPr>
        <p:sp>
          <p:nvSpPr>
            <p:cNvPr id="16" name="Rounded Rectangle 15"/>
            <p:cNvSpPr/>
            <p:nvPr userDrawn="1"/>
          </p:nvSpPr>
          <p:spPr>
            <a:xfrm>
              <a:off x="268544" y="5242896"/>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5"/>
            <p:cNvGrpSpPr>
              <a:grpSpLocks noChangeAspect="1"/>
            </p:cNvGrpSpPr>
            <p:nvPr userDrawn="1"/>
          </p:nvGrpSpPr>
          <p:grpSpPr bwMode="hidden">
            <a:xfrm>
              <a:off x="241112" y="5445224"/>
              <a:ext cx="8723376" cy="1329874"/>
              <a:chOff x="-3905251" y="4294187"/>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7"/>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 name="TextBox 1"/>
          <p:cNvSpPr txBox="1"/>
          <p:nvPr userDrawn="1"/>
        </p:nvSpPr>
        <p:spPr>
          <a:xfrm>
            <a:off x="1832653" y="6381328"/>
            <a:ext cx="1950217" cy="400110"/>
          </a:xfrm>
          <a:prstGeom prst="rect">
            <a:avLst/>
          </a:prstGeom>
          <a:noFill/>
        </p:spPr>
        <p:txBody>
          <a:bodyPr wrap="square" rtlCol="0">
            <a:spAutoFit/>
          </a:bodyPr>
          <a:lstStyle/>
          <a:p>
            <a:r>
              <a:rPr lang="en-US" sz="2000" b="1"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Iman Ardekani</a:t>
            </a:r>
            <a:endParaRPr lang="en-US" sz="2000" b="1"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12" name="Rounded Rectangle 11"/>
          <p:cNvSpPr/>
          <p:nvPr userDrawn="1"/>
        </p:nvSpPr>
        <p:spPr>
          <a:xfrm>
            <a:off x="247650" y="228600"/>
            <a:ext cx="9420606" cy="9681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7132320" y="6377945"/>
            <a:ext cx="2278380" cy="276999"/>
          </a:xfrm>
        </p:spPr>
        <p:txBody>
          <a:bodyPr/>
          <a:lstStyle/>
          <a:p>
            <a:fld id="{C143754E-DC5B-4DFA-935D-9FB7F16ADBB2}" type="slidenum">
              <a:rPr lang="en-NZ" smtClean="0"/>
              <a:pPr/>
              <a:t>‹#›</a:t>
            </a:fld>
            <a:endParaRPr lang="en-NZ"/>
          </a:p>
        </p:txBody>
      </p:sp>
      <p:sp>
        <p:nvSpPr>
          <p:cNvPr id="13" name="Content Placeholder 2"/>
          <p:cNvSpPr>
            <a:spLocks noGrp="1"/>
          </p:cNvSpPr>
          <p:nvPr>
            <p:ph idx="1"/>
          </p:nvPr>
        </p:nvSpPr>
        <p:spPr>
          <a:xfrm>
            <a:off x="247654" y="1196752"/>
            <a:ext cx="9412963" cy="5230980"/>
          </a:xfrm>
        </p:spPr>
        <p:txBody>
          <a:bodyPr>
            <a:normAutofit/>
          </a:bodyPr>
          <a:lstStyle>
            <a:lvl1pPr marL="0" indent="0">
              <a:lnSpc>
                <a:spcPct val="150000"/>
              </a:lnSpc>
              <a:buFont typeface="Wingdings" pitchFamily="2" charset="2"/>
              <a:buNone/>
              <a:defRPr sz="2800" b="1">
                <a:solidFill>
                  <a:schemeClr val="tx2"/>
                </a:solidFill>
                <a:latin typeface="Arial" pitchFamily="34" charset="0"/>
                <a:cs typeface="Arial" pitchFamily="34" charset="0"/>
              </a:defRPr>
            </a:lvl1pPr>
            <a:lvl2pPr marL="576263" indent="-274320">
              <a:lnSpc>
                <a:spcPct val="150000"/>
              </a:lnSpc>
              <a:buFont typeface="Wingdings" pitchFamily="2" charset="2"/>
              <a:buChar char=""/>
              <a:defRPr sz="2400">
                <a:latin typeface="Arial" pitchFamily="34" charset="0"/>
                <a:cs typeface="Arial" pitchFamily="34" charset="0"/>
              </a:defRPr>
            </a:lvl2pPr>
            <a:lvl3pPr marL="627063" indent="0">
              <a:lnSpc>
                <a:spcPct val="150000"/>
              </a:lnSpc>
              <a:buFont typeface="Wingdings" pitchFamily="2" charset="2"/>
              <a:buNone/>
              <a:defRPr sz="2400">
                <a:latin typeface="Arial" pitchFamily="34" charset="0"/>
                <a:cs typeface="Arial" pitchFamily="34" charset="0"/>
              </a:defRPr>
            </a:lvl3pPr>
            <a:lvl4pPr marL="914400" indent="0">
              <a:lnSpc>
                <a:spcPct val="150000"/>
              </a:lnSpc>
              <a:buFont typeface="Wingdings" pitchFamily="2" charset="2"/>
              <a:buNone/>
              <a:defRPr sz="2000">
                <a:latin typeface="Arial" pitchFamily="34" charset="0"/>
                <a:cs typeface="Arial" pitchFamily="34" charset="0"/>
              </a:defRPr>
            </a:lvl4pPr>
            <a:lvl5pPr marL="1234440" indent="0">
              <a:lnSpc>
                <a:spcPct val="150000"/>
              </a:lnSpc>
              <a:buFont typeface="Wingdings" pitchFamily="2" charset="2"/>
              <a:buNone/>
              <a:defRPr sz="1800">
                <a:latin typeface="Arial" pitchFamily="34" charset="0"/>
                <a:cs typeface="Arial" pitchFamily="34" charset="0"/>
              </a:defRPr>
            </a:lvl5pPr>
          </a:lstStyle>
          <a:p>
            <a:pPr lvl="0"/>
            <a:r>
              <a:rPr lang="en-US" dirty="0" smtClean="0"/>
              <a:t>Click to edit Master text styles</a:t>
            </a:r>
          </a:p>
          <a:p>
            <a:pPr lvl="1"/>
            <a:r>
              <a:rPr lang="en-US" dirty="0" smtClean="0"/>
              <a:t>First level</a:t>
            </a:r>
          </a:p>
          <a:p>
            <a:pPr lvl="2"/>
            <a:endParaRPr lang="en-US" dirty="0" smtClean="0"/>
          </a:p>
        </p:txBody>
      </p:sp>
      <p:sp>
        <p:nvSpPr>
          <p:cNvPr id="15" name="Title 1"/>
          <p:cNvSpPr>
            <a:spLocks noGrp="1"/>
          </p:cNvSpPr>
          <p:nvPr>
            <p:ph type="title"/>
          </p:nvPr>
        </p:nvSpPr>
        <p:spPr>
          <a:xfrm>
            <a:off x="495300" y="338328"/>
            <a:ext cx="8915400" cy="858424"/>
          </a:xfr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grpSp>
        <p:nvGrpSpPr>
          <p:cNvPr id="3" name="Group 4"/>
          <p:cNvGrpSpPr/>
          <p:nvPr userDrawn="1"/>
        </p:nvGrpSpPr>
        <p:grpSpPr>
          <a:xfrm rot="10800000">
            <a:off x="261205" y="5242896"/>
            <a:ext cx="9450324" cy="1532202"/>
            <a:chOff x="241112" y="5242896"/>
            <a:chExt cx="8723376" cy="1532202"/>
          </a:xfrm>
        </p:grpSpPr>
        <p:sp>
          <p:nvSpPr>
            <p:cNvPr id="16" name="Rounded Rectangle 15"/>
            <p:cNvSpPr/>
            <p:nvPr userDrawn="1"/>
          </p:nvSpPr>
          <p:spPr>
            <a:xfrm>
              <a:off x="268544" y="5242896"/>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5"/>
            <p:cNvGrpSpPr>
              <a:grpSpLocks noChangeAspect="1"/>
            </p:cNvGrpSpPr>
            <p:nvPr userDrawn="1"/>
          </p:nvGrpSpPr>
          <p:grpSpPr bwMode="hidden">
            <a:xfrm>
              <a:off x="241112" y="5445224"/>
              <a:ext cx="8723376" cy="1329874"/>
              <a:chOff x="-3905251" y="4294187"/>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7"/>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 name="TextBox 1"/>
          <p:cNvSpPr txBox="1"/>
          <p:nvPr userDrawn="1"/>
        </p:nvSpPr>
        <p:spPr>
          <a:xfrm>
            <a:off x="1832653" y="6381328"/>
            <a:ext cx="1950217" cy="400110"/>
          </a:xfrm>
          <a:prstGeom prst="rect">
            <a:avLst/>
          </a:prstGeom>
          <a:noFill/>
        </p:spPr>
        <p:txBody>
          <a:bodyPr wrap="square" rtlCol="0">
            <a:spAutoFit/>
          </a:bodyPr>
          <a:lstStyle/>
          <a:p>
            <a:r>
              <a:rPr lang="en-US" sz="2000" b="1"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Iman Ardekani</a:t>
            </a:r>
            <a:endParaRPr lang="en-US" sz="2000" b="1"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12" name="Rounded Rectangle 11"/>
          <p:cNvSpPr/>
          <p:nvPr userDrawn="1"/>
        </p:nvSpPr>
        <p:spPr>
          <a:xfrm>
            <a:off x="247650" y="228600"/>
            <a:ext cx="9420606" cy="9681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7132320" y="6377945"/>
            <a:ext cx="2278380" cy="276999"/>
          </a:xfrm>
        </p:spPr>
        <p:txBody>
          <a:bodyPr/>
          <a:lstStyle/>
          <a:p>
            <a:fld id="{C143754E-DC5B-4DFA-935D-9FB7F16ADBB2}" type="slidenum">
              <a:rPr lang="en-NZ" smtClean="0"/>
              <a:pPr/>
              <a:t>‹#›</a:t>
            </a:fld>
            <a:endParaRPr lang="en-NZ"/>
          </a:p>
        </p:txBody>
      </p:sp>
      <p:sp>
        <p:nvSpPr>
          <p:cNvPr id="13" name="Content Placeholder 2"/>
          <p:cNvSpPr>
            <a:spLocks noGrp="1"/>
          </p:cNvSpPr>
          <p:nvPr>
            <p:ph idx="1"/>
          </p:nvPr>
        </p:nvSpPr>
        <p:spPr>
          <a:xfrm>
            <a:off x="247654" y="1196752"/>
            <a:ext cx="9412963" cy="5230980"/>
          </a:xfrm>
        </p:spPr>
        <p:txBody>
          <a:bodyPr>
            <a:normAutofit/>
          </a:bodyPr>
          <a:lstStyle>
            <a:lvl1pPr marL="0" indent="0">
              <a:lnSpc>
                <a:spcPct val="150000"/>
              </a:lnSpc>
              <a:buFont typeface="Wingdings" pitchFamily="2" charset="2"/>
              <a:buNone/>
              <a:defRPr sz="2800" b="1">
                <a:solidFill>
                  <a:schemeClr val="tx2"/>
                </a:solidFill>
                <a:latin typeface="Arial" pitchFamily="34" charset="0"/>
                <a:cs typeface="Arial" pitchFamily="34" charset="0"/>
              </a:defRPr>
            </a:lvl1pPr>
            <a:lvl2pPr marL="576263" indent="-274320">
              <a:lnSpc>
                <a:spcPct val="150000"/>
              </a:lnSpc>
              <a:buFont typeface="Wingdings" pitchFamily="2" charset="2"/>
              <a:buChar char=""/>
              <a:defRPr sz="2400">
                <a:latin typeface="Arial" pitchFamily="34" charset="0"/>
                <a:cs typeface="Arial" pitchFamily="34" charset="0"/>
              </a:defRPr>
            </a:lvl2pPr>
            <a:lvl3pPr marL="627063" indent="0">
              <a:lnSpc>
                <a:spcPct val="150000"/>
              </a:lnSpc>
              <a:buFont typeface="Wingdings" pitchFamily="2" charset="2"/>
              <a:buNone/>
              <a:defRPr sz="2400">
                <a:latin typeface="Arial" pitchFamily="34" charset="0"/>
                <a:cs typeface="Arial" pitchFamily="34" charset="0"/>
              </a:defRPr>
            </a:lvl3pPr>
            <a:lvl4pPr marL="914400" indent="0">
              <a:lnSpc>
                <a:spcPct val="150000"/>
              </a:lnSpc>
              <a:buFont typeface="Wingdings" pitchFamily="2" charset="2"/>
              <a:buNone/>
              <a:defRPr sz="2000">
                <a:latin typeface="Arial" pitchFamily="34" charset="0"/>
                <a:cs typeface="Arial" pitchFamily="34" charset="0"/>
              </a:defRPr>
            </a:lvl4pPr>
            <a:lvl5pPr marL="1234440" indent="0">
              <a:lnSpc>
                <a:spcPct val="150000"/>
              </a:lnSpc>
              <a:buFont typeface="Wingdings" pitchFamily="2" charset="2"/>
              <a:buNone/>
              <a:defRPr sz="1800">
                <a:latin typeface="Arial" pitchFamily="34" charset="0"/>
                <a:cs typeface="Arial" pitchFamily="34" charset="0"/>
              </a:defRPr>
            </a:lvl5pPr>
          </a:lstStyle>
          <a:p>
            <a:pPr lvl="0"/>
            <a:r>
              <a:rPr lang="en-US" dirty="0" smtClean="0"/>
              <a:t>Click to edit Master text styles</a:t>
            </a:r>
          </a:p>
          <a:p>
            <a:pPr lvl="1"/>
            <a:r>
              <a:rPr lang="en-US" dirty="0" smtClean="0"/>
              <a:t>First level</a:t>
            </a:r>
          </a:p>
          <a:p>
            <a:pPr lvl="2"/>
            <a:endParaRPr lang="en-US" dirty="0" smtClean="0"/>
          </a:p>
        </p:txBody>
      </p:sp>
      <p:sp>
        <p:nvSpPr>
          <p:cNvPr id="15" name="Title 1"/>
          <p:cNvSpPr>
            <a:spLocks noGrp="1"/>
          </p:cNvSpPr>
          <p:nvPr>
            <p:ph type="title"/>
          </p:nvPr>
        </p:nvSpPr>
        <p:spPr>
          <a:xfrm>
            <a:off x="495300" y="338328"/>
            <a:ext cx="8915400" cy="858424"/>
          </a:xfr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grpSp>
        <p:nvGrpSpPr>
          <p:cNvPr id="3" name="Group 4"/>
          <p:cNvGrpSpPr/>
          <p:nvPr userDrawn="1"/>
        </p:nvGrpSpPr>
        <p:grpSpPr>
          <a:xfrm rot="10800000">
            <a:off x="261205" y="5242896"/>
            <a:ext cx="9450324" cy="1532202"/>
            <a:chOff x="241112" y="5242896"/>
            <a:chExt cx="8723376" cy="1532202"/>
          </a:xfrm>
        </p:grpSpPr>
        <p:sp>
          <p:nvSpPr>
            <p:cNvPr id="16" name="Rounded Rectangle 15"/>
            <p:cNvSpPr/>
            <p:nvPr userDrawn="1"/>
          </p:nvSpPr>
          <p:spPr>
            <a:xfrm>
              <a:off x="268544" y="5242896"/>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5"/>
            <p:cNvGrpSpPr>
              <a:grpSpLocks noChangeAspect="1"/>
            </p:cNvGrpSpPr>
            <p:nvPr userDrawn="1"/>
          </p:nvGrpSpPr>
          <p:grpSpPr bwMode="hidden">
            <a:xfrm>
              <a:off x="241112" y="5445224"/>
              <a:ext cx="8723376" cy="1329874"/>
              <a:chOff x="-3905251" y="4294187"/>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7"/>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 name="TextBox 1"/>
          <p:cNvSpPr txBox="1"/>
          <p:nvPr userDrawn="1"/>
        </p:nvSpPr>
        <p:spPr>
          <a:xfrm>
            <a:off x="1832653" y="6381328"/>
            <a:ext cx="1950217" cy="400110"/>
          </a:xfrm>
          <a:prstGeom prst="rect">
            <a:avLst/>
          </a:prstGeom>
          <a:noFill/>
        </p:spPr>
        <p:txBody>
          <a:bodyPr wrap="square" rtlCol="0">
            <a:spAutoFit/>
          </a:bodyPr>
          <a:lstStyle/>
          <a:p>
            <a:r>
              <a:rPr lang="en-US" sz="2000" b="1"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Iman Ardekani</a:t>
            </a:r>
            <a:endParaRPr lang="en-US" sz="2000" b="1"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12" name="Rounded Rectangle 11"/>
          <p:cNvSpPr/>
          <p:nvPr userDrawn="1"/>
        </p:nvSpPr>
        <p:spPr>
          <a:xfrm>
            <a:off x="247650" y="228600"/>
            <a:ext cx="9420606" cy="9681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7132320" y="6377945"/>
            <a:ext cx="2278380" cy="276999"/>
          </a:xfrm>
        </p:spPr>
        <p:txBody>
          <a:bodyPr/>
          <a:lstStyle/>
          <a:p>
            <a:fld id="{C143754E-DC5B-4DFA-935D-9FB7F16ADBB2}" type="slidenum">
              <a:rPr lang="en-NZ" smtClean="0"/>
              <a:pPr/>
              <a:t>‹#›</a:t>
            </a:fld>
            <a:endParaRPr lang="en-NZ"/>
          </a:p>
        </p:txBody>
      </p:sp>
      <p:sp>
        <p:nvSpPr>
          <p:cNvPr id="13" name="Content Placeholder 2"/>
          <p:cNvSpPr>
            <a:spLocks noGrp="1"/>
          </p:cNvSpPr>
          <p:nvPr>
            <p:ph idx="1"/>
          </p:nvPr>
        </p:nvSpPr>
        <p:spPr>
          <a:xfrm>
            <a:off x="247654" y="1196752"/>
            <a:ext cx="9412963" cy="5230980"/>
          </a:xfrm>
        </p:spPr>
        <p:txBody>
          <a:bodyPr>
            <a:normAutofit/>
          </a:bodyPr>
          <a:lstStyle>
            <a:lvl1pPr marL="0" indent="0">
              <a:lnSpc>
                <a:spcPct val="150000"/>
              </a:lnSpc>
              <a:buFont typeface="Wingdings" pitchFamily="2" charset="2"/>
              <a:buNone/>
              <a:defRPr sz="2800" b="1">
                <a:solidFill>
                  <a:schemeClr val="tx2"/>
                </a:solidFill>
                <a:latin typeface="Arial" pitchFamily="34" charset="0"/>
                <a:cs typeface="Arial" pitchFamily="34" charset="0"/>
              </a:defRPr>
            </a:lvl1pPr>
            <a:lvl2pPr marL="576263" indent="-274320">
              <a:lnSpc>
                <a:spcPct val="150000"/>
              </a:lnSpc>
              <a:buFont typeface="Wingdings" pitchFamily="2" charset="2"/>
              <a:buChar char=""/>
              <a:defRPr sz="2400">
                <a:latin typeface="Arial" pitchFamily="34" charset="0"/>
                <a:cs typeface="Arial" pitchFamily="34" charset="0"/>
              </a:defRPr>
            </a:lvl2pPr>
            <a:lvl3pPr marL="627063" indent="0">
              <a:lnSpc>
                <a:spcPct val="150000"/>
              </a:lnSpc>
              <a:buFont typeface="Wingdings" pitchFamily="2" charset="2"/>
              <a:buNone/>
              <a:defRPr sz="2400">
                <a:latin typeface="Arial" pitchFamily="34" charset="0"/>
                <a:cs typeface="Arial" pitchFamily="34" charset="0"/>
              </a:defRPr>
            </a:lvl3pPr>
            <a:lvl4pPr marL="914400" indent="0">
              <a:lnSpc>
                <a:spcPct val="150000"/>
              </a:lnSpc>
              <a:buFont typeface="Wingdings" pitchFamily="2" charset="2"/>
              <a:buNone/>
              <a:defRPr sz="2000">
                <a:latin typeface="Arial" pitchFamily="34" charset="0"/>
                <a:cs typeface="Arial" pitchFamily="34" charset="0"/>
              </a:defRPr>
            </a:lvl4pPr>
            <a:lvl5pPr marL="1234440" indent="0">
              <a:lnSpc>
                <a:spcPct val="150000"/>
              </a:lnSpc>
              <a:buFont typeface="Wingdings" pitchFamily="2" charset="2"/>
              <a:buNone/>
              <a:defRPr sz="1800">
                <a:latin typeface="Arial" pitchFamily="34" charset="0"/>
                <a:cs typeface="Arial" pitchFamily="34" charset="0"/>
              </a:defRPr>
            </a:lvl5pPr>
          </a:lstStyle>
          <a:p>
            <a:pPr lvl="0"/>
            <a:r>
              <a:rPr lang="en-US" dirty="0" smtClean="0"/>
              <a:t>Click to edit Master text styles</a:t>
            </a:r>
          </a:p>
          <a:p>
            <a:pPr lvl="1"/>
            <a:r>
              <a:rPr lang="en-US" dirty="0" smtClean="0"/>
              <a:t>First level</a:t>
            </a:r>
          </a:p>
          <a:p>
            <a:pPr lvl="2"/>
            <a:endParaRPr lang="en-US" dirty="0" smtClean="0"/>
          </a:p>
        </p:txBody>
      </p:sp>
      <p:sp>
        <p:nvSpPr>
          <p:cNvPr id="15" name="Title 1"/>
          <p:cNvSpPr>
            <a:spLocks noGrp="1"/>
          </p:cNvSpPr>
          <p:nvPr>
            <p:ph type="title"/>
          </p:nvPr>
        </p:nvSpPr>
        <p:spPr>
          <a:xfrm>
            <a:off x="495300" y="338328"/>
            <a:ext cx="8915400" cy="858424"/>
          </a:xfr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grpSp>
        <p:nvGrpSpPr>
          <p:cNvPr id="3" name="Group 4"/>
          <p:cNvGrpSpPr/>
          <p:nvPr userDrawn="1"/>
        </p:nvGrpSpPr>
        <p:grpSpPr>
          <a:xfrm rot="10800000">
            <a:off x="261205" y="5242896"/>
            <a:ext cx="9450324" cy="1532202"/>
            <a:chOff x="241112" y="5242896"/>
            <a:chExt cx="8723376" cy="1532202"/>
          </a:xfrm>
        </p:grpSpPr>
        <p:sp>
          <p:nvSpPr>
            <p:cNvPr id="16" name="Rounded Rectangle 15"/>
            <p:cNvSpPr/>
            <p:nvPr userDrawn="1"/>
          </p:nvSpPr>
          <p:spPr>
            <a:xfrm>
              <a:off x="268544" y="5242896"/>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5"/>
            <p:cNvGrpSpPr>
              <a:grpSpLocks noChangeAspect="1"/>
            </p:cNvGrpSpPr>
            <p:nvPr userDrawn="1"/>
          </p:nvGrpSpPr>
          <p:grpSpPr bwMode="hidden">
            <a:xfrm>
              <a:off x="241112" y="5445224"/>
              <a:ext cx="8723376" cy="1329874"/>
              <a:chOff x="-3905251" y="4294187"/>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7"/>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 name="TextBox 1"/>
          <p:cNvSpPr txBox="1"/>
          <p:nvPr userDrawn="1"/>
        </p:nvSpPr>
        <p:spPr>
          <a:xfrm>
            <a:off x="1832653" y="6381328"/>
            <a:ext cx="1950217" cy="400110"/>
          </a:xfrm>
          <a:prstGeom prst="rect">
            <a:avLst/>
          </a:prstGeom>
          <a:noFill/>
        </p:spPr>
        <p:txBody>
          <a:bodyPr wrap="square" rtlCol="0">
            <a:spAutoFit/>
          </a:bodyPr>
          <a:lstStyle/>
          <a:p>
            <a:r>
              <a:rPr lang="en-US" sz="2000" b="1"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Iman Ardekani</a:t>
            </a:r>
            <a:endParaRPr lang="en-US" sz="2000" b="1"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12" name="Rounded Rectangle 11"/>
          <p:cNvSpPr/>
          <p:nvPr userDrawn="1"/>
        </p:nvSpPr>
        <p:spPr>
          <a:xfrm>
            <a:off x="247650" y="228600"/>
            <a:ext cx="9420606" cy="9681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7132320" y="6377945"/>
            <a:ext cx="2278380" cy="276999"/>
          </a:xfrm>
        </p:spPr>
        <p:txBody>
          <a:bodyPr/>
          <a:lstStyle/>
          <a:p>
            <a:fld id="{C143754E-DC5B-4DFA-935D-9FB7F16ADBB2}" type="slidenum">
              <a:rPr lang="en-NZ" smtClean="0"/>
              <a:pPr/>
              <a:t>‹#›</a:t>
            </a:fld>
            <a:endParaRPr lang="en-NZ"/>
          </a:p>
        </p:txBody>
      </p:sp>
      <p:sp>
        <p:nvSpPr>
          <p:cNvPr id="13" name="Content Placeholder 2"/>
          <p:cNvSpPr>
            <a:spLocks noGrp="1"/>
          </p:cNvSpPr>
          <p:nvPr>
            <p:ph idx="1"/>
          </p:nvPr>
        </p:nvSpPr>
        <p:spPr>
          <a:xfrm>
            <a:off x="247654" y="1196752"/>
            <a:ext cx="9412963" cy="5230980"/>
          </a:xfrm>
        </p:spPr>
        <p:txBody>
          <a:bodyPr>
            <a:normAutofit/>
          </a:bodyPr>
          <a:lstStyle>
            <a:lvl1pPr marL="0" indent="0">
              <a:lnSpc>
                <a:spcPct val="150000"/>
              </a:lnSpc>
              <a:buFont typeface="Wingdings" pitchFamily="2" charset="2"/>
              <a:buNone/>
              <a:defRPr sz="2800" b="1">
                <a:solidFill>
                  <a:schemeClr val="tx2"/>
                </a:solidFill>
                <a:latin typeface="Arial" pitchFamily="34" charset="0"/>
                <a:cs typeface="Arial" pitchFamily="34" charset="0"/>
              </a:defRPr>
            </a:lvl1pPr>
            <a:lvl2pPr marL="576263" indent="-274320">
              <a:lnSpc>
                <a:spcPct val="150000"/>
              </a:lnSpc>
              <a:buFont typeface="Wingdings" pitchFamily="2" charset="2"/>
              <a:buChar char=""/>
              <a:defRPr sz="2400">
                <a:latin typeface="Arial" pitchFamily="34" charset="0"/>
                <a:cs typeface="Arial" pitchFamily="34" charset="0"/>
              </a:defRPr>
            </a:lvl2pPr>
            <a:lvl3pPr marL="627063" indent="0">
              <a:lnSpc>
                <a:spcPct val="150000"/>
              </a:lnSpc>
              <a:buFont typeface="Wingdings" pitchFamily="2" charset="2"/>
              <a:buNone/>
              <a:defRPr sz="2400">
                <a:latin typeface="Arial" pitchFamily="34" charset="0"/>
                <a:cs typeface="Arial" pitchFamily="34" charset="0"/>
              </a:defRPr>
            </a:lvl3pPr>
            <a:lvl4pPr marL="914400" indent="0">
              <a:lnSpc>
                <a:spcPct val="150000"/>
              </a:lnSpc>
              <a:buFont typeface="Wingdings" pitchFamily="2" charset="2"/>
              <a:buNone/>
              <a:defRPr sz="2000">
                <a:latin typeface="Arial" pitchFamily="34" charset="0"/>
                <a:cs typeface="Arial" pitchFamily="34" charset="0"/>
              </a:defRPr>
            </a:lvl4pPr>
            <a:lvl5pPr marL="1234440" indent="0">
              <a:lnSpc>
                <a:spcPct val="150000"/>
              </a:lnSpc>
              <a:buFont typeface="Wingdings" pitchFamily="2" charset="2"/>
              <a:buNone/>
              <a:defRPr sz="1800">
                <a:latin typeface="Arial" pitchFamily="34" charset="0"/>
                <a:cs typeface="Arial" pitchFamily="34" charset="0"/>
              </a:defRPr>
            </a:lvl5pPr>
          </a:lstStyle>
          <a:p>
            <a:pPr lvl="0"/>
            <a:r>
              <a:rPr lang="en-US" dirty="0" smtClean="0"/>
              <a:t>Click to edit Master text styles</a:t>
            </a:r>
          </a:p>
          <a:p>
            <a:pPr lvl="1"/>
            <a:r>
              <a:rPr lang="en-US" dirty="0" smtClean="0"/>
              <a:t>First level</a:t>
            </a:r>
          </a:p>
          <a:p>
            <a:pPr lvl="2"/>
            <a:endParaRPr lang="en-US" dirty="0" smtClean="0"/>
          </a:p>
        </p:txBody>
      </p:sp>
      <p:sp>
        <p:nvSpPr>
          <p:cNvPr id="15" name="Title 1"/>
          <p:cNvSpPr>
            <a:spLocks noGrp="1"/>
          </p:cNvSpPr>
          <p:nvPr>
            <p:ph type="title"/>
          </p:nvPr>
        </p:nvSpPr>
        <p:spPr>
          <a:xfrm>
            <a:off x="495300" y="338328"/>
            <a:ext cx="8915400" cy="858424"/>
          </a:xfr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grpSp>
        <p:nvGrpSpPr>
          <p:cNvPr id="3" name="Group 4"/>
          <p:cNvGrpSpPr/>
          <p:nvPr userDrawn="1"/>
        </p:nvGrpSpPr>
        <p:grpSpPr>
          <a:xfrm rot="10800000">
            <a:off x="261205" y="5242896"/>
            <a:ext cx="9450324" cy="1532202"/>
            <a:chOff x="241112" y="5242896"/>
            <a:chExt cx="8723376" cy="1532202"/>
          </a:xfrm>
        </p:grpSpPr>
        <p:sp>
          <p:nvSpPr>
            <p:cNvPr id="16" name="Rounded Rectangle 15"/>
            <p:cNvSpPr/>
            <p:nvPr userDrawn="1"/>
          </p:nvSpPr>
          <p:spPr>
            <a:xfrm>
              <a:off x="268544" y="5242896"/>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5"/>
            <p:cNvGrpSpPr>
              <a:grpSpLocks noChangeAspect="1"/>
            </p:cNvGrpSpPr>
            <p:nvPr userDrawn="1"/>
          </p:nvGrpSpPr>
          <p:grpSpPr bwMode="hidden">
            <a:xfrm>
              <a:off x="241112" y="5445224"/>
              <a:ext cx="8723376" cy="1329874"/>
              <a:chOff x="-3905251" y="4294187"/>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7"/>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 name="TextBox 1"/>
          <p:cNvSpPr txBox="1"/>
          <p:nvPr userDrawn="1"/>
        </p:nvSpPr>
        <p:spPr>
          <a:xfrm>
            <a:off x="1832653" y="6381328"/>
            <a:ext cx="1950217" cy="400110"/>
          </a:xfrm>
          <a:prstGeom prst="rect">
            <a:avLst/>
          </a:prstGeom>
          <a:noFill/>
        </p:spPr>
        <p:txBody>
          <a:bodyPr wrap="square" rtlCol="0">
            <a:spAutoFit/>
          </a:bodyPr>
          <a:lstStyle/>
          <a:p>
            <a:r>
              <a:rPr lang="en-US" sz="2000" b="1"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Iman Ardekani</a:t>
            </a:r>
            <a:endParaRPr lang="en-US" sz="2000" b="1"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609600"/>
            <a:ext cx="84201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0" y="1981200"/>
            <a:ext cx="8420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42950" y="4114800"/>
            <a:ext cx="8420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D6BEF8-8EF0-4301-B91F-352830ABBA5E}"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95300" y="274638"/>
            <a:ext cx="8915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95300" y="1600200"/>
            <a:ext cx="437515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35550" y="1600200"/>
            <a:ext cx="437515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5300" y="3938592"/>
            <a:ext cx="437515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35550" y="3938592"/>
            <a:ext cx="437515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IN"/>
          </a:p>
        </p:txBody>
      </p:sp>
      <p:sp>
        <p:nvSpPr>
          <p:cNvPr id="8" name="Rectangle 5"/>
          <p:cNvSpPr>
            <a:spLocks noGrp="1" noChangeArrowheads="1"/>
          </p:cNvSpPr>
          <p:nvPr>
            <p:ph type="ftr" sz="quarter" idx="11"/>
          </p:nvPr>
        </p:nvSpPr>
        <p:spPr>
          <a:ln/>
        </p:spPr>
        <p:txBody>
          <a:bodyPr/>
          <a:lstStyle>
            <a:lvl1pPr>
              <a:defRPr/>
            </a:lvl1pPr>
          </a:lstStyle>
          <a:p>
            <a:pPr>
              <a:defRPr/>
            </a:pPr>
            <a:endParaRPr lang="en-IN"/>
          </a:p>
        </p:txBody>
      </p:sp>
      <p:sp>
        <p:nvSpPr>
          <p:cNvPr id="9" name="Rectangle 6"/>
          <p:cNvSpPr>
            <a:spLocks noGrp="1" noChangeArrowheads="1"/>
          </p:cNvSpPr>
          <p:nvPr>
            <p:ph type="sldNum" sz="quarter" idx="12"/>
          </p:nvPr>
        </p:nvSpPr>
        <p:spPr>
          <a:ln/>
        </p:spPr>
        <p:txBody>
          <a:bodyPr/>
          <a:lstStyle>
            <a:lvl1pPr>
              <a:defRPr/>
            </a:lvl1pPr>
          </a:lstStyle>
          <a:p>
            <a:pPr>
              <a:defRPr/>
            </a:pPr>
            <a:fld id="{134CE7D7-710F-4D37-BC8F-0E97D73498F9}" type="slidenum">
              <a:rPr lang="en-IN"/>
              <a:pPr>
                <a:defRPr/>
              </a:pPr>
              <a:t>‹#›</a:t>
            </a:fld>
            <a:endParaRPr lang="en-I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12" name="Rounded Rectangle 11"/>
          <p:cNvSpPr/>
          <p:nvPr userDrawn="1"/>
        </p:nvSpPr>
        <p:spPr>
          <a:xfrm>
            <a:off x="247650" y="228600"/>
            <a:ext cx="9420606" cy="9681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7132320" y="6377945"/>
            <a:ext cx="2278380" cy="276999"/>
          </a:xfrm>
        </p:spPr>
        <p:txBody>
          <a:bodyPr/>
          <a:lstStyle/>
          <a:p>
            <a:fld id="{C143754E-DC5B-4DFA-935D-9FB7F16ADBB2}" type="slidenum">
              <a:rPr lang="en-NZ" smtClean="0"/>
              <a:pPr/>
              <a:t>‹#›</a:t>
            </a:fld>
            <a:endParaRPr lang="en-NZ"/>
          </a:p>
        </p:txBody>
      </p:sp>
      <p:sp>
        <p:nvSpPr>
          <p:cNvPr id="13" name="Content Placeholder 2"/>
          <p:cNvSpPr>
            <a:spLocks noGrp="1"/>
          </p:cNvSpPr>
          <p:nvPr>
            <p:ph idx="1"/>
          </p:nvPr>
        </p:nvSpPr>
        <p:spPr>
          <a:xfrm>
            <a:off x="247654" y="1196752"/>
            <a:ext cx="9412963" cy="5230980"/>
          </a:xfrm>
        </p:spPr>
        <p:txBody>
          <a:bodyPr>
            <a:normAutofit/>
          </a:bodyPr>
          <a:lstStyle>
            <a:lvl1pPr marL="0" indent="0">
              <a:lnSpc>
                <a:spcPct val="150000"/>
              </a:lnSpc>
              <a:buFont typeface="Wingdings" pitchFamily="2" charset="2"/>
              <a:buNone/>
              <a:defRPr sz="2800" b="1">
                <a:solidFill>
                  <a:schemeClr val="tx2"/>
                </a:solidFill>
                <a:latin typeface="Arial" pitchFamily="34" charset="0"/>
                <a:cs typeface="Arial" pitchFamily="34" charset="0"/>
              </a:defRPr>
            </a:lvl1pPr>
            <a:lvl2pPr marL="576263" indent="-274320">
              <a:lnSpc>
                <a:spcPct val="150000"/>
              </a:lnSpc>
              <a:buFont typeface="Wingdings" pitchFamily="2" charset="2"/>
              <a:buChar char=""/>
              <a:defRPr sz="2400">
                <a:latin typeface="Arial" pitchFamily="34" charset="0"/>
                <a:cs typeface="Arial" pitchFamily="34" charset="0"/>
              </a:defRPr>
            </a:lvl2pPr>
            <a:lvl3pPr marL="627063" indent="0">
              <a:lnSpc>
                <a:spcPct val="150000"/>
              </a:lnSpc>
              <a:buFont typeface="Wingdings" pitchFamily="2" charset="2"/>
              <a:buNone/>
              <a:defRPr sz="2400">
                <a:latin typeface="Arial" pitchFamily="34" charset="0"/>
                <a:cs typeface="Arial" pitchFamily="34" charset="0"/>
              </a:defRPr>
            </a:lvl3pPr>
            <a:lvl4pPr marL="914400" indent="0">
              <a:lnSpc>
                <a:spcPct val="150000"/>
              </a:lnSpc>
              <a:buFont typeface="Wingdings" pitchFamily="2" charset="2"/>
              <a:buNone/>
              <a:defRPr sz="2000">
                <a:latin typeface="Arial" pitchFamily="34" charset="0"/>
                <a:cs typeface="Arial" pitchFamily="34" charset="0"/>
              </a:defRPr>
            </a:lvl4pPr>
            <a:lvl5pPr marL="1234440" indent="0">
              <a:lnSpc>
                <a:spcPct val="150000"/>
              </a:lnSpc>
              <a:buFont typeface="Wingdings" pitchFamily="2" charset="2"/>
              <a:buNone/>
              <a:defRPr sz="1800">
                <a:latin typeface="Arial" pitchFamily="34" charset="0"/>
                <a:cs typeface="Arial" pitchFamily="34" charset="0"/>
              </a:defRPr>
            </a:lvl5pPr>
          </a:lstStyle>
          <a:p>
            <a:pPr lvl="0"/>
            <a:r>
              <a:rPr lang="en-US" dirty="0" smtClean="0"/>
              <a:t>Click to edit Master text styles</a:t>
            </a:r>
          </a:p>
          <a:p>
            <a:pPr lvl="1"/>
            <a:r>
              <a:rPr lang="en-US" dirty="0" smtClean="0"/>
              <a:t>First level</a:t>
            </a:r>
          </a:p>
          <a:p>
            <a:pPr lvl="2"/>
            <a:endParaRPr lang="en-US" dirty="0" smtClean="0"/>
          </a:p>
        </p:txBody>
      </p:sp>
      <p:sp>
        <p:nvSpPr>
          <p:cNvPr id="15" name="Title 1"/>
          <p:cNvSpPr>
            <a:spLocks noGrp="1"/>
          </p:cNvSpPr>
          <p:nvPr>
            <p:ph type="title"/>
          </p:nvPr>
        </p:nvSpPr>
        <p:spPr>
          <a:xfrm>
            <a:off x="495300" y="338328"/>
            <a:ext cx="8915400" cy="858424"/>
          </a:xfr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grpSp>
        <p:nvGrpSpPr>
          <p:cNvPr id="3" name="Group 4"/>
          <p:cNvGrpSpPr/>
          <p:nvPr userDrawn="1"/>
        </p:nvGrpSpPr>
        <p:grpSpPr>
          <a:xfrm rot="10800000">
            <a:off x="261205" y="5242896"/>
            <a:ext cx="9450324" cy="1532202"/>
            <a:chOff x="241112" y="5242896"/>
            <a:chExt cx="8723376" cy="1532202"/>
          </a:xfrm>
        </p:grpSpPr>
        <p:sp>
          <p:nvSpPr>
            <p:cNvPr id="16" name="Rounded Rectangle 15"/>
            <p:cNvSpPr/>
            <p:nvPr userDrawn="1"/>
          </p:nvSpPr>
          <p:spPr>
            <a:xfrm>
              <a:off x="268544" y="5242896"/>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5"/>
            <p:cNvGrpSpPr>
              <a:grpSpLocks noChangeAspect="1"/>
            </p:cNvGrpSpPr>
            <p:nvPr userDrawn="1"/>
          </p:nvGrpSpPr>
          <p:grpSpPr bwMode="hidden">
            <a:xfrm>
              <a:off x="241112" y="5445224"/>
              <a:ext cx="8723376" cy="1329874"/>
              <a:chOff x="-3905251" y="4294187"/>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7"/>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 name="TextBox 1"/>
          <p:cNvSpPr txBox="1"/>
          <p:nvPr userDrawn="1"/>
        </p:nvSpPr>
        <p:spPr>
          <a:xfrm>
            <a:off x="1832653" y="6381328"/>
            <a:ext cx="1950217" cy="400110"/>
          </a:xfrm>
          <a:prstGeom prst="rect">
            <a:avLst/>
          </a:prstGeom>
          <a:noFill/>
        </p:spPr>
        <p:txBody>
          <a:bodyPr wrap="square" rtlCol="0">
            <a:spAutoFit/>
          </a:bodyPr>
          <a:lstStyle/>
          <a:p>
            <a:r>
              <a:rPr lang="en-US" sz="2000" b="1"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Iman Ardekani</a:t>
            </a:r>
            <a:endParaRPr lang="en-US" sz="2000" b="1"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4"/>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3"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3"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2"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4"/>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12/1/2023</a:t>
            </a:fld>
            <a:endParaRPr lang="en-US"/>
          </a:p>
        </p:txBody>
      </p:sp>
      <p:sp>
        <p:nvSpPr>
          <p:cNvPr id="5" name="Footer Placeholder 4"/>
          <p:cNvSpPr>
            <a:spLocks noGrp="1"/>
          </p:cNvSpPr>
          <p:nvPr>
            <p:ph type="ftr" sz="quarter" idx="3"/>
          </p:nvPr>
        </p:nvSpPr>
        <p:spPr>
          <a:xfrm>
            <a:off x="3384550" y="6356354"/>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4"/>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699" r:id="rId2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2.xml"/><Relationship Id="rId1" Type="http://schemas.openxmlformats.org/officeDocument/2006/relationships/vmlDrawing" Target="../drawings/vmlDrawing28.v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2.xml"/><Relationship Id="rId1" Type="http://schemas.openxmlformats.org/officeDocument/2006/relationships/vmlDrawing" Target="../drawings/vmlDrawing29.v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2.xml"/><Relationship Id="rId1" Type="http://schemas.openxmlformats.org/officeDocument/2006/relationships/vmlDrawing" Target="../drawings/vmlDrawing30.v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2.xml"/><Relationship Id="rId1" Type="http://schemas.openxmlformats.org/officeDocument/2006/relationships/vmlDrawing" Target="../drawings/vmlDrawing31.v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2.xml"/><Relationship Id="rId1" Type="http://schemas.openxmlformats.org/officeDocument/2006/relationships/vmlDrawing" Target="../drawings/vmlDrawing32.v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2.xml"/><Relationship Id="rId1" Type="http://schemas.openxmlformats.org/officeDocument/2006/relationships/vmlDrawing" Target="../drawings/vmlDrawing33.v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2.xml"/><Relationship Id="rId1" Type="http://schemas.openxmlformats.org/officeDocument/2006/relationships/vmlDrawing" Target="../drawings/vmlDrawing34.vml"/><Relationship Id="rId4" Type="http://schemas.openxmlformats.org/officeDocument/2006/relationships/oleObject" Target="../embeddings/oleObject38.bin"/></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2.xml"/><Relationship Id="rId1" Type="http://schemas.openxmlformats.org/officeDocument/2006/relationships/vmlDrawing" Target="../drawings/vmlDrawing35.vml"/><Relationship Id="rId4" Type="http://schemas.openxmlformats.org/officeDocument/2006/relationships/oleObject" Target="../embeddings/oleObject40.bin"/></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2.xml"/><Relationship Id="rId1" Type="http://schemas.openxmlformats.org/officeDocument/2006/relationships/vmlDrawing" Target="../drawings/vmlDrawing36.vml"/><Relationship Id="rId4" Type="http://schemas.openxmlformats.org/officeDocument/2006/relationships/oleObject" Target="../embeddings/oleObject42.bin"/></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2.xml"/><Relationship Id="rId1" Type="http://schemas.openxmlformats.org/officeDocument/2006/relationships/vmlDrawing" Target="../drawings/vmlDrawing37.vml"/><Relationship Id="rId4" Type="http://schemas.openxmlformats.org/officeDocument/2006/relationships/oleObject" Target="../embeddings/oleObject44.bin"/></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12.xml"/><Relationship Id="rId1" Type="http://schemas.openxmlformats.org/officeDocument/2006/relationships/vmlDrawing" Target="../drawings/vmlDrawing38.v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2.xml"/><Relationship Id="rId1" Type="http://schemas.openxmlformats.org/officeDocument/2006/relationships/vmlDrawing" Target="../drawings/vmlDrawing39.vml"/></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2.xml"/><Relationship Id="rId1" Type="http://schemas.openxmlformats.org/officeDocument/2006/relationships/vmlDrawing" Target="../drawings/vmlDrawing40.v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2.xml"/><Relationship Id="rId1" Type="http://schemas.openxmlformats.org/officeDocument/2006/relationships/vmlDrawing" Target="../drawings/vmlDrawing41.v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2.xml"/><Relationship Id="rId1" Type="http://schemas.openxmlformats.org/officeDocument/2006/relationships/vmlDrawing" Target="../drawings/vmlDrawing42.vml"/><Relationship Id="rId4" Type="http://schemas.openxmlformats.org/officeDocument/2006/relationships/oleObject" Target="../embeddings/oleObject50.bin"/></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12.xml"/><Relationship Id="rId1" Type="http://schemas.openxmlformats.org/officeDocument/2006/relationships/vmlDrawing" Target="../drawings/vmlDrawing43.vml"/><Relationship Id="rId4" Type="http://schemas.openxmlformats.org/officeDocument/2006/relationships/oleObject" Target="../embeddings/oleObject52.bin"/></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2.xml"/><Relationship Id="rId1" Type="http://schemas.openxmlformats.org/officeDocument/2006/relationships/vmlDrawing" Target="../drawings/vmlDrawing44.vml"/><Relationship Id="rId4" Type="http://schemas.openxmlformats.org/officeDocument/2006/relationships/oleObject" Target="../embeddings/oleObject54.bin"/></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2.xml"/><Relationship Id="rId1" Type="http://schemas.openxmlformats.org/officeDocument/2006/relationships/vmlDrawing" Target="../drawings/vmlDrawing45.vml"/><Relationship Id="rId4" Type="http://schemas.openxmlformats.org/officeDocument/2006/relationships/oleObject" Target="../embeddings/oleObject56.bin"/></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12.xml"/><Relationship Id="rId1" Type="http://schemas.openxmlformats.org/officeDocument/2006/relationships/vmlDrawing" Target="../drawings/vmlDrawing46.vml"/><Relationship Id="rId4" Type="http://schemas.openxmlformats.org/officeDocument/2006/relationships/oleObject" Target="../embeddings/oleObject58.bin"/></Relationships>
</file>

<file path=ppt/slides/_rels/slide122.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slideLayout" Target="../slideLayouts/slideLayout12.xml"/><Relationship Id="rId5" Type="http://schemas.openxmlformats.org/officeDocument/2006/relationships/image" Target="../media/image111.wmf"/><Relationship Id="rId4" Type="http://schemas.openxmlformats.org/officeDocument/2006/relationships/image" Target="../media/image110.png"/></Relationships>
</file>

<file path=ppt/slides/_rels/slide125.xml.rels><?xml version="1.0" encoding="UTF-8" standalone="yes"?>
<Relationships xmlns="http://schemas.openxmlformats.org/package/2006/relationships"><Relationship Id="rId2" Type="http://schemas.openxmlformats.org/officeDocument/2006/relationships/image" Target="../media/image112.wmf"/><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image" Target="../media/image113.wmf"/><Relationship Id="rId1" Type="http://schemas.openxmlformats.org/officeDocument/2006/relationships/slideLayout" Target="../slideLayouts/slideLayout26.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wmf"/></Relationships>
</file>

<file path=ppt/slides/_rels/slide127.x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13.xml"/><Relationship Id="rId4" Type="http://schemas.openxmlformats.org/officeDocument/2006/relationships/image" Target="../media/image123.wmf"/></Relationships>
</file>

<file path=ppt/slides/_rels/slide129.x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image" Target="../media/image124.w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130.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oleObject" Target="../embeddings/oleObject68.bin"/><Relationship Id="rId3" Type="http://schemas.openxmlformats.org/officeDocument/2006/relationships/notesSlide" Target="../notesSlides/notesSlide11.xml"/><Relationship Id="rId7" Type="http://schemas.openxmlformats.org/officeDocument/2006/relationships/oleObject" Target="../embeddings/oleObject62.bin"/><Relationship Id="rId12" Type="http://schemas.openxmlformats.org/officeDocument/2006/relationships/oleObject" Target="../embeddings/oleObject67.bin"/><Relationship Id="rId2" Type="http://schemas.openxmlformats.org/officeDocument/2006/relationships/slideLayout" Target="../slideLayouts/slideLayout12.xml"/><Relationship Id="rId1" Type="http://schemas.openxmlformats.org/officeDocument/2006/relationships/vmlDrawing" Target="../drawings/vmlDrawing47.vml"/><Relationship Id="rId6" Type="http://schemas.openxmlformats.org/officeDocument/2006/relationships/oleObject" Target="../embeddings/oleObject61.bin"/><Relationship Id="rId11" Type="http://schemas.openxmlformats.org/officeDocument/2006/relationships/oleObject" Target="../embeddings/oleObject66.bin"/><Relationship Id="rId5" Type="http://schemas.openxmlformats.org/officeDocument/2006/relationships/oleObject" Target="../embeddings/oleObject60.bin"/><Relationship Id="rId15" Type="http://schemas.openxmlformats.org/officeDocument/2006/relationships/oleObject" Target="../embeddings/oleObject70.bin"/><Relationship Id="rId10" Type="http://schemas.openxmlformats.org/officeDocument/2006/relationships/oleObject" Target="../embeddings/oleObject65.bin"/><Relationship Id="rId4" Type="http://schemas.openxmlformats.org/officeDocument/2006/relationships/oleObject" Target="../embeddings/oleObject59.bin"/><Relationship Id="rId9" Type="http://schemas.openxmlformats.org/officeDocument/2006/relationships/oleObject" Target="../embeddings/oleObject64.bin"/><Relationship Id="rId14" Type="http://schemas.openxmlformats.org/officeDocument/2006/relationships/oleObject" Target="../embeddings/oleObject69.bin"/></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8.vml"/><Relationship Id="rId5" Type="http://schemas.openxmlformats.org/officeDocument/2006/relationships/oleObject" Target="../embeddings/oleObject72.bin"/><Relationship Id="rId4" Type="http://schemas.openxmlformats.org/officeDocument/2006/relationships/oleObject" Target="../embeddings/oleObject71.bin"/></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49.v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50.vml"/><Relationship Id="rId4" Type="http://schemas.openxmlformats.org/officeDocument/2006/relationships/oleObject" Target="../embeddings/oleObject75.bin"/></Relationships>
</file>

<file path=ppt/slides/_rels/slide156.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51.vml"/><Relationship Id="rId4" Type="http://schemas.openxmlformats.org/officeDocument/2006/relationships/oleObject" Target="../embeddings/oleObject77.bin"/></Relationships>
</file>

<file path=ppt/slides/_rels/slide157.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52.vml"/><Relationship Id="rId4" Type="http://schemas.openxmlformats.org/officeDocument/2006/relationships/oleObject" Target="../embeddings/oleObject79.bin"/></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4.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vmlDrawing" Target="../drawings/vmlDrawing8.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7.png"/><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12.vml"/><Relationship Id="rId4" Type="http://schemas.openxmlformats.org/officeDocument/2006/relationships/oleObject" Target="../embeddings/oleObject8.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13.v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15.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46.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7.xml"/><Relationship Id="rId1" Type="http://schemas.openxmlformats.org/officeDocument/2006/relationships/vmlDrawing" Target="../drawings/vmlDrawing20.vml"/></Relationships>
</file>

<file path=ppt/slides/_rels/slide5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21.v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22.vml"/></Relationships>
</file>

<file path=ppt/slides/_rels/slide9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5.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2.xml"/><Relationship Id="rId1" Type="http://schemas.openxmlformats.org/officeDocument/2006/relationships/vmlDrawing" Target="../drawings/vmlDrawing23.vml"/><Relationship Id="rId4" Type="http://schemas.openxmlformats.org/officeDocument/2006/relationships/oleObject" Target="../embeddings/oleObject22.bin"/></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2.xml"/><Relationship Id="rId1" Type="http://schemas.openxmlformats.org/officeDocument/2006/relationships/vmlDrawing" Target="../drawings/vmlDrawing24.vml"/><Relationship Id="rId4" Type="http://schemas.openxmlformats.org/officeDocument/2006/relationships/oleObject" Target="../embeddings/oleObject24.bin"/></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2.xml"/><Relationship Id="rId1" Type="http://schemas.openxmlformats.org/officeDocument/2006/relationships/vmlDrawing" Target="../drawings/vmlDrawing25.vml"/><Relationship Id="rId4" Type="http://schemas.openxmlformats.org/officeDocument/2006/relationships/oleObject" Target="../embeddings/oleObject26.bin"/></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2.xml"/><Relationship Id="rId1" Type="http://schemas.openxmlformats.org/officeDocument/2006/relationships/vmlDrawing" Target="../drawings/vmlDrawing26.vml"/><Relationship Id="rId4" Type="http://schemas.openxmlformats.org/officeDocument/2006/relationships/oleObject" Target="../embeddings/oleObject28.bin"/></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2.xml"/><Relationship Id="rId1" Type="http://schemas.openxmlformats.org/officeDocument/2006/relationships/vmlDrawing" Target="../drawings/vmlDrawing27.vml"/><Relationship Id="rId4" Type="http://schemas.openxmlformats.org/officeDocument/2006/relationships/oleObject" Target="../embeddings/oleObject30.bin"/></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34129" y="2692281"/>
            <a:ext cx="239911" cy="730969"/>
          </a:xfrm>
          <a:prstGeom prst="rect">
            <a:avLst/>
          </a:prstGeom>
        </p:spPr>
        <p:txBody>
          <a:bodyPr vert="horz" wrap="square" lIns="0" tIns="0" rIns="0" bIns="0" rtlCol="0">
            <a:spAutoFit/>
          </a:bodyPr>
          <a:lstStyle/>
          <a:p>
            <a:pPr>
              <a:lnSpc>
                <a:spcPts val="5700"/>
              </a:lnSpc>
            </a:pPr>
            <a:r>
              <a:rPr sz="6000" spc="-110" dirty="0">
                <a:latin typeface="Trebuchet MS"/>
                <a:cs typeface="Trebuchet MS"/>
              </a:rPr>
              <a:t>s</a:t>
            </a:r>
            <a:endParaRPr sz="6000">
              <a:latin typeface="Trebuchet MS"/>
              <a:cs typeface="Trebuchet MS"/>
            </a:endParaRPr>
          </a:p>
        </p:txBody>
      </p:sp>
      <p:sp>
        <p:nvSpPr>
          <p:cNvPr id="3" name="object 3"/>
          <p:cNvSpPr txBox="1"/>
          <p:nvPr/>
        </p:nvSpPr>
        <p:spPr>
          <a:xfrm>
            <a:off x="762000" y="4075187"/>
            <a:ext cx="8991600" cy="1859483"/>
          </a:xfrm>
          <a:prstGeom prst="rect">
            <a:avLst/>
          </a:prstGeom>
        </p:spPr>
        <p:txBody>
          <a:bodyPr vert="horz" wrap="square" lIns="0" tIns="12700" rIns="0" bIns="0" rtlCol="0">
            <a:spAutoFit/>
          </a:bodyPr>
          <a:lstStyle/>
          <a:p>
            <a:pPr marL="12700" algn="ctr">
              <a:lnSpc>
                <a:spcPct val="100000"/>
              </a:lnSpc>
              <a:spcBef>
                <a:spcPts val="100"/>
              </a:spcBef>
              <a:tabLst>
                <a:tab pos="3671570" algn="l"/>
              </a:tabLst>
            </a:pPr>
            <a:r>
              <a:rPr sz="6000" spc="-630" dirty="0">
                <a:latin typeface="Arial"/>
                <a:cs typeface="Arial"/>
              </a:rPr>
              <a:t>ARTIFICIAL	</a:t>
            </a:r>
            <a:r>
              <a:rPr sz="6000" spc="-740" dirty="0">
                <a:latin typeface="Arial"/>
                <a:cs typeface="Arial"/>
              </a:rPr>
              <a:t>INTELLIGENCE</a:t>
            </a:r>
            <a:r>
              <a:rPr sz="6000" spc="-350" dirty="0">
                <a:latin typeface="Arial"/>
                <a:cs typeface="Arial"/>
              </a:rPr>
              <a:t> </a:t>
            </a:r>
            <a:r>
              <a:rPr sz="6000" spc="-225" dirty="0">
                <a:latin typeface="Arial"/>
                <a:cs typeface="Arial"/>
              </a:rPr>
              <a:t>(A.I.)</a:t>
            </a:r>
            <a:endParaRPr sz="6000" dirty="0">
              <a:latin typeface="Arial"/>
              <a:cs typeface="Arial"/>
            </a:endParaRPr>
          </a:p>
        </p:txBody>
      </p:sp>
      <p:sp>
        <p:nvSpPr>
          <p:cNvPr id="5" name="object 5"/>
          <p:cNvSpPr/>
          <p:nvPr/>
        </p:nvSpPr>
        <p:spPr>
          <a:xfrm>
            <a:off x="0" y="0"/>
            <a:ext cx="9906000" cy="403719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pavanswathi\Desktop\How-AI-is-impacting-our-lives.jpg"/>
          <p:cNvPicPr>
            <a:picLocks noChangeAspect="1" noChangeArrowheads="1"/>
          </p:cNvPicPr>
          <p:nvPr/>
        </p:nvPicPr>
        <p:blipFill>
          <a:blip r:embed="rId2" cstate="print"/>
          <a:srcRect/>
          <a:stretch>
            <a:fillRect/>
          </a:stretch>
        </p:blipFill>
        <p:spPr bwMode="auto">
          <a:xfrm>
            <a:off x="815181" y="762000"/>
            <a:ext cx="7871619" cy="5334000"/>
          </a:xfrm>
          <a:prstGeom prst="rect">
            <a:avLst/>
          </a:prstGeom>
          <a:noFill/>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41231" y="188917"/>
            <a:ext cx="8420100" cy="719137"/>
          </a:xfrm>
        </p:spPr>
        <p:txBody>
          <a:bodyPr/>
          <a:lstStyle/>
          <a:p>
            <a:pPr eaLnBrk="1" hangingPunct="1"/>
            <a:r>
              <a:rPr lang="en-GB" sz="4000" b="1" smtClean="0">
                <a:solidFill>
                  <a:schemeClr val="accent2"/>
                </a:solidFill>
              </a:rPr>
              <a:t>Hebb’s rule in practice.</a:t>
            </a:r>
            <a:endParaRPr lang="en-US" sz="4000" b="1" smtClean="0">
              <a:solidFill>
                <a:schemeClr val="accent2"/>
              </a:solidFill>
            </a:endParaRPr>
          </a:p>
        </p:txBody>
      </p:sp>
      <p:sp>
        <p:nvSpPr>
          <p:cNvPr id="34819" name="Rectangle 3"/>
          <p:cNvSpPr>
            <a:spLocks noGrp="1" noChangeArrowheads="1"/>
          </p:cNvSpPr>
          <p:nvPr>
            <p:ph type="body" sz="half" idx="1"/>
          </p:nvPr>
        </p:nvSpPr>
        <p:spPr>
          <a:xfrm>
            <a:off x="0" y="692150"/>
            <a:ext cx="9398662" cy="5329238"/>
          </a:xfrm>
        </p:spPr>
        <p:txBody>
          <a:bodyPr/>
          <a:lstStyle/>
          <a:p>
            <a:pPr eaLnBrk="1" hangingPunct="1">
              <a:buFontTx/>
              <a:buNone/>
            </a:pPr>
            <a:r>
              <a:rPr lang="en-GB" sz="2800" b="1" smtClean="0"/>
              <a:t> </a:t>
            </a:r>
            <a:r>
              <a:rPr lang="en-GB" sz="2400" b="1" smtClean="0"/>
              <a:t>Input unit </a:t>
            </a:r>
          </a:p>
          <a:p>
            <a:pPr eaLnBrk="1" hangingPunct="1">
              <a:buFontTx/>
              <a:buNone/>
            </a:pPr>
            <a:r>
              <a:rPr lang="en-GB" sz="2400" b="1" smtClean="0"/>
              <a:t>   N</a:t>
            </a:r>
            <a:r>
              <a:rPr lang="en-GB" sz="2400" b="1" baseline="30000" smtClean="0"/>
              <a:t>o</a:t>
            </a:r>
          </a:p>
          <a:p>
            <a:pPr eaLnBrk="1" hangingPunct="1">
              <a:buFontTx/>
              <a:buNone/>
            </a:pPr>
            <a:endParaRPr lang="en-GB" sz="1800" b="1" baseline="30000" smtClean="0"/>
          </a:p>
          <a:p>
            <a:pPr eaLnBrk="1" hangingPunct="1">
              <a:buFontTx/>
              <a:buNone/>
            </a:pPr>
            <a:r>
              <a:rPr lang="en-GB" sz="2400" b="1" smtClean="0"/>
              <a:t>   1</a:t>
            </a:r>
          </a:p>
          <a:p>
            <a:pPr eaLnBrk="1" hangingPunct="1">
              <a:buFontTx/>
              <a:buNone/>
            </a:pPr>
            <a:endParaRPr lang="en-GB" sz="2800" b="1" smtClean="0"/>
          </a:p>
          <a:p>
            <a:pPr eaLnBrk="1" hangingPunct="1">
              <a:buFontTx/>
              <a:buNone/>
            </a:pPr>
            <a:r>
              <a:rPr lang="en-GB" sz="2400" b="1" smtClean="0"/>
              <a:t>   2 </a:t>
            </a:r>
          </a:p>
          <a:p>
            <a:pPr eaLnBrk="1" hangingPunct="1">
              <a:buFontTx/>
              <a:buNone/>
            </a:pPr>
            <a:endParaRPr lang="en-GB" sz="3600" b="1" smtClean="0"/>
          </a:p>
          <a:p>
            <a:pPr eaLnBrk="1" hangingPunct="1">
              <a:buFontTx/>
              <a:buNone/>
            </a:pPr>
            <a:r>
              <a:rPr lang="en-GB" sz="2400" b="1" smtClean="0"/>
              <a:t>   3</a:t>
            </a:r>
          </a:p>
          <a:p>
            <a:pPr eaLnBrk="1" hangingPunct="1">
              <a:buFontTx/>
              <a:buNone/>
            </a:pPr>
            <a:endParaRPr lang="en-GB" b="1" smtClean="0"/>
          </a:p>
          <a:p>
            <a:pPr eaLnBrk="1" hangingPunct="1">
              <a:buFontTx/>
              <a:buNone/>
            </a:pPr>
            <a:r>
              <a:rPr lang="en-GB" sz="2400" b="1" smtClean="0"/>
              <a:t>   4</a:t>
            </a:r>
            <a:endParaRPr lang="en-US" sz="2400" b="1" smtClean="0"/>
          </a:p>
        </p:txBody>
      </p:sp>
      <p:sp>
        <p:nvSpPr>
          <p:cNvPr id="34820" name="Oval 4"/>
          <p:cNvSpPr>
            <a:spLocks noChangeArrowheads="1"/>
          </p:cNvSpPr>
          <p:nvPr/>
        </p:nvSpPr>
        <p:spPr bwMode="auto">
          <a:xfrm>
            <a:off x="975124" y="1773238"/>
            <a:ext cx="624284" cy="576262"/>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34821" name="Oval 5"/>
          <p:cNvSpPr>
            <a:spLocks noChangeArrowheads="1"/>
          </p:cNvSpPr>
          <p:nvPr/>
        </p:nvSpPr>
        <p:spPr bwMode="auto">
          <a:xfrm>
            <a:off x="975124" y="2708279"/>
            <a:ext cx="624284" cy="576263"/>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34822" name="Oval 6"/>
          <p:cNvSpPr>
            <a:spLocks noChangeArrowheads="1"/>
          </p:cNvSpPr>
          <p:nvPr/>
        </p:nvSpPr>
        <p:spPr bwMode="auto">
          <a:xfrm>
            <a:off x="896012" y="3789363"/>
            <a:ext cx="624284"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34823" name="Oval 7"/>
          <p:cNvSpPr>
            <a:spLocks noChangeArrowheads="1"/>
          </p:cNvSpPr>
          <p:nvPr/>
        </p:nvSpPr>
        <p:spPr bwMode="auto">
          <a:xfrm>
            <a:off x="896012" y="4941888"/>
            <a:ext cx="624284"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34824" name="Oval 8"/>
          <p:cNvSpPr>
            <a:spLocks noChangeArrowheads="1"/>
          </p:cNvSpPr>
          <p:nvPr/>
        </p:nvSpPr>
        <p:spPr bwMode="auto">
          <a:xfrm>
            <a:off x="2534975" y="2852739"/>
            <a:ext cx="1559851" cy="1368425"/>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34825" name="WordArt 9"/>
          <p:cNvSpPr>
            <a:spLocks noChangeArrowheads="1" noChangeShapeType="1" noTextEdit="1"/>
          </p:cNvSpPr>
          <p:nvPr/>
        </p:nvSpPr>
        <p:spPr bwMode="auto">
          <a:xfrm>
            <a:off x="3080148" y="3213100"/>
            <a:ext cx="629444" cy="490538"/>
          </a:xfrm>
          <a:prstGeom prst="rect">
            <a:avLst/>
          </a:prstGeom>
        </p:spPr>
        <p:txBody>
          <a:bodyPr wrap="none" fromWordArt="1">
            <a:prstTxWarp prst="textPlain">
              <a:avLst>
                <a:gd name="adj" fmla="val 50000"/>
              </a:avLst>
            </a:prstTxWarp>
          </a:bodyPr>
          <a:lstStyle/>
          <a:p>
            <a:pPr algn="ctr"/>
            <a:r>
              <a:rPr lang="en-US" sz="1000" b="1" i="1" kern="10">
                <a:ln w="9525">
                  <a:solidFill>
                    <a:srgbClr val="000000"/>
                  </a:solidFill>
                  <a:round/>
                  <a:headEnd/>
                  <a:tailEnd/>
                </a:ln>
                <a:solidFill>
                  <a:srgbClr val="000000"/>
                </a:solidFill>
                <a:latin typeface="Symbol"/>
              </a:rPr>
              <a:t>q </a:t>
            </a:r>
          </a:p>
        </p:txBody>
      </p:sp>
      <p:sp>
        <p:nvSpPr>
          <p:cNvPr id="34826" name="Line 10"/>
          <p:cNvSpPr>
            <a:spLocks noChangeShapeType="1"/>
          </p:cNvSpPr>
          <p:nvPr/>
        </p:nvSpPr>
        <p:spPr bwMode="auto">
          <a:xfrm>
            <a:off x="1599408" y="2133600"/>
            <a:ext cx="1559851" cy="719138"/>
          </a:xfrm>
          <a:prstGeom prst="line">
            <a:avLst/>
          </a:prstGeom>
          <a:noFill/>
          <a:ln w="38100">
            <a:solidFill>
              <a:schemeClr val="accent2"/>
            </a:solidFill>
            <a:round/>
            <a:headEnd/>
            <a:tailEnd type="triangle" w="med" len="med"/>
          </a:ln>
        </p:spPr>
        <p:txBody>
          <a:bodyPr/>
          <a:lstStyle/>
          <a:p>
            <a:endParaRPr lang="en-US"/>
          </a:p>
        </p:txBody>
      </p:sp>
      <p:sp>
        <p:nvSpPr>
          <p:cNvPr id="34827" name="Line 11"/>
          <p:cNvSpPr>
            <a:spLocks noChangeShapeType="1"/>
          </p:cNvSpPr>
          <p:nvPr/>
        </p:nvSpPr>
        <p:spPr bwMode="auto">
          <a:xfrm>
            <a:off x="1599406" y="2997200"/>
            <a:ext cx="1012958" cy="215900"/>
          </a:xfrm>
          <a:prstGeom prst="line">
            <a:avLst/>
          </a:prstGeom>
          <a:noFill/>
          <a:ln w="38100">
            <a:solidFill>
              <a:schemeClr val="accent2"/>
            </a:solidFill>
            <a:round/>
            <a:headEnd/>
            <a:tailEnd type="triangle" w="med" len="med"/>
          </a:ln>
        </p:spPr>
        <p:txBody>
          <a:bodyPr/>
          <a:lstStyle/>
          <a:p>
            <a:endParaRPr lang="en-US"/>
          </a:p>
        </p:txBody>
      </p:sp>
      <p:sp>
        <p:nvSpPr>
          <p:cNvPr id="34828" name="Line 12"/>
          <p:cNvSpPr>
            <a:spLocks noChangeShapeType="1"/>
          </p:cNvSpPr>
          <p:nvPr/>
        </p:nvSpPr>
        <p:spPr bwMode="auto">
          <a:xfrm flipV="1">
            <a:off x="1520297" y="3789367"/>
            <a:ext cx="1092068" cy="287337"/>
          </a:xfrm>
          <a:prstGeom prst="line">
            <a:avLst/>
          </a:prstGeom>
          <a:noFill/>
          <a:ln w="38100">
            <a:solidFill>
              <a:schemeClr val="accent2"/>
            </a:solidFill>
            <a:round/>
            <a:headEnd/>
            <a:tailEnd type="triangle" w="med" len="med"/>
          </a:ln>
        </p:spPr>
        <p:txBody>
          <a:bodyPr/>
          <a:lstStyle/>
          <a:p>
            <a:endParaRPr lang="en-US"/>
          </a:p>
        </p:txBody>
      </p:sp>
      <p:sp>
        <p:nvSpPr>
          <p:cNvPr id="34829" name="Line 13"/>
          <p:cNvSpPr>
            <a:spLocks noChangeShapeType="1"/>
          </p:cNvSpPr>
          <p:nvPr/>
        </p:nvSpPr>
        <p:spPr bwMode="auto">
          <a:xfrm flipV="1">
            <a:off x="1520298" y="4149725"/>
            <a:ext cx="1405070" cy="1079500"/>
          </a:xfrm>
          <a:prstGeom prst="line">
            <a:avLst/>
          </a:prstGeom>
          <a:noFill/>
          <a:ln w="38100">
            <a:solidFill>
              <a:schemeClr val="accent2"/>
            </a:solidFill>
            <a:round/>
            <a:headEnd/>
            <a:tailEnd type="triangle" w="med" len="med"/>
          </a:ln>
        </p:spPr>
        <p:txBody>
          <a:bodyPr/>
          <a:lstStyle/>
          <a:p>
            <a:endParaRPr lang="en-US"/>
          </a:p>
        </p:txBody>
      </p:sp>
      <p:sp>
        <p:nvSpPr>
          <p:cNvPr id="34830" name="Line 14"/>
          <p:cNvSpPr>
            <a:spLocks noChangeShapeType="1"/>
          </p:cNvSpPr>
          <p:nvPr/>
        </p:nvSpPr>
        <p:spPr bwMode="auto">
          <a:xfrm>
            <a:off x="4094826" y="3500438"/>
            <a:ext cx="1092067" cy="0"/>
          </a:xfrm>
          <a:prstGeom prst="line">
            <a:avLst/>
          </a:prstGeom>
          <a:noFill/>
          <a:ln w="38100">
            <a:solidFill>
              <a:srgbClr val="FF0000"/>
            </a:solidFill>
            <a:round/>
            <a:headEnd/>
            <a:tailEnd type="triangle" w="med" len="med"/>
          </a:ln>
        </p:spPr>
        <p:txBody>
          <a:bodyPr/>
          <a:lstStyle/>
          <a:p>
            <a:endParaRPr lang="en-US"/>
          </a:p>
        </p:txBody>
      </p:sp>
      <p:sp>
        <p:nvSpPr>
          <p:cNvPr id="34831" name="WordArt 15"/>
          <p:cNvSpPr>
            <a:spLocks noChangeArrowheads="1" noChangeShapeType="1" noTextEdit="1"/>
          </p:cNvSpPr>
          <p:nvPr/>
        </p:nvSpPr>
        <p:spPr bwMode="auto">
          <a:xfrm rot="5400000">
            <a:off x="4802190" y="3710652"/>
            <a:ext cx="301625" cy="313002"/>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X</a:t>
            </a:r>
          </a:p>
        </p:txBody>
      </p:sp>
      <p:sp>
        <p:nvSpPr>
          <p:cNvPr id="34832" name="WordArt 16"/>
          <p:cNvSpPr>
            <a:spLocks noChangeArrowheads="1" noChangeShapeType="1" noTextEdit="1"/>
          </p:cNvSpPr>
          <p:nvPr/>
        </p:nvSpPr>
        <p:spPr bwMode="auto">
          <a:xfrm rot="5400000">
            <a:off x="2246247" y="2109328"/>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w</a:t>
            </a:r>
          </a:p>
        </p:txBody>
      </p:sp>
      <p:sp>
        <p:nvSpPr>
          <p:cNvPr id="34833" name="WordArt 17"/>
          <p:cNvSpPr>
            <a:spLocks noChangeArrowheads="1" noChangeShapeType="1" noTextEdit="1"/>
          </p:cNvSpPr>
          <p:nvPr/>
        </p:nvSpPr>
        <p:spPr bwMode="auto">
          <a:xfrm rot="5400000">
            <a:off x="1857574" y="2757028"/>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w</a:t>
            </a:r>
          </a:p>
        </p:txBody>
      </p:sp>
      <p:sp>
        <p:nvSpPr>
          <p:cNvPr id="34834" name="WordArt 18"/>
          <p:cNvSpPr>
            <a:spLocks noChangeArrowheads="1" noChangeShapeType="1" noTextEdit="1"/>
          </p:cNvSpPr>
          <p:nvPr/>
        </p:nvSpPr>
        <p:spPr bwMode="auto">
          <a:xfrm rot="5400000">
            <a:off x="1857574" y="4052424"/>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w</a:t>
            </a:r>
          </a:p>
        </p:txBody>
      </p:sp>
      <p:sp>
        <p:nvSpPr>
          <p:cNvPr id="34835" name="WordArt 19"/>
          <p:cNvSpPr>
            <a:spLocks noChangeArrowheads="1" noChangeShapeType="1" noTextEdit="1"/>
          </p:cNvSpPr>
          <p:nvPr/>
        </p:nvSpPr>
        <p:spPr bwMode="auto">
          <a:xfrm rot="5400000">
            <a:off x="2325357" y="4773153"/>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w</a:t>
            </a:r>
          </a:p>
        </p:txBody>
      </p:sp>
      <p:sp>
        <p:nvSpPr>
          <p:cNvPr id="34836" name="WordArt 20"/>
          <p:cNvSpPr>
            <a:spLocks noChangeArrowheads="1" noChangeShapeType="1" noTextEdit="1"/>
          </p:cNvSpPr>
          <p:nvPr/>
        </p:nvSpPr>
        <p:spPr bwMode="auto">
          <a:xfrm rot="5400000">
            <a:off x="2478220" y="2255838"/>
            <a:ext cx="103188" cy="144463"/>
          </a:xfrm>
          <a:prstGeom prst="rect">
            <a:avLst/>
          </a:prstGeom>
        </p:spPr>
        <p:txBody>
          <a:bodyPr vert="wordArtVert" wrap="none" fromWordArt="1">
            <a:prstTxWarp prst="textPlain">
              <a:avLst>
                <a:gd name="adj" fmla="val 50000"/>
              </a:avLst>
            </a:prstTxWarp>
          </a:bodyPr>
          <a:lstStyle/>
          <a:p>
            <a:pPr algn="ctr" fontAlgn="auto"/>
            <a:r>
              <a:rPr lang="en-US" sz="800" b="1" kern="10">
                <a:ln w="9525">
                  <a:solidFill>
                    <a:srgbClr val="000000"/>
                  </a:solidFill>
                  <a:round/>
                  <a:headEnd/>
                  <a:tailEnd/>
                </a:ln>
                <a:solidFill>
                  <a:srgbClr val="000000"/>
                </a:solidFill>
                <a:latin typeface="Times New Roman"/>
                <a:cs typeface="Times New Roman"/>
              </a:rPr>
              <a:t>1</a:t>
            </a:r>
          </a:p>
        </p:txBody>
      </p:sp>
      <p:sp>
        <p:nvSpPr>
          <p:cNvPr id="34837" name="WordArt 21"/>
          <p:cNvSpPr>
            <a:spLocks noChangeArrowheads="1" noChangeShapeType="1" noTextEdit="1"/>
          </p:cNvSpPr>
          <p:nvPr/>
        </p:nvSpPr>
        <p:spPr bwMode="auto">
          <a:xfrm rot="5400000">
            <a:off x="2087827" y="2903538"/>
            <a:ext cx="103188" cy="144463"/>
          </a:xfrm>
          <a:prstGeom prst="rect">
            <a:avLst/>
          </a:prstGeom>
        </p:spPr>
        <p:txBody>
          <a:bodyPr vert="wordArtVert" wrap="none" fromWordArt="1">
            <a:prstTxWarp prst="textPlain">
              <a:avLst>
                <a:gd name="adj" fmla="val 50000"/>
              </a:avLst>
            </a:prstTxWarp>
          </a:bodyPr>
          <a:lstStyle/>
          <a:p>
            <a:pPr algn="ctr" fontAlgn="auto"/>
            <a:r>
              <a:rPr lang="en-US" sz="800" b="1" kern="10">
                <a:ln w="9525">
                  <a:solidFill>
                    <a:srgbClr val="000000"/>
                  </a:solidFill>
                  <a:round/>
                  <a:headEnd/>
                  <a:tailEnd/>
                </a:ln>
                <a:solidFill>
                  <a:srgbClr val="000000"/>
                </a:solidFill>
                <a:latin typeface="Times New Roman"/>
                <a:cs typeface="Times New Roman"/>
              </a:rPr>
              <a:t>2</a:t>
            </a:r>
          </a:p>
        </p:txBody>
      </p:sp>
      <p:sp>
        <p:nvSpPr>
          <p:cNvPr id="34838" name="WordArt 22"/>
          <p:cNvSpPr>
            <a:spLocks noChangeArrowheads="1" noChangeShapeType="1" noTextEdit="1"/>
          </p:cNvSpPr>
          <p:nvPr/>
        </p:nvSpPr>
        <p:spPr bwMode="auto">
          <a:xfrm rot="5400000">
            <a:off x="2087829" y="4200526"/>
            <a:ext cx="103187" cy="144463"/>
          </a:xfrm>
          <a:prstGeom prst="rect">
            <a:avLst/>
          </a:prstGeom>
        </p:spPr>
        <p:txBody>
          <a:bodyPr vert="wordArtVert" wrap="none" fromWordArt="1">
            <a:prstTxWarp prst="textPlain">
              <a:avLst>
                <a:gd name="adj" fmla="val 50000"/>
              </a:avLst>
            </a:prstTxWarp>
          </a:bodyPr>
          <a:lstStyle/>
          <a:p>
            <a:pPr algn="ctr" fontAlgn="auto"/>
            <a:r>
              <a:rPr lang="en-US" sz="800" b="1" kern="10">
                <a:ln w="9525">
                  <a:solidFill>
                    <a:srgbClr val="000000"/>
                  </a:solidFill>
                  <a:round/>
                  <a:headEnd/>
                  <a:tailEnd/>
                </a:ln>
                <a:solidFill>
                  <a:srgbClr val="000000"/>
                </a:solidFill>
                <a:latin typeface="Times New Roman"/>
                <a:cs typeface="Times New Roman"/>
              </a:rPr>
              <a:t>3</a:t>
            </a:r>
          </a:p>
        </p:txBody>
      </p:sp>
      <p:sp>
        <p:nvSpPr>
          <p:cNvPr id="34839" name="WordArt 23"/>
          <p:cNvSpPr>
            <a:spLocks noChangeArrowheads="1" noChangeShapeType="1" noTextEdit="1"/>
          </p:cNvSpPr>
          <p:nvPr/>
        </p:nvSpPr>
        <p:spPr bwMode="auto">
          <a:xfrm rot="5400000">
            <a:off x="2555613" y="4921251"/>
            <a:ext cx="103187" cy="144463"/>
          </a:xfrm>
          <a:prstGeom prst="rect">
            <a:avLst/>
          </a:prstGeom>
        </p:spPr>
        <p:txBody>
          <a:bodyPr vert="wordArtVert" wrap="none" fromWordArt="1">
            <a:prstTxWarp prst="textPlain">
              <a:avLst>
                <a:gd name="adj" fmla="val 50000"/>
              </a:avLst>
            </a:prstTxWarp>
          </a:bodyPr>
          <a:lstStyle/>
          <a:p>
            <a:pPr algn="ctr" fontAlgn="auto"/>
            <a:r>
              <a:rPr lang="en-US" sz="800" b="1" kern="10">
                <a:ln w="9525">
                  <a:solidFill>
                    <a:srgbClr val="000000"/>
                  </a:solidFill>
                  <a:round/>
                  <a:headEnd/>
                  <a:tailEnd/>
                </a:ln>
                <a:solidFill>
                  <a:srgbClr val="000000"/>
                </a:solidFill>
                <a:latin typeface="Times New Roman"/>
                <a:cs typeface="Times New Roman"/>
              </a:rPr>
              <a:t>4</a:t>
            </a:r>
          </a:p>
        </p:txBody>
      </p:sp>
      <p:sp>
        <p:nvSpPr>
          <p:cNvPr id="34840" name="Line 24"/>
          <p:cNvSpPr>
            <a:spLocks noChangeShapeType="1"/>
          </p:cNvSpPr>
          <p:nvPr/>
        </p:nvSpPr>
        <p:spPr bwMode="auto">
          <a:xfrm>
            <a:off x="741231" y="1773238"/>
            <a:ext cx="0" cy="3816350"/>
          </a:xfrm>
          <a:prstGeom prst="line">
            <a:avLst/>
          </a:prstGeom>
          <a:noFill/>
          <a:ln w="28575">
            <a:solidFill>
              <a:schemeClr val="tx1"/>
            </a:solidFill>
            <a:round/>
            <a:headEnd/>
            <a:tailEnd/>
          </a:ln>
        </p:spPr>
        <p:txBody>
          <a:bodyPr/>
          <a:lstStyle/>
          <a:p>
            <a:endParaRPr lang="en-US"/>
          </a:p>
        </p:txBody>
      </p:sp>
      <p:sp>
        <p:nvSpPr>
          <p:cNvPr id="34841" name="WordArt 47"/>
          <p:cNvSpPr>
            <a:spLocks noChangeArrowheads="1" noChangeShapeType="1" noTextEdit="1"/>
          </p:cNvSpPr>
          <p:nvPr/>
        </p:nvSpPr>
        <p:spPr bwMode="auto">
          <a:xfrm rot="5400000">
            <a:off x="1125604" y="1920413"/>
            <a:ext cx="24765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a</a:t>
            </a:r>
          </a:p>
        </p:txBody>
      </p:sp>
      <p:sp>
        <p:nvSpPr>
          <p:cNvPr id="34842" name="WordArt 48"/>
          <p:cNvSpPr>
            <a:spLocks noChangeArrowheads="1" noChangeShapeType="1" noTextEdit="1"/>
          </p:cNvSpPr>
          <p:nvPr/>
        </p:nvSpPr>
        <p:spPr bwMode="auto">
          <a:xfrm rot="5400000">
            <a:off x="1048214" y="2857041"/>
            <a:ext cx="24765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a</a:t>
            </a:r>
          </a:p>
        </p:txBody>
      </p:sp>
      <p:sp>
        <p:nvSpPr>
          <p:cNvPr id="34843" name="WordArt 49"/>
          <p:cNvSpPr>
            <a:spLocks noChangeArrowheads="1" noChangeShapeType="1" noTextEdit="1"/>
          </p:cNvSpPr>
          <p:nvPr/>
        </p:nvSpPr>
        <p:spPr bwMode="auto">
          <a:xfrm rot="5400000">
            <a:off x="970823" y="3938125"/>
            <a:ext cx="24765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a</a:t>
            </a:r>
          </a:p>
        </p:txBody>
      </p:sp>
      <p:sp>
        <p:nvSpPr>
          <p:cNvPr id="34844" name="WordArt 50"/>
          <p:cNvSpPr>
            <a:spLocks noChangeArrowheads="1" noChangeShapeType="1" noTextEdit="1"/>
          </p:cNvSpPr>
          <p:nvPr/>
        </p:nvSpPr>
        <p:spPr bwMode="auto">
          <a:xfrm rot="5400000">
            <a:off x="970823" y="5089063"/>
            <a:ext cx="24765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a</a:t>
            </a:r>
          </a:p>
        </p:txBody>
      </p:sp>
      <p:sp>
        <p:nvSpPr>
          <p:cNvPr id="34845" name="WordArt 51"/>
          <p:cNvSpPr>
            <a:spLocks noChangeArrowheads="1" noChangeShapeType="1" noTextEdit="1"/>
          </p:cNvSpPr>
          <p:nvPr/>
        </p:nvSpPr>
        <p:spPr bwMode="auto">
          <a:xfrm rot="5400000">
            <a:off x="1384432" y="2112963"/>
            <a:ext cx="103188" cy="144463"/>
          </a:xfrm>
          <a:prstGeom prst="rect">
            <a:avLst/>
          </a:prstGeom>
        </p:spPr>
        <p:txBody>
          <a:bodyPr vert="wordArtVert" wrap="none" fromWordArt="1">
            <a:prstTxWarp prst="textPlain">
              <a:avLst>
                <a:gd name="adj" fmla="val 50000"/>
              </a:avLst>
            </a:prstTxWarp>
          </a:bodyPr>
          <a:lstStyle/>
          <a:p>
            <a:pPr algn="ctr" fontAlgn="auto"/>
            <a:r>
              <a:rPr lang="en-US" sz="800" b="1" kern="10">
                <a:ln w="9525">
                  <a:solidFill>
                    <a:srgbClr val="000000"/>
                  </a:solidFill>
                  <a:round/>
                  <a:headEnd/>
                  <a:tailEnd/>
                </a:ln>
                <a:solidFill>
                  <a:srgbClr val="000000"/>
                </a:solidFill>
                <a:latin typeface="Times New Roman"/>
                <a:cs typeface="Times New Roman"/>
              </a:rPr>
              <a:t>1</a:t>
            </a:r>
          </a:p>
        </p:txBody>
      </p:sp>
      <p:sp>
        <p:nvSpPr>
          <p:cNvPr id="34846" name="WordArt 52"/>
          <p:cNvSpPr>
            <a:spLocks noChangeArrowheads="1" noChangeShapeType="1" noTextEdit="1"/>
          </p:cNvSpPr>
          <p:nvPr/>
        </p:nvSpPr>
        <p:spPr bwMode="auto">
          <a:xfrm rot="5400000">
            <a:off x="1307044" y="3048001"/>
            <a:ext cx="103187" cy="144463"/>
          </a:xfrm>
          <a:prstGeom prst="rect">
            <a:avLst/>
          </a:prstGeom>
        </p:spPr>
        <p:txBody>
          <a:bodyPr vert="wordArtVert" wrap="none" fromWordArt="1">
            <a:prstTxWarp prst="textPlain">
              <a:avLst>
                <a:gd name="adj" fmla="val 50000"/>
              </a:avLst>
            </a:prstTxWarp>
          </a:bodyPr>
          <a:lstStyle/>
          <a:p>
            <a:pPr algn="ctr" fontAlgn="auto"/>
            <a:r>
              <a:rPr lang="en-US" sz="800" b="1" kern="10">
                <a:ln w="9525">
                  <a:solidFill>
                    <a:srgbClr val="000000"/>
                  </a:solidFill>
                  <a:round/>
                  <a:headEnd/>
                  <a:tailEnd/>
                </a:ln>
                <a:solidFill>
                  <a:srgbClr val="000000"/>
                </a:solidFill>
                <a:latin typeface="Times New Roman"/>
                <a:cs typeface="Times New Roman"/>
              </a:rPr>
              <a:t>2</a:t>
            </a:r>
          </a:p>
        </p:txBody>
      </p:sp>
      <p:sp>
        <p:nvSpPr>
          <p:cNvPr id="34847" name="WordArt 53"/>
          <p:cNvSpPr>
            <a:spLocks noChangeArrowheads="1" noChangeShapeType="1" noTextEdit="1"/>
          </p:cNvSpPr>
          <p:nvPr/>
        </p:nvSpPr>
        <p:spPr bwMode="auto">
          <a:xfrm rot="5400000">
            <a:off x="1229651" y="4129088"/>
            <a:ext cx="103188" cy="144463"/>
          </a:xfrm>
          <a:prstGeom prst="rect">
            <a:avLst/>
          </a:prstGeom>
        </p:spPr>
        <p:txBody>
          <a:bodyPr vert="wordArtVert" wrap="none" fromWordArt="1">
            <a:prstTxWarp prst="textPlain">
              <a:avLst>
                <a:gd name="adj" fmla="val 50000"/>
              </a:avLst>
            </a:prstTxWarp>
          </a:bodyPr>
          <a:lstStyle/>
          <a:p>
            <a:pPr algn="ctr" fontAlgn="auto"/>
            <a:r>
              <a:rPr lang="en-US" sz="800" b="1" kern="10">
                <a:ln w="9525">
                  <a:solidFill>
                    <a:srgbClr val="000000"/>
                  </a:solidFill>
                  <a:round/>
                  <a:headEnd/>
                  <a:tailEnd/>
                </a:ln>
                <a:solidFill>
                  <a:srgbClr val="000000"/>
                </a:solidFill>
                <a:latin typeface="Times New Roman"/>
                <a:cs typeface="Times New Roman"/>
              </a:rPr>
              <a:t>3</a:t>
            </a:r>
          </a:p>
        </p:txBody>
      </p:sp>
      <p:sp>
        <p:nvSpPr>
          <p:cNvPr id="34848" name="WordArt 54"/>
          <p:cNvSpPr>
            <a:spLocks noChangeArrowheads="1" noChangeShapeType="1" noTextEdit="1"/>
          </p:cNvSpPr>
          <p:nvPr/>
        </p:nvSpPr>
        <p:spPr bwMode="auto">
          <a:xfrm rot="5400000">
            <a:off x="1229653" y="5280026"/>
            <a:ext cx="103187" cy="144463"/>
          </a:xfrm>
          <a:prstGeom prst="rect">
            <a:avLst/>
          </a:prstGeom>
        </p:spPr>
        <p:txBody>
          <a:bodyPr vert="wordArtVert" wrap="none" fromWordArt="1">
            <a:prstTxWarp prst="textPlain">
              <a:avLst>
                <a:gd name="adj" fmla="val 50000"/>
              </a:avLst>
            </a:prstTxWarp>
          </a:bodyPr>
          <a:lstStyle/>
          <a:p>
            <a:pPr algn="ctr" fontAlgn="auto"/>
            <a:r>
              <a:rPr lang="en-US" sz="800" b="1" kern="10">
                <a:ln w="9525">
                  <a:solidFill>
                    <a:srgbClr val="000000"/>
                  </a:solidFill>
                  <a:round/>
                  <a:headEnd/>
                  <a:tailEnd/>
                </a:ln>
                <a:solidFill>
                  <a:srgbClr val="000000"/>
                </a:solidFill>
                <a:latin typeface="Times New Roman"/>
                <a:cs typeface="Times New Roman"/>
              </a:rPr>
              <a:t>4</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41231" y="188917"/>
            <a:ext cx="8420100" cy="719137"/>
          </a:xfrm>
        </p:spPr>
        <p:txBody>
          <a:bodyPr/>
          <a:lstStyle/>
          <a:p>
            <a:pPr eaLnBrk="1" hangingPunct="1"/>
            <a:r>
              <a:rPr lang="en-GB" sz="4000" b="1" smtClean="0">
                <a:solidFill>
                  <a:schemeClr val="accent2"/>
                </a:solidFill>
              </a:rPr>
              <a:t>Hebb’s rule in practice.</a:t>
            </a:r>
            <a:endParaRPr lang="en-US" sz="4000" b="1" smtClean="0">
              <a:solidFill>
                <a:schemeClr val="accent2"/>
              </a:solidFill>
            </a:endParaRPr>
          </a:p>
        </p:txBody>
      </p:sp>
      <p:sp>
        <p:nvSpPr>
          <p:cNvPr id="35843" name="Rectangle 3"/>
          <p:cNvSpPr>
            <a:spLocks noGrp="1" noChangeArrowheads="1"/>
          </p:cNvSpPr>
          <p:nvPr>
            <p:ph type="body" sz="half" idx="1"/>
          </p:nvPr>
        </p:nvSpPr>
        <p:spPr>
          <a:xfrm>
            <a:off x="0" y="692150"/>
            <a:ext cx="9906000" cy="5475288"/>
          </a:xfrm>
        </p:spPr>
        <p:txBody>
          <a:bodyPr/>
          <a:lstStyle/>
          <a:p>
            <a:pPr eaLnBrk="1" hangingPunct="1">
              <a:buFontTx/>
              <a:buNone/>
            </a:pPr>
            <a:r>
              <a:rPr lang="en-GB" sz="2800" b="1" smtClean="0"/>
              <a:t> </a:t>
            </a:r>
            <a:r>
              <a:rPr lang="en-GB" sz="2400" b="1" smtClean="0"/>
              <a:t>Input unit </a:t>
            </a:r>
          </a:p>
          <a:p>
            <a:pPr eaLnBrk="1" hangingPunct="1">
              <a:buFontTx/>
              <a:buNone/>
            </a:pPr>
            <a:r>
              <a:rPr lang="en-GB" sz="2400" b="1" smtClean="0"/>
              <a:t>   N</a:t>
            </a:r>
            <a:r>
              <a:rPr lang="en-GB" sz="2400" b="1" baseline="30000" smtClean="0"/>
              <a:t>o </a:t>
            </a:r>
          </a:p>
          <a:p>
            <a:pPr eaLnBrk="1" hangingPunct="1">
              <a:buFontTx/>
              <a:buNone/>
            </a:pPr>
            <a:endParaRPr lang="en-GB" sz="1800" b="1" baseline="30000" smtClean="0"/>
          </a:p>
          <a:p>
            <a:pPr eaLnBrk="1" hangingPunct="1">
              <a:buFontTx/>
              <a:buNone/>
            </a:pPr>
            <a:r>
              <a:rPr lang="en-GB" sz="2400" b="1" baseline="30000" smtClean="0"/>
              <a:t>      </a:t>
            </a:r>
            <a:r>
              <a:rPr lang="en-GB" sz="2400" b="1" smtClean="0"/>
              <a:t>1</a:t>
            </a:r>
          </a:p>
          <a:p>
            <a:pPr eaLnBrk="1" hangingPunct="1">
              <a:buFontTx/>
              <a:buNone/>
            </a:pPr>
            <a:endParaRPr lang="en-GB" sz="2400" b="1" smtClean="0"/>
          </a:p>
          <a:p>
            <a:pPr eaLnBrk="1" hangingPunct="1">
              <a:buFontTx/>
              <a:buNone/>
            </a:pPr>
            <a:r>
              <a:rPr lang="en-GB" sz="2800" b="1" smtClean="0"/>
              <a:t>   </a:t>
            </a:r>
            <a:r>
              <a:rPr lang="en-GB" sz="2400" b="1" smtClean="0"/>
              <a:t>2 </a:t>
            </a:r>
          </a:p>
          <a:p>
            <a:pPr eaLnBrk="1" hangingPunct="1">
              <a:buFontTx/>
              <a:buNone/>
            </a:pPr>
            <a:endParaRPr lang="en-GB" b="1" smtClean="0"/>
          </a:p>
          <a:p>
            <a:pPr eaLnBrk="1" hangingPunct="1">
              <a:buFontTx/>
              <a:buNone/>
            </a:pPr>
            <a:r>
              <a:rPr lang="en-GB" sz="2800" b="1" smtClean="0"/>
              <a:t>   </a:t>
            </a:r>
            <a:r>
              <a:rPr lang="en-GB" sz="2400" b="1" smtClean="0"/>
              <a:t>3</a:t>
            </a:r>
          </a:p>
          <a:p>
            <a:pPr eaLnBrk="1" hangingPunct="1">
              <a:buFontTx/>
              <a:buNone/>
            </a:pPr>
            <a:endParaRPr lang="en-GB" sz="2400" b="1" smtClean="0"/>
          </a:p>
          <a:p>
            <a:pPr eaLnBrk="1" hangingPunct="1">
              <a:buFontTx/>
              <a:buNone/>
            </a:pPr>
            <a:endParaRPr lang="en-GB" sz="800" b="1" smtClean="0"/>
          </a:p>
          <a:p>
            <a:pPr eaLnBrk="1" hangingPunct="1">
              <a:buFontTx/>
              <a:buNone/>
            </a:pPr>
            <a:r>
              <a:rPr lang="en-GB" sz="2800" b="1" smtClean="0"/>
              <a:t>   </a:t>
            </a:r>
            <a:r>
              <a:rPr lang="en-GB" sz="2400" b="1" smtClean="0"/>
              <a:t>4</a:t>
            </a:r>
            <a:endParaRPr lang="en-US" sz="2400" b="1" smtClean="0"/>
          </a:p>
        </p:txBody>
      </p:sp>
      <p:graphicFrame>
        <p:nvGraphicFramePr>
          <p:cNvPr id="147460" name="Group 4"/>
          <p:cNvGraphicFramePr>
            <a:graphicFrameLocks noGrp="1"/>
          </p:cNvGraphicFramePr>
          <p:nvPr>
            <p:ph sz="quarter" idx="2"/>
          </p:nvPr>
        </p:nvGraphicFramePr>
        <p:xfrm>
          <a:off x="7137137" y="1989138"/>
          <a:ext cx="2572809" cy="914400"/>
        </p:xfrm>
        <a:graphic>
          <a:graphicData uri="http://schemas.openxmlformats.org/drawingml/2006/table">
            <a:tbl>
              <a:tblPr/>
              <a:tblGrid>
                <a:gridCol w="643202"/>
                <a:gridCol w="644923"/>
                <a:gridCol w="641482"/>
                <a:gridCol w="643202"/>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rPr>
                        <a:t>1</a:t>
                      </a:r>
                      <a:endParaRPr kumimoji="0" lang="en-US" sz="2400" b="0" i="0" u="none" strike="noStrike" cap="none" normalizeH="0" baseline="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rPr>
                        <a:t>1</a:t>
                      </a:r>
                      <a:endParaRPr kumimoji="0" lang="en-US" sz="2400" b="0"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rPr>
                        <a:t>1</a:t>
                      </a:r>
                      <a:endParaRPr kumimoji="0" lang="en-US" sz="2400" b="0"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rPr>
                        <a:t>1</a:t>
                      </a:r>
                      <a:endParaRPr kumimoji="0" lang="en-US" sz="2400" b="0"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61" name="Oval 21"/>
          <p:cNvSpPr>
            <a:spLocks noChangeArrowheads="1"/>
          </p:cNvSpPr>
          <p:nvPr/>
        </p:nvSpPr>
        <p:spPr bwMode="auto">
          <a:xfrm>
            <a:off x="975124" y="1773238"/>
            <a:ext cx="624284" cy="576262"/>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35862" name="Oval 22"/>
          <p:cNvSpPr>
            <a:spLocks noChangeArrowheads="1"/>
          </p:cNvSpPr>
          <p:nvPr/>
        </p:nvSpPr>
        <p:spPr bwMode="auto">
          <a:xfrm>
            <a:off x="975124" y="2708279"/>
            <a:ext cx="624284" cy="576263"/>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35863" name="Oval 23"/>
          <p:cNvSpPr>
            <a:spLocks noChangeArrowheads="1"/>
          </p:cNvSpPr>
          <p:nvPr/>
        </p:nvSpPr>
        <p:spPr bwMode="auto">
          <a:xfrm>
            <a:off x="896012" y="3789363"/>
            <a:ext cx="624284"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35864" name="Oval 24"/>
          <p:cNvSpPr>
            <a:spLocks noChangeArrowheads="1"/>
          </p:cNvSpPr>
          <p:nvPr/>
        </p:nvSpPr>
        <p:spPr bwMode="auto">
          <a:xfrm>
            <a:off x="896012" y="4941888"/>
            <a:ext cx="624284"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35865" name="Oval 25"/>
          <p:cNvSpPr>
            <a:spLocks noChangeArrowheads="1"/>
          </p:cNvSpPr>
          <p:nvPr/>
        </p:nvSpPr>
        <p:spPr bwMode="auto">
          <a:xfrm>
            <a:off x="2534975" y="2852739"/>
            <a:ext cx="1559851" cy="1368425"/>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35866" name="WordArt 26"/>
          <p:cNvSpPr>
            <a:spLocks noChangeArrowheads="1" noChangeShapeType="1" noTextEdit="1"/>
          </p:cNvSpPr>
          <p:nvPr/>
        </p:nvSpPr>
        <p:spPr bwMode="auto">
          <a:xfrm>
            <a:off x="3080148" y="3357567"/>
            <a:ext cx="629444" cy="346075"/>
          </a:xfrm>
          <a:prstGeom prst="rect">
            <a:avLst/>
          </a:prstGeom>
        </p:spPr>
        <p:txBody>
          <a:bodyPr wrap="none" fromWordArt="1">
            <a:prstTxWarp prst="textPlain">
              <a:avLst>
                <a:gd name="adj" fmla="val 50000"/>
              </a:avLst>
            </a:prstTxWarp>
          </a:bodyPr>
          <a:lstStyle/>
          <a:p>
            <a:pPr algn="ctr"/>
            <a:r>
              <a:rPr lang="en-US" sz="1000" b="1" i="1" kern="10">
                <a:ln w="9525">
                  <a:solidFill>
                    <a:srgbClr val="000000"/>
                  </a:solidFill>
                  <a:round/>
                  <a:headEnd/>
                  <a:tailEnd/>
                </a:ln>
                <a:solidFill>
                  <a:srgbClr val="000000"/>
                </a:solidFill>
                <a:latin typeface="Symbol"/>
              </a:rPr>
              <a:t>q =2</a:t>
            </a:r>
          </a:p>
        </p:txBody>
      </p:sp>
      <p:sp>
        <p:nvSpPr>
          <p:cNvPr id="35867" name="Line 27"/>
          <p:cNvSpPr>
            <a:spLocks noChangeShapeType="1"/>
          </p:cNvSpPr>
          <p:nvPr/>
        </p:nvSpPr>
        <p:spPr bwMode="auto">
          <a:xfrm>
            <a:off x="1599408" y="2133600"/>
            <a:ext cx="1559851" cy="719138"/>
          </a:xfrm>
          <a:prstGeom prst="line">
            <a:avLst/>
          </a:prstGeom>
          <a:noFill/>
          <a:ln w="38100">
            <a:solidFill>
              <a:schemeClr val="accent2"/>
            </a:solidFill>
            <a:round/>
            <a:headEnd/>
            <a:tailEnd type="triangle" w="med" len="med"/>
          </a:ln>
        </p:spPr>
        <p:txBody>
          <a:bodyPr/>
          <a:lstStyle/>
          <a:p>
            <a:endParaRPr lang="en-US"/>
          </a:p>
        </p:txBody>
      </p:sp>
      <p:sp>
        <p:nvSpPr>
          <p:cNvPr id="35868" name="Line 28"/>
          <p:cNvSpPr>
            <a:spLocks noChangeShapeType="1"/>
          </p:cNvSpPr>
          <p:nvPr/>
        </p:nvSpPr>
        <p:spPr bwMode="auto">
          <a:xfrm>
            <a:off x="1599406" y="2997200"/>
            <a:ext cx="1012958" cy="215900"/>
          </a:xfrm>
          <a:prstGeom prst="line">
            <a:avLst/>
          </a:prstGeom>
          <a:noFill/>
          <a:ln w="38100">
            <a:solidFill>
              <a:schemeClr val="accent2"/>
            </a:solidFill>
            <a:round/>
            <a:headEnd/>
            <a:tailEnd type="triangle" w="med" len="med"/>
          </a:ln>
        </p:spPr>
        <p:txBody>
          <a:bodyPr/>
          <a:lstStyle/>
          <a:p>
            <a:endParaRPr lang="en-US"/>
          </a:p>
        </p:txBody>
      </p:sp>
      <p:sp>
        <p:nvSpPr>
          <p:cNvPr id="35869" name="Line 29"/>
          <p:cNvSpPr>
            <a:spLocks noChangeShapeType="1"/>
          </p:cNvSpPr>
          <p:nvPr/>
        </p:nvSpPr>
        <p:spPr bwMode="auto">
          <a:xfrm flipV="1">
            <a:off x="1520297" y="3789367"/>
            <a:ext cx="1092068" cy="287337"/>
          </a:xfrm>
          <a:prstGeom prst="line">
            <a:avLst/>
          </a:prstGeom>
          <a:noFill/>
          <a:ln w="38100">
            <a:solidFill>
              <a:schemeClr val="accent2"/>
            </a:solidFill>
            <a:round/>
            <a:headEnd/>
            <a:tailEnd type="triangle" w="med" len="med"/>
          </a:ln>
        </p:spPr>
        <p:txBody>
          <a:bodyPr/>
          <a:lstStyle/>
          <a:p>
            <a:endParaRPr lang="en-US"/>
          </a:p>
        </p:txBody>
      </p:sp>
      <p:sp>
        <p:nvSpPr>
          <p:cNvPr id="35870" name="Line 30"/>
          <p:cNvSpPr>
            <a:spLocks noChangeShapeType="1"/>
          </p:cNvSpPr>
          <p:nvPr/>
        </p:nvSpPr>
        <p:spPr bwMode="auto">
          <a:xfrm flipV="1">
            <a:off x="1520298" y="4149725"/>
            <a:ext cx="1405070" cy="1079500"/>
          </a:xfrm>
          <a:prstGeom prst="line">
            <a:avLst/>
          </a:prstGeom>
          <a:noFill/>
          <a:ln w="38100">
            <a:solidFill>
              <a:schemeClr val="accent2"/>
            </a:solidFill>
            <a:round/>
            <a:headEnd/>
            <a:tailEnd type="triangle" w="med" len="med"/>
          </a:ln>
        </p:spPr>
        <p:txBody>
          <a:bodyPr/>
          <a:lstStyle/>
          <a:p>
            <a:endParaRPr lang="en-US"/>
          </a:p>
        </p:txBody>
      </p:sp>
      <p:sp>
        <p:nvSpPr>
          <p:cNvPr id="35871" name="Line 31"/>
          <p:cNvSpPr>
            <a:spLocks noChangeShapeType="1"/>
          </p:cNvSpPr>
          <p:nvPr/>
        </p:nvSpPr>
        <p:spPr bwMode="auto">
          <a:xfrm>
            <a:off x="4094826" y="3500438"/>
            <a:ext cx="1092067" cy="0"/>
          </a:xfrm>
          <a:prstGeom prst="line">
            <a:avLst/>
          </a:prstGeom>
          <a:noFill/>
          <a:ln w="38100">
            <a:solidFill>
              <a:srgbClr val="FF0000"/>
            </a:solidFill>
            <a:round/>
            <a:headEnd/>
            <a:tailEnd type="triangle" w="med" len="med"/>
          </a:ln>
        </p:spPr>
        <p:txBody>
          <a:bodyPr/>
          <a:lstStyle/>
          <a:p>
            <a:endParaRPr lang="en-US"/>
          </a:p>
        </p:txBody>
      </p:sp>
      <p:sp>
        <p:nvSpPr>
          <p:cNvPr id="35872" name="WordArt 32"/>
          <p:cNvSpPr>
            <a:spLocks noChangeArrowheads="1" noChangeShapeType="1" noTextEdit="1"/>
          </p:cNvSpPr>
          <p:nvPr/>
        </p:nvSpPr>
        <p:spPr bwMode="auto">
          <a:xfrm rot="5400000">
            <a:off x="4802190" y="3710652"/>
            <a:ext cx="301625" cy="313002"/>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X</a:t>
            </a:r>
          </a:p>
        </p:txBody>
      </p:sp>
      <p:sp>
        <p:nvSpPr>
          <p:cNvPr id="35873" name="WordArt 33"/>
          <p:cNvSpPr>
            <a:spLocks noChangeArrowheads="1" noChangeShapeType="1" noTextEdit="1"/>
          </p:cNvSpPr>
          <p:nvPr/>
        </p:nvSpPr>
        <p:spPr bwMode="auto">
          <a:xfrm rot="5400000">
            <a:off x="2246247" y="2109328"/>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35874" name="WordArt 34"/>
          <p:cNvSpPr>
            <a:spLocks noChangeArrowheads="1" noChangeShapeType="1" noTextEdit="1"/>
          </p:cNvSpPr>
          <p:nvPr/>
        </p:nvSpPr>
        <p:spPr bwMode="auto">
          <a:xfrm rot="5400000">
            <a:off x="1857574" y="2757028"/>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35875" name="WordArt 35"/>
          <p:cNvSpPr>
            <a:spLocks noChangeArrowheads="1" noChangeShapeType="1" noTextEdit="1"/>
          </p:cNvSpPr>
          <p:nvPr/>
        </p:nvSpPr>
        <p:spPr bwMode="auto">
          <a:xfrm rot="5400000">
            <a:off x="1857574" y="4052424"/>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35876" name="WordArt 36"/>
          <p:cNvSpPr>
            <a:spLocks noChangeArrowheads="1" noChangeShapeType="1" noTextEdit="1"/>
          </p:cNvSpPr>
          <p:nvPr/>
        </p:nvSpPr>
        <p:spPr bwMode="auto">
          <a:xfrm rot="5400000">
            <a:off x="2325357" y="4773153"/>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35877" name="Line 37"/>
          <p:cNvSpPr>
            <a:spLocks noChangeShapeType="1"/>
          </p:cNvSpPr>
          <p:nvPr/>
        </p:nvSpPr>
        <p:spPr bwMode="auto">
          <a:xfrm>
            <a:off x="741231" y="1773238"/>
            <a:ext cx="0" cy="3816350"/>
          </a:xfrm>
          <a:prstGeom prst="line">
            <a:avLst/>
          </a:prstGeom>
          <a:noFill/>
          <a:ln w="28575">
            <a:solidFill>
              <a:schemeClr val="tx1"/>
            </a:solidFill>
            <a:round/>
            <a:headEnd/>
            <a:tailEnd/>
          </a:ln>
        </p:spPr>
        <p:txBody>
          <a:bodyPr/>
          <a:lstStyle/>
          <a:p>
            <a:endParaRPr lang="en-US"/>
          </a:p>
        </p:txBody>
      </p:sp>
      <p:sp>
        <p:nvSpPr>
          <p:cNvPr id="35878" name="Text Box 38"/>
          <p:cNvSpPr txBox="1">
            <a:spLocks noChangeArrowheads="1"/>
          </p:cNvSpPr>
          <p:nvPr/>
        </p:nvSpPr>
        <p:spPr bwMode="auto">
          <a:xfrm>
            <a:off x="5030393" y="1052514"/>
            <a:ext cx="2029354" cy="923330"/>
          </a:xfrm>
          <a:prstGeom prst="rect">
            <a:avLst/>
          </a:prstGeom>
          <a:noFill/>
          <a:ln w="9525">
            <a:noFill/>
            <a:miter lim="800000"/>
            <a:headEnd/>
            <a:tailEnd/>
          </a:ln>
        </p:spPr>
        <p:txBody>
          <a:bodyPr>
            <a:spAutoFit/>
          </a:bodyPr>
          <a:lstStyle/>
          <a:p>
            <a:pPr>
              <a:spcBef>
                <a:spcPct val="20000"/>
              </a:spcBef>
            </a:pPr>
            <a:r>
              <a:rPr lang="en-GB" sz="3600" b="1" i="1" u="sng" baseline="0">
                <a:solidFill>
                  <a:srgbClr val="FF0000"/>
                </a:solidFill>
              </a:rPr>
              <a:t>t</a:t>
            </a:r>
            <a:r>
              <a:rPr lang="en-GB" sz="3200" b="1" u="sng" baseline="0">
                <a:solidFill>
                  <a:srgbClr val="FF0000"/>
                </a:solidFill>
              </a:rPr>
              <a:t>=0</a:t>
            </a:r>
            <a:r>
              <a:rPr lang="en-GB" sz="3200" b="1" baseline="0">
                <a:solidFill>
                  <a:srgbClr val="FF0000"/>
                </a:solidFill>
              </a:rPr>
              <a:t>    </a:t>
            </a:r>
            <a:r>
              <a:rPr lang="en-GB" sz="3200" b="1" i="1" u="sng" baseline="0">
                <a:solidFill>
                  <a:srgbClr val="008000"/>
                </a:solidFill>
              </a:rPr>
              <a:t>C</a:t>
            </a:r>
            <a:r>
              <a:rPr lang="en-GB" sz="3200" b="1" u="sng" baseline="0">
                <a:solidFill>
                  <a:srgbClr val="008000"/>
                </a:solidFill>
              </a:rPr>
              <a:t>=1</a:t>
            </a:r>
            <a:endParaRPr lang="en-GB" sz="3200" b="1" u="sng" baseline="0"/>
          </a:p>
          <a:p>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41231" y="188917"/>
            <a:ext cx="8420100" cy="719137"/>
          </a:xfrm>
        </p:spPr>
        <p:txBody>
          <a:bodyPr/>
          <a:lstStyle/>
          <a:p>
            <a:pPr eaLnBrk="1" hangingPunct="1"/>
            <a:r>
              <a:rPr lang="en-GB" sz="4000" b="1" smtClean="0">
                <a:solidFill>
                  <a:schemeClr val="accent2"/>
                </a:solidFill>
              </a:rPr>
              <a:t>Hebb’s rule in practice.</a:t>
            </a:r>
            <a:endParaRPr lang="en-US" sz="4000" b="1" smtClean="0">
              <a:solidFill>
                <a:schemeClr val="accent2"/>
              </a:solidFill>
            </a:endParaRPr>
          </a:p>
        </p:txBody>
      </p:sp>
      <p:sp>
        <p:nvSpPr>
          <p:cNvPr id="36867" name="Rectangle 3"/>
          <p:cNvSpPr>
            <a:spLocks noGrp="1" noChangeArrowheads="1"/>
          </p:cNvSpPr>
          <p:nvPr>
            <p:ph type="body" sz="half" idx="1"/>
          </p:nvPr>
        </p:nvSpPr>
        <p:spPr>
          <a:xfrm>
            <a:off x="0" y="692150"/>
            <a:ext cx="9906000" cy="5475288"/>
          </a:xfrm>
        </p:spPr>
        <p:txBody>
          <a:bodyPr/>
          <a:lstStyle/>
          <a:p>
            <a:pPr eaLnBrk="1" hangingPunct="1">
              <a:buFontTx/>
              <a:buNone/>
            </a:pPr>
            <a:r>
              <a:rPr lang="en-GB" sz="2800" b="1" smtClean="0"/>
              <a:t> </a:t>
            </a:r>
            <a:r>
              <a:rPr lang="en-GB" sz="2400" b="1" smtClean="0"/>
              <a:t>Input unit </a:t>
            </a:r>
          </a:p>
          <a:p>
            <a:pPr eaLnBrk="1" hangingPunct="1">
              <a:buFontTx/>
              <a:buNone/>
            </a:pPr>
            <a:r>
              <a:rPr lang="en-GB" sz="2400" b="1" smtClean="0"/>
              <a:t>   N</a:t>
            </a:r>
            <a:r>
              <a:rPr lang="en-GB" sz="2400" b="1" baseline="30000" smtClean="0"/>
              <a:t>o </a:t>
            </a:r>
          </a:p>
          <a:p>
            <a:pPr eaLnBrk="1" hangingPunct="1">
              <a:buFontTx/>
              <a:buNone/>
            </a:pPr>
            <a:endParaRPr lang="en-GB" sz="1800" b="1" baseline="30000" smtClean="0"/>
          </a:p>
          <a:p>
            <a:pPr eaLnBrk="1" hangingPunct="1">
              <a:buFontTx/>
              <a:buNone/>
            </a:pPr>
            <a:r>
              <a:rPr lang="en-GB" sz="2400" b="1" baseline="30000" smtClean="0"/>
              <a:t>      </a:t>
            </a:r>
            <a:r>
              <a:rPr lang="en-GB" sz="2400" b="1" smtClean="0"/>
              <a:t>1</a:t>
            </a:r>
          </a:p>
          <a:p>
            <a:pPr eaLnBrk="1" hangingPunct="1">
              <a:buFontTx/>
              <a:buNone/>
            </a:pPr>
            <a:endParaRPr lang="en-GB" sz="2400" b="1" smtClean="0"/>
          </a:p>
          <a:p>
            <a:pPr eaLnBrk="1" hangingPunct="1">
              <a:buFontTx/>
              <a:buNone/>
            </a:pPr>
            <a:r>
              <a:rPr lang="en-GB" sz="2800" b="1" smtClean="0"/>
              <a:t>   </a:t>
            </a:r>
            <a:r>
              <a:rPr lang="en-GB" sz="2400" b="1" smtClean="0"/>
              <a:t>2 </a:t>
            </a:r>
          </a:p>
          <a:p>
            <a:pPr eaLnBrk="1" hangingPunct="1">
              <a:buFontTx/>
              <a:buNone/>
            </a:pPr>
            <a:endParaRPr lang="en-GB" b="1" smtClean="0"/>
          </a:p>
          <a:p>
            <a:pPr eaLnBrk="1" hangingPunct="1">
              <a:buFontTx/>
              <a:buNone/>
            </a:pPr>
            <a:r>
              <a:rPr lang="en-GB" sz="2800" b="1" smtClean="0"/>
              <a:t>   </a:t>
            </a:r>
            <a:r>
              <a:rPr lang="en-GB" sz="2400" b="1" smtClean="0"/>
              <a:t>3</a:t>
            </a:r>
          </a:p>
          <a:p>
            <a:pPr eaLnBrk="1" hangingPunct="1">
              <a:buFontTx/>
              <a:buNone/>
            </a:pPr>
            <a:endParaRPr lang="en-GB" sz="2400" b="1" smtClean="0"/>
          </a:p>
          <a:p>
            <a:pPr eaLnBrk="1" hangingPunct="1">
              <a:buFontTx/>
              <a:buNone/>
            </a:pPr>
            <a:endParaRPr lang="en-GB" sz="800" b="1" smtClean="0"/>
          </a:p>
          <a:p>
            <a:pPr eaLnBrk="1" hangingPunct="1">
              <a:buFontTx/>
              <a:buNone/>
            </a:pPr>
            <a:r>
              <a:rPr lang="en-GB" sz="2800" b="1" smtClean="0"/>
              <a:t>   </a:t>
            </a:r>
            <a:r>
              <a:rPr lang="en-GB" sz="2400" b="1" smtClean="0"/>
              <a:t>4</a:t>
            </a:r>
            <a:endParaRPr lang="en-US" sz="2400" b="1" smtClean="0"/>
          </a:p>
        </p:txBody>
      </p:sp>
      <p:graphicFrame>
        <p:nvGraphicFramePr>
          <p:cNvPr id="146436" name="Group 4"/>
          <p:cNvGraphicFramePr>
            <a:graphicFrameLocks noGrp="1"/>
          </p:cNvGraphicFramePr>
          <p:nvPr>
            <p:ph sz="quarter" idx="2"/>
          </p:nvPr>
        </p:nvGraphicFramePr>
        <p:xfrm>
          <a:off x="7137137" y="1989138"/>
          <a:ext cx="2572809" cy="914400"/>
        </p:xfrm>
        <a:graphic>
          <a:graphicData uri="http://schemas.openxmlformats.org/drawingml/2006/table">
            <a:tbl>
              <a:tblPr/>
              <a:tblGrid>
                <a:gridCol w="643202"/>
                <a:gridCol w="644923"/>
                <a:gridCol w="641482"/>
                <a:gridCol w="643202"/>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rPr>
                        <a:t>1</a:t>
                      </a:r>
                      <a:endParaRPr kumimoji="0" lang="en-US" sz="2400" b="0" i="0" u="none" strike="noStrike" cap="none" normalizeH="0" baseline="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rPr>
                        <a:t>1</a:t>
                      </a:r>
                      <a:endParaRPr kumimoji="0" lang="en-US" sz="2400" b="0"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rPr>
                        <a:t>1</a:t>
                      </a:r>
                      <a:endParaRPr kumimoji="0" lang="en-US" sz="2400" b="0"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rPr>
                        <a:t>1</a:t>
                      </a:r>
                      <a:endParaRPr kumimoji="0" lang="en-US" sz="2400" b="0"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6474" name="Group 42"/>
          <p:cNvGraphicFramePr>
            <a:graphicFrameLocks noGrp="1"/>
          </p:cNvGraphicFramePr>
          <p:nvPr>
            <p:ph sz="quarter" idx="3"/>
          </p:nvPr>
        </p:nvGraphicFramePr>
        <p:xfrm>
          <a:off x="4485218" y="1989138"/>
          <a:ext cx="2488537" cy="914400"/>
        </p:xfrm>
        <a:graphic>
          <a:graphicData uri="http://schemas.openxmlformats.org/drawingml/2006/table">
            <a:tbl>
              <a:tblPr/>
              <a:tblGrid>
                <a:gridCol w="622564"/>
                <a:gridCol w="622564"/>
                <a:gridCol w="620845"/>
                <a:gridCol w="622564"/>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0000"/>
                          </a:solidFill>
                          <a:effectLst/>
                          <a:latin typeface="Times New Roman" pitchFamily="18" charset="0"/>
                        </a:rPr>
                        <a:t>1</a:t>
                      </a:r>
                      <a:endParaRPr kumimoji="0" lang="en-US" sz="2400" b="1" i="0" u="none" strike="noStrike" cap="none" normalizeH="0" baseline="0" smtClean="0">
                        <a:ln>
                          <a:noFill/>
                        </a:ln>
                        <a:solidFill>
                          <a:srgbClr val="FF0000"/>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0</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0000"/>
                          </a:solidFill>
                          <a:effectLst/>
                          <a:latin typeface="Times New Roman" pitchFamily="18" charset="0"/>
                        </a:rPr>
                        <a:t>1</a:t>
                      </a:r>
                      <a:endParaRPr kumimoji="0" lang="en-US" sz="2400" b="1" i="0" u="none" strike="noStrike" cap="none" normalizeH="0" baseline="0" smtClean="0">
                        <a:ln>
                          <a:noFill/>
                        </a:ln>
                        <a:solidFill>
                          <a:srgbClr val="FF0000"/>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0</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885" name="Oval 21"/>
          <p:cNvSpPr>
            <a:spLocks noChangeArrowheads="1"/>
          </p:cNvSpPr>
          <p:nvPr/>
        </p:nvSpPr>
        <p:spPr bwMode="auto">
          <a:xfrm>
            <a:off x="975124" y="1773238"/>
            <a:ext cx="624284" cy="576262"/>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36886" name="Oval 22"/>
          <p:cNvSpPr>
            <a:spLocks noChangeArrowheads="1"/>
          </p:cNvSpPr>
          <p:nvPr/>
        </p:nvSpPr>
        <p:spPr bwMode="auto">
          <a:xfrm>
            <a:off x="975124" y="2708279"/>
            <a:ext cx="624284" cy="576263"/>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36887" name="Oval 23"/>
          <p:cNvSpPr>
            <a:spLocks noChangeArrowheads="1"/>
          </p:cNvSpPr>
          <p:nvPr/>
        </p:nvSpPr>
        <p:spPr bwMode="auto">
          <a:xfrm>
            <a:off x="896012" y="3789363"/>
            <a:ext cx="624284"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36888" name="Oval 24"/>
          <p:cNvSpPr>
            <a:spLocks noChangeArrowheads="1"/>
          </p:cNvSpPr>
          <p:nvPr/>
        </p:nvSpPr>
        <p:spPr bwMode="auto">
          <a:xfrm>
            <a:off x="896012" y="4941888"/>
            <a:ext cx="624284"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36889" name="Oval 25"/>
          <p:cNvSpPr>
            <a:spLocks noChangeArrowheads="1"/>
          </p:cNvSpPr>
          <p:nvPr/>
        </p:nvSpPr>
        <p:spPr bwMode="auto">
          <a:xfrm>
            <a:off x="2534975" y="2852739"/>
            <a:ext cx="1559851" cy="1368425"/>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36890" name="WordArt 26"/>
          <p:cNvSpPr>
            <a:spLocks noChangeArrowheads="1" noChangeShapeType="1" noTextEdit="1"/>
          </p:cNvSpPr>
          <p:nvPr/>
        </p:nvSpPr>
        <p:spPr bwMode="auto">
          <a:xfrm>
            <a:off x="3080148" y="3357567"/>
            <a:ext cx="629444" cy="346075"/>
          </a:xfrm>
          <a:prstGeom prst="rect">
            <a:avLst/>
          </a:prstGeom>
        </p:spPr>
        <p:txBody>
          <a:bodyPr wrap="none" fromWordArt="1">
            <a:prstTxWarp prst="textPlain">
              <a:avLst>
                <a:gd name="adj" fmla="val 50000"/>
              </a:avLst>
            </a:prstTxWarp>
          </a:bodyPr>
          <a:lstStyle/>
          <a:p>
            <a:pPr algn="ctr"/>
            <a:r>
              <a:rPr lang="en-US" sz="1000" b="1" i="1" kern="10">
                <a:ln w="9525">
                  <a:solidFill>
                    <a:srgbClr val="000000"/>
                  </a:solidFill>
                  <a:round/>
                  <a:headEnd/>
                  <a:tailEnd/>
                </a:ln>
                <a:solidFill>
                  <a:srgbClr val="000000"/>
                </a:solidFill>
                <a:latin typeface="Symbol"/>
              </a:rPr>
              <a:t>q =2</a:t>
            </a:r>
          </a:p>
        </p:txBody>
      </p:sp>
      <p:sp>
        <p:nvSpPr>
          <p:cNvPr id="36891" name="Line 27"/>
          <p:cNvSpPr>
            <a:spLocks noChangeShapeType="1"/>
          </p:cNvSpPr>
          <p:nvPr/>
        </p:nvSpPr>
        <p:spPr bwMode="auto">
          <a:xfrm>
            <a:off x="1599408" y="2133600"/>
            <a:ext cx="1559851" cy="719138"/>
          </a:xfrm>
          <a:prstGeom prst="line">
            <a:avLst/>
          </a:prstGeom>
          <a:noFill/>
          <a:ln w="38100">
            <a:solidFill>
              <a:schemeClr val="accent2"/>
            </a:solidFill>
            <a:round/>
            <a:headEnd/>
            <a:tailEnd type="triangle" w="med" len="med"/>
          </a:ln>
        </p:spPr>
        <p:txBody>
          <a:bodyPr/>
          <a:lstStyle/>
          <a:p>
            <a:endParaRPr lang="en-US"/>
          </a:p>
        </p:txBody>
      </p:sp>
      <p:sp>
        <p:nvSpPr>
          <p:cNvPr id="36892" name="Line 28"/>
          <p:cNvSpPr>
            <a:spLocks noChangeShapeType="1"/>
          </p:cNvSpPr>
          <p:nvPr/>
        </p:nvSpPr>
        <p:spPr bwMode="auto">
          <a:xfrm>
            <a:off x="1599406" y="2997200"/>
            <a:ext cx="1012958" cy="215900"/>
          </a:xfrm>
          <a:prstGeom prst="line">
            <a:avLst/>
          </a:prstGeom>
          <a:noFill/>
          <a:ln w="38100">
            <a:solidFill>
              <a:schemeClr val="accent2"/>
            </a:solidFill>
            <a:round/>
            <a:headEnd/>
            <a:tailEnd type="triangle" w="med" len="med"/>
          </a:ln>
        </p:spPr>
        <p:txBody>
          <a:bodyPr/>
          <a:lstStyle/>
          <a:p>
            <a:endParaRPr lang="en-US"/>
          </a:p>
        </p:txBody>
      </p:sp>
      <p:sp>
        <p:nvSpPr>
          <p:cNvPr id="36893" name="Line 29"/>
          <p:cNvSpPr>
            <a:spLocks noChangeShapeType="1"/>
          </p:cNvSpPr>
          <p:nvPr/>
        </p:nvSpPr>
        <p:spPr bwMode="auto">
          <a:xfrm flipV="1">
            <a:off x="1520297" y="3789367"/>
            <a:ext cx="1092068" cy="287337"/>
          </a:xfrm>
          <a:prstGeom prst="line">
            <a:avLst/>
          </a:prstGeom>
          <a:noFill/>
          <a:ln w="38100">
            <a:solidFill>
              <a:schemeClr val="accent2"/>
            </a:solidFill>
            <a:round/>
            <a:headEnd/>
            <a:tailEnd type="triangle" w="med" len="med"/>
          </a:ln>
        </p:spPr>
        <p:txBody>
          <a:bodyPr/>
          <a:lstStyle/>
          <a:p>
            <a:endParaRPr lang="en-US"/>
          </a:p>
        </p:txBody>
      </p:sp>
      <p:sp>
        <p:nvSpPr>
          <p:cNvPr id="36894" name="Line 30"/>
          <p:cNvSpPr>
            <a:spLocks noChangeShapeType="1"/>
          </p:cNvSpPr>
          <p:nvPr/>
        </p:nvSpPr>
        <p:spPr bwMode="auto">
          <a:xfrm flipV="1">
            <a:off x="1520298" y="4149725"/>
            <a:ext cx="1405070" cy="1079500"/>
          </a:xfrm>
          <a:prstGeom prst="line">
            <a:avLst/>
          </a:prstGeom>
          <a:noFill/>
          <a:ln w="38100">
            <a:solidFill>
              <a:schemeClr val="accent2"/>
            </a:solidFill>
            <a:round/>
            <a:headEnd/>
            <a:tailEnd type="triangle" w="med" len="med"/>
          </a:ln>
        </p:spPr>
        <p:txBody>
          <a:bodyPr/>
          <a:lstStyle/>
          <a:p>
            <a:endParaRPr lang="en-US"/>
          </a:p>
        </p:txBody>
      </p:sp>
      <p:sp>
        <p:nvSpPr>
          <p:cNvPr id="36895" name="Line 31"/>
          <p:cNvSpPr>
            <a:spLocks noChangeShapeType="1"/>
          </p:cNvSpPr>
          <p:nvPr/>
        </p:nvSpPr>
        <p:spPr bwMode="auto">
          <a:xfrm>
            <a:off x="4094826" y="3500438"/>
            <a:ext cx="1092067" cy="0"/>
          </a:xfrm>
          <a:prstGeom prst="line">
            <a:avLst/>
          </a:prstGeom>
          <a:noFill/>
          <a:ln w="38100">
            <a:solidFill>
              <a:srgbClr val="FF0000"/>
            </a:solidFill>
            <a:round/>
            <a:headEnd/>
            <a:tailEnd type="triangle" w="med" len="med"/>
          </a:ln>
        </p:spPr>
        <p:txBody>
          <a:bodyPr/>
          <a:lstStyle/>
          <a:p>
            <a:endParaRPr lang="en-US"/>
          </a:p>
        </p:txBody>
      </p:sp>
      <p:sp>
        <p:nvSpPr>
          <p:cNvPr id="36896" name="WordArt 32"/>
          <p:cNvSpPr>
            <a:spLocks noChangeArrowheads="1" noChangeShapeType="1" noTextEdit="1"/>
          </p:cNvSpPr>
          <p:nvPr/>
        </p:nvSpPr>
        <p:spPr bwMode="auto">
          <a:xfrm rot="5400000">
            <a:off x="4802190" y="3710652"/>
            <a:ext cx="301625" cy="313002"/>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X</a:t>
            </a:r>
          </a:p>
        </p:txBody>
      </p:sp>
      <p:sp>
        <p:nvSpPr>
          <p:cNvPr id="36897" name="WordArt 33"/>
          <p:cNvSpPr>
            <a:spLocks noChangeArrowheads="1" noChangeShapeType="1" noTextEdit="1"/>
          </p:cNvSpPr>
          <p:nvPr/>
        </p:nvSpPr>
        <p:spPr bwMode="auto">
          <a:xfrm rot="5400000">
            <a:off x="2246247" y="2109328"/>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36898" name="WordArt 34"/>
          <p:cNvSpPr>
            <a:spLocks noChangeArrowheads="1" noChangeShapeType="1" noTextEdit="1"/>
          </p:cNvSpPr>
          <p:nvPr/>
        </p:nvSpPr>
        <p:spPr bwMode="auto">
          <a:xfrm rot="5400000">
            <a:off x="1857574" y="2757028"/>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36899" name="WordArt 35"/>
          <p:cNvSpPr>
            <a:spLocks noChangeArrowheads="1" noChangeShapeType="1" noTextEdit="1"/>
          </p:cNvSpPr>
          <p:nvPr/>
        </p:nvSpPr>
        <p:spPr bwMode="auto">
          <a:xfrm rot="5400000">
            <a:off x="1857574" y="4052424"/>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36900" name="WordArt 36"/>
          <p:cNvSpPr>
            <a:spLocks noChangeArrowheads="1" noChangeShapeType="1" noTextEdit="1"/>
          </p:cNvSpPr>
          <p:nvPr/>
        </p:nvSpPr>
        <p:spPr bwMode="auto">
          <a:xfrm rot="5400000">
            <a:off x="2325357" y="4773153"/>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36901" name="Line 37"/>
          <p:cNvSpPr>
            <a:spLocks noChangeShapeType="1"/>
          </p:cNvSpPr>
          <p:nvPr/>
        </p:nvSpPr>
        <p:spPr bwMode="auto">
          <a:xfrm>
            <a:off x="741231" y="1773238"/>
            <a:ext cx="0" cy="3816350"/>
          </a:xfrm>
          <a:prstGeom prst="line">
            <a:avLst/>
          </a:prstGeom>
          <a:noFill/>
          <a:ln w="28575">
            <a:solidFill>
              <a:schemeClr val="tx1"/>
            </a:solidFill>
            <a:round/>
            <a:headEnd/>
            <a:tailEnd/>
          </a:ln>
        </p:spPr>
        <p:txBody>
          <a:bodyPr/>
          <a:lstStyle/>
          <a:p>
            <a:endParaRPr lang="en-US"/>
          </a:p>
        </p:txBody>
      </p:sp>
      <p:sp>
        <p:nvSpPr>
          <p:cNvPr id="36902" name="WordArt 38"/>
          <p:cNvSpPr>
            <a:spLocks noChangeArrowheads="1" noChangeShapeType="1" noTextEdit="1"/>
          </p:cNvSpPr>
          <p:nvPr/>
        </p:nvSpPr>
        <p:spPr bwMode="auto">
          <a:xfrm rot="5400000">
            <a:off x="1201674" y="1996484"/>
            <a:ext cx="174625" cy="159940"/>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0000"/>
                  </a:solidFill>
                  <a:round/>
                  <a:headEnd/>
                  <a:tailEnd/>
                </a:ln>
                <a:solidFill>
                  <a:srgbClr val="FF0000"/>
                </a:solidFill>
                <a:latin typeface="Times New Roman"/>
                <a:cs typeface="Times New Roman"/>
              </a:rPr>
              <a:t>1</a:t>
            </a:r>
          </a:p>
        </p:txBody>
      </p:sp>
      <p:sp>
        <p:nvSpPr>
          <p:cNvPr id="36903" name="WordArt 39"/>
          <p:cNvSpPr>
            <a:spLocks noChangeArrowheads="1" noChangeShapeType="1" noTextEdit="1"/>
          </p:cNvSpPr>
          <p:nvPr/>
        </p:nvSpPr>
        <p:spPr bwMode="auto">
          <a:xfrm rot="5400000">
            <a:off x="1122563" y="4012609"/>
            <a:ext cx="174625" cy="159940"/>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0000"/>
                  </a:solidFill>
                  <a:round/>
                  <a:headEnd/>
                  <a:tailEnd/>
                </a:ln>
                <a:solidFill>
                  <a:srgbClr val="FF0000"/>
                </a:solidFill>
                <a:latin typeface="Times New Roman"/>
                <a:cs typeface="Times New Roman"/>
              </a:rPr>
              <a:t>1</a:t>
            </a:r>
          </a:p>
        </p:txBody>
      </p:sp>
      <p:sp>
        <p:nvSpPr>
          <p:cNvPr id="36904" name="WordArt 40"/>
          <p:cNvSpPr>
            <a:spLocks noChangeArrowheads="1" noChangeShapeType="1" noTextEdit="1"/>
          </p:cNvSpPr>
          <p:nvPr/>
        </p:nvSpPr>
        <p:spPr bwMode="auto">
          <a:xfrm rot="5400000">
            <a:off x="1201674" y="2931521"/>
            <a:ext cx="174625" cy="159940"/>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0</a:t>
            </a:r>
          </a:p>
        </p:txBody>
      </p:sp>
      <p:sp>
        <p:nvSpPr>
          <p:cNvPr id="36905" name="WordArt 41"/>
          <p:cNvSpPr>
            <a:spLocks noChangeArrowheads="1" noChangeShapeType="1" noTextEdit="1"/>
          </p:cNvSpPr>
          <p:nvPr/>
        </p:nvSpPr>
        <p:spPr bwMode="auto">
          <a:xfrm rot="5400000">
            <a:off x="1122563" y="5165134"/>
            <a:ext cx="174625" cy="159940"/>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0</a:t>
            </a:r>
          </a:p>
        </p:txBody>
      </p:sp>
      <p:sp>
        <p:nvSpPr>
          <p:cNvPr id="36923" name="Text Box 59"/>
          <p:cNvSpPr txBox="1">
            <a:spLocks noChangeArrowheads="1"/>
          </p:cNvSpPr>
          <p:nvPr/>
        </p:nvSpPr>
        <p:spPr bwMode="auto">
          <a:xfrm>
            <a:off x="5030391" y="1052514"/>
            <a:ext cx="2817019" cy="923330"/>
          </a:xfrm>
          <a:prstGeom prst="rect">
            <a:avLst/>
          </a:prstGeom>
          <a:noFill/>
          <a:ln w="9525">
            <a:noFill/>
            <a:miter lim="800000"/>
            <a:headEnd/>
            <a:tailEnd/>
          </a:ln>
        </p:spPr>
        <p:txBody>
          <a:bodyPr>
            <a:spAutoFit/>
          </a:bodyPr>
          <a:lstStyle/>
          <a:p>
            <a:pPr>
              <a:spcBef>
                <a:spcPct val="20000"/>
              </a:spcBef>
            </a:pPr>
            <a:r>
              <a:rPr lang="en-GB" sz="3600" b="1" i="1" u="sng" baseline="0">
                <a:solidFill>
                  <a:srgbClr val="FF0000"/>
                </a:solidFill>
              </a:rPr>
              <a:t>t</a:t>
            </a:r>
            <a:r>
              <a:rPr lang="en-GB" sz="3200" b="1" u="sng" baseline="0">
                <a:solidFill>
                  <a:srgbClr val="FF0000"/>
                </a:solidFill>
              </a:rPr>
              <a:t>=0</a:t>
            </a:r>
            <a:r>
              <a:rPr lang="en-GB" sz="3200" b="1" baseline="0">
                <a:solidFill>
                  <a:srgbClr val="FF0000"/>
                </a:solidFill>
              </a:rPr>
              <a:t>    </a:t>
            </a:r>
            <a:r>
              <a:rPr lang="en-GB" sz="3200" b="1" i="1" u="sng" baseline="0">
                <a:solidFill>
                  <a:srgbClr val="008000"/>
                </a:solidFill>
              </a:rPr>
              <a:t>C</a:t>
            </a:r>
            <a:r>
              <a:rPr lang="en-GB" sz="3200" b="1" u="sng" baseline="0">
                <a:solidFill>
                  <a:srgbClr val="008000"/>
                </a:solidFill>
              </a:rPr>
              <a:t>=1</a:t>
            </a:r>
            <a:endParaRPr lang="en-GB" sz="3200" b="1" u="sng" baseline="0"/>
          </a:p>
          <a:p>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741231" y="188917"/>
            <a:ext cx="8420100" cy="719137"/>
          </a:xfrm>
        </p:spPr>
        <p:txBody>
          <a:bodyPr/>
          <a:lstStyle/>
          <a:p>
            <a:pPr eaLnBrk="1" hangingPunct="1"/>
            <a:r>
              <a:rPr lang="en-GB" sz="4000" b="1" smtClean="0">
                <a:solidFill>
                  <a:schemeClr val="accent2"/>
                </a:solidFill>
              </a:rPr>
              <a:t>Hebb’s rule in practice.</a:t>
            </a:r>
            <a:endParaRPr lang="en-US" sz="4000" b="1" smtClean="0">
              <a:solidFill>
                <a:schemeClr val="accent2"/>
              </a:solidFill>
            </a:endParaRPr>
          </a:p>
        </p:txBody>
      </p:sp>
      <p:sp>
        <p:nvSpPr>
          <p:cNvPr id="8196" name="Rectangle 3"/>
          <p:cNvSpPr>
            <a:spLocks noGrp="1" noChangeArrowheads="1"/>
          </p:cNvSpPr>
          <p:nvPr>
            <p:ph type="body" sz="half" idx="1"/>
          </p:nvPr>
        </p:nvSpPr>
        <p:spPr>
          <a:xfrm>
            <a:off x="0" y="692150"/>
            <a:ext cx="9906000" cy="5475288"/>
          </a:xfrm>
        </p:spPr>
        <p:txBody>
          <a:bodyPr/>
          <a:lstStyle/>
          <a:p>
            <a:pPr eaLnBrk="1" hangingPunct="1">
              <a:buFontTx/>
              <a:buNone/>
            </a:pPr>
            <a:r>
              <a:rPr lang="en-GB" sz="2800" b="1" smtClean="0"/>
              <a:t> </a:t>
            </a:r>
            <a:r>
              <a:rPr lang="en-GB" sz="2400" b="1" smtClean="0"/>
              <a:t>Input unit </a:t>
            </a:r>
          </a:p>
          <a:p>
            <a:pPr eaLnBrk="1" hangingPunct="1">
              <a:buFontTx/>
              <a:buNone/>
            </a:pPr>
            <a:r>
              <a:rPr lang="en-GB" sz="2400" b="1" smtClean="0"/>
              <a:t>   N</a:t>
            </a:r>
            <a:r>
              <a:rPr lang="en-GB" sz="2400" b="1" baseline="30000" smtClean="0"/>
              <a:t>o </a:t>
            </a:r>
          </a:p>
          <a:p>
            <a:pPr eaLnBrk="1" hangingPunct="1">
              <a:buFontTx/>
              <a:buNone/>
            </a:pPr>
            <a:endParaRPr lang="en-GB" sz="1800" b="1" baseline="30000" smtClean="0"/>
          </a:p>
          <a:p>
            <a:pPr eaLnBrk="1" hangingPunct="1">
              <a:buFontTx/>
              <a:buNone/>
            </a:pPr>
            <a:r>
              <a:rPr lang="en-GB" sz="2400" b="1" baseline="30000" smtClean="0"/>
              <a:t>      </a:t>
            </a:r>
            <a:r>
              <a:rPr lang="en-GB" sz="2400" b="1" smtClean="0"/>
              <a:t>1</a:t>
            </a:r>
          </a:p>
          <a:p>
            <a:pPr eaLnBrk="1" hangingPunct="1">
              <a:buFontTx/>
              <a:buNone/>
            </a:pPr>
            <a:endParaRPr lang="en-GB" sz="2400" b="1" smtClean="0"/>
          </a:p>
          <a:p>
            <a:pPr eaLnBrk="1" hangingPunct="1">
              <a:buFontTx/>
              <a:buNone/>
            </a:pPr>
            <a:r>
              <a:rPr lang="en-GB" sz="2800" b="1" smtClean="0"/>
              <a:t>   </a:t>
            </a:r>
            <a:r>
              <a:rPr lang="en-GB" sz="2400" b="1" smtClean="0"/>
              <a:t>2 </a:t>
            </a:r>
          </a:p>
          <a:p>
            <a:pPr eaLnBrk="1" hangingPunct="1">
              <a:buFontTx/>
              <a:buNone/>
            </a:pPr>
            <a:r>
              <a:rPr lang="en-GB" b="1" smtClean="0"/>
              <a:t>                                                 </a:t>
            </a:r>
          </a:p>
          <a:p>
            <a:pPr eaLnBrk="1" hangingPunct="1">
              <a:buFontTx/>
              <a:buNone/>
            </a:pPr>
            <a:r>
              <a:rPr lang="en-GB" sz="2800" b="1" smtClean="0"/>
              <a:t>   </a:t>
            </a:r>
            <a:r>
              <a:rPr lang="en-GB" sz="2400" b="1" smtClean="0"/>
              <a:t>3</a:t>
            </a:r>
          </a:p>
          <a:p>
            <a:pPr eaLnBrk="1" hangingPunct="1">
              <a:buFontTx/>
              <a:buNone/>
            </a:pPr>
            <a:endParaRPr lang="en-GB" sz="2400" b="1" smtClean="0"/>
          </a:p>
          <a:p>
            <a:pPr eaLnBrk="1" hangingPunct="1">
              <a:buFontTx/>
              <a:buNone/>
            </a:pPr>
            <a:endParaRPr lang="en-GB" sz="800" b="1" smtClean="0"/>
          </a:p>
          <a:p>
            <a:pPr eaLnBrk="1" hangingPunct="1">
              <a:buFontTx/>
              <a:buNone/>
            </a:pPr>
            <a:r>
              <a:rPr lang="en-GB" sz="2800" b="1" smtClean="0"/>
              <a:t>   </a:t>
            </a:r>
            <a:r>
              <a:rPr lang="en-GB" sz="2400" b="1" smtClean="0"/>
              <a:t>4</a:t>
            </a:r>
            <a:endParaRPr lang="en-US" sz="2400" b="1" smtClean="0"/>
          </a:p>
        </p:txBody>
      </p:sp>
      <p:graphicFrame>
        <p:nvGraphicFramePr>
          <p:cNvPr id="142340" name="Group 4"/>
          <p:cNvGraphicFramePr>
            <a:graphicFrameLocks noGrp="1"/>
          </p:cNvGraphicFramePr>
          <p:nvPr>
            <p:ph sz="quarter" idx="2"/>
          </p:nvPr>
        </p:nvGraphicFramePr>
        <p:xfrm>
          <a:off x="7059747" y="1557338"/>
          <a:ext cx="2572808" cy="914400"/>
        </p:xfrm>
        <a:graphic>
          <a:graphicData uri="http://schemas.openxmlformats.org/drawingml/2006/table">
            <a:tbl>
              <a:tblPr/>
              <a:tblGrid>
                <a:gridCol w="643202"/>
                <a:gridCol w="644921"/>
                <a:gridCol w="641483"/>
                <a:gridCol w="643202"/>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rPr>
                        <a:t>1</a:t>
                      </a:r>
                      <a:endParaRPr kumimoji="0" lang="en-US" sz="2400" b="0" i="0" u="none" strike="noStrike" cap="none" normalizeH="0" baseline="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rPr>
                        <a:t>1</a:t>
                      </a:r>
                      <a:endParaRPr kumimoji="0" lang="en-US" sz="2400" b="0"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rPr>
                        <a:t>1</a:t>
                      </a:r>
                      <a:endParaRPr kumimoji="0" lang="en-US" sz="2400" b="0"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rPr>
                        <a:t>1</a:t>
                      </a:r>
                      <a:endParaRPr kumimoji="0" lang="en-US" sz="2400" b="0"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2378" name="Group 42"/>
          <p:cNvGraphicFramePr>
            <a:graphicFrameLocks noGrp="1"/>
          </p:cNvGraphicFramePr>
          <p:nvPr>
            <p:ph sz="quarter" idx="3"/>
          </p:nvPr>
        </p:nvGraphicFramePr>
        <p:xfrm>
          <a:off x="4328719" y="1557338"/>
          <a:ext cx="2488536" cy="914400"/>
        </p:xfrm>
        <a:graphic>
          <a:graphicData uri="http://schemas.openxmlformats.org/drawingml/2006/table">
            <a:tbl>
              <a:tblPr/>
              <a:tblGrid>
                <a:gridCol w="622564"/>
                <a:gridCol w="622564"/>
                <a:gridCol w="620844"/>
                <a:gridCol w="622564"/>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0000"/>
                          </a:solidFill>
                          <a:effectLst/>
                          <a:latin typeface="Times New Roman" pitchFamily="18" charset="0"/>
                        </a:rPr>
                        <a:t>1</a:t>
                      </a:r>
                      <a:endParaRPr kumimoji="0" lang="en-US" sz="2400" b="1" i="0" u="none" strike="noStrike" cap="none" normalizeH="0" baseline="0" smtClean="0">
                        <a:ln>
                          <a:noFill/>
                        </a:ln>
                        <a:solidFill>
                          <a:srgbClr val="FF0000"/>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0</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0000"/>
                          </a:solidFill>
                          <a:effectLst/>
                          <a:latin typeface="Times New Roman" pitchFamily="18" charset="0"/>
                        </a:rPr>
                        <a:t>1</a:t>
                      </a:r>
                      <a:endParaRPr kumimoji="0" lang="en-US" sz="2400" b="1" i="0" u="none" strike="noStrike" cap="none" normalizeH="0" baseline="0" smtClean="0">
                        <a:ln>
                          <a:noFill/>
                        </a:ln>
                        <a:solidFill>
                          <a:srgbClr val="FF0000"/>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0</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14" name="Oval 21"/>
          <p:cNvSpPr>
            <a:spLocks noChangeArrowheads="1"/>
          </p:cNvSpPr>
          <p:nvPr/>
        </p:nvSpPr>
        <p:spPr bwMode="auto">
          <a:xfrm>
            <a:off x="975124" y="1773238"/>
            <a:ext cx="624284" cy="576262"/>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8215" name="Oval 22"/>
          <p:cNvSpPr>
            <a:spLocks noChangeArrowheads="1"/>
          </p:cNvSpPr>
          <p:nvPr/>
        </p:nvSpPr>
        <p:spPr bwMode="auto">
          <a:xfrm>
            <a:off x="975124" y="2708279"/>
            <a:ext cx="624284" cy="576263"/>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8216" name="Oval 23"/>
          <p:cNvSpPr>
            <a:spLocks noChangeArrowheads="1"/>
          </p:cNvSpPr>
          <p:nvPr/>
        </p:nvSpPr>
        <p:spPr bwMode="auto">
          <a:xfrm>
            <a:off x="896012" y="3789363"/>
            <a:ext cx="624284"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8217" name="Oval 24"/>
          <p:cNvSpPr>
            <a:spLocks noChangeArrowheads="1"/>
          </p:cNvSpPr>
          <p:nvPr/>
        </p:nvSpPr>
        <p:spPr bwMode="auto">
          <a:xfrm>
            <a:off x="896012" y="4941888"/>
            <a:ext cx="624284"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8218" name="Oval 25"/>
          <p:cNvSpPr>
            <a:spLocks noChangeArrowheads="1"/>
          </p:cNvSpPr>
          <p:nvPr/>
        </p:nvSpPr>
        <p:spPr bwMode="auto">
          <a:xfrm>
            <a:off x="2534975" y="2852739"/>
            <a:ext cx="1559851" cy="1368425"/>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8219" name="WordArt 26"/>
          <p:cNvSpPr>
            <a:spLocks noChangeArrowheads="1" noChangeShapeType="1" noTextEdit="1"/>
          </p:cNvSpPr>
          <p:nvPr/>
        </p:nvSpPr>
        <p:spPr bwMode="auto">
          <a:xfrm>
            <a:off x="3080148" y="3357567"/>
            <a:ext cx="629444" cy="346075"/>
          </a:xfrm>
          <a:prstGeom prst="rect">
            <a:avLst/>
          </a:prstGeom>
        </p:spPr>
        <p:txBody>
          <a:bodyPr wrap="none" fromWordArt="1">
            <a:prstTxWarp prst="textPlain">
              <a:avLst>
                <a:gd name="adj" fmla="val 50000"/>
              </a:avLst>
            </a:prstTxWarp>
          </a:bodyPr>
          <a:lstStyle/>
          <a:p>
            <a:pPr algn="ctr"/>
            <a:r>
              <a:rPr lang="en-US" sz="1000" b="1" i="1" kern="10">
                <a:ln w="9525">
                  <a:solidFill>
                    <a:srgbClr val="000000"/>
                  </a:solidFill>
                  <a:round/>
                  <a:headEnd/>
                  <a:tailEnd/>
                </a:ln>
                <a:solidFill>
                  <a:srgbClr val="000000"/>
                </a:solidFill>
                <a:latin typeface="Symbol"/>
              </a:rPr>
              <a:t>q =2</a:t>
            </a:r>
          </a:p>
        </p:txBody>
      </p:sp>
      <p:sp>
        <p:nvSpPr>
          <p:cNvPr id="8220" name="Line 27"/>
          <p:cNvSpPr>
            <a:spLocks noChangeShapeType="1"/>
          </p:cNvSpPr>
          <p:nvPr/>
        </p:nvSpPr>
        <p:spPr bwMode="auto">
          <a:xfrm>
            <a:off x="1599408" y="2133600"/>
            <a:ext cx="1559851" cy="719138"/>
          </a:xfrm>
          <a:prstGeom prst="line">
            <a:avLst/>
          </a:prstGeom>
          <a:noFill/>
          <a:ln w="38100">
            <a:solidFill>
              <a:schemeClr val="accent2"/>
            </a:solidFill>
            <a:round/>
            <a:headEnd/>
            <a:tailEnd type="triangle" w="med" len="med"/>
          </a:ln>
        </p:spPr>
        <p:txBody>
          <a:bodyPr/>
          <a:lstStyle/>
          <a:p>
            <a:endParaRPr lang="en-US"/>
          </a:p>
        </p:txBody>
      </p:sp>
      <p:sp>
        <p:nvSpPr>
          <p:cNvPr id="8221" name="Line 28"/>
          <p:cNvSpPr>
            <a:spLocks noChangeShapeType="1"/>
          </p:cNvSpPr>
          <p:nvPr/>
        </p:nvSpPr>
        <p:spPr bwMode="auto">
          <a:xfrm>
            <a:off x="1599406" y="2997200"/>
            <a:ext cx="1012958" cy="215900"/>
          </a:xfrm>
          <a:prstGeom prst="line">
            <a:avLst/>
          </a:prstGeom>
          <a:noFill/>
          <a:ln w="38100">
            <a:solidFill>
              <a:schemeClr val="accent2"/>
            </a:solidFill>
            <a:round/>
            <a:headEnd/>
            <a:tailEnd type="triangle" w="med" len="med"/>
          </a:ln>
        </p:spPr>
        <p:txBody>
          <a:bodyPr/>
          <a:lstStyle/>
          <a:p>
            <a:endParaRPr lang="en-US"/>
          </a:p>
        </p:txBody>
      </p:sp>
      <p:sp>
        <p:nvSpPr>
          <p:cNvPr id="8222" name="Line 29"/>
          <p:cNvSpPr>
            <a:spLocks noChangeShapeType="1"/>
          </p:cNvSpPr>
          <p:nvPr/>
        </p:nvSpPr>
        <p:spPr bwMode="auto">
          <a:xfrm flipV="1">
            <a:off x="1520297" y="3789367"/>
            <a:ext cx="1092068" cy="287337"/>
          </a:xfrm>
          <a:prstGeom prst="line">
            <a:avLst/>
          </a:prstGeom>
          <a:noFill/>
          <a:ln w="38100">
            <a:solidFill>
              <a:schemeClr val="accent2"/>
            </a:solidFill>
            <a:round/>
            <a:headEnd/>
            <a:tailEnd type="triangle" w="med" len="med"/>
          </a:ln>
        </p:spPr>
        <p:txBody>
          <a:bodyPr/>
          <a:lstStyle/>
          <a:p>
            <a:endParaRPr lang="en-US"/>
          </a:p>
        </p:txBody>
      </p:sp>
      <p:sp>
        <p:nvSpPr>
          <p:cNvPr id="8223" name="Line 30"/>
          <p:cNvSpPr>
            <a:spLocks noChangeShapeType="1"/>
          </p:cNvSpPr>
          <p:nvPr/>
        </p:nvSpPr>
        <p:spPr bwMode="auto">
          <a:xfrm flipV="1">
            <a:off x="1520298" y="4149725"/>
            <a:ext cx="1405070" cy="1079500"/>
          </a:xfrm>
          <a:prstGeom prst="line">
            <a:avLst/>
          </a:prstGeom>
          <a:noFill/>
          <a:ln w="38100">
            <a:solidFill>
              <a:schemeClr val="accent2"/>
            </a:solidFill>
            <a:round/>
            <a:headEnd/>
            <a:tailEnd type="triangle" w="med" len="med"/>
          </a:ln>
        </p:spPr>
        <p:txBody>
          <a:bodyPr/>
          <a:lstStyle/>
          <a:p>
            <a:endParaRPr lang="en-US"/>
          </a:p>
        </p:txBody>
      </p:sp>
      <p:sp>
        <p:nvSpPr>
          <p:cNvPr id="8224" name="Line 31"/>
          <p:cNvSpPr>
            <a:spLocks noChangeShapeType="1"/>
          </p:cNvSpPr>
          <p:nvPr/>
        </p:nvSpPr>
        <p:spPr bwMode="auto">
          <a:xfrm>
            <a:off x="4094825" y="3500438"/>
            <a:ext cx="624284" cy="0"/>
          </a:xfrm>
          <a:prstGeom prst="line">
            <a:avLst/>
          </a:prstGeom>
          <a:noFill/>
          <a:ln w="38100">
            <a:solidFill>
              <a:srgbClr val="FF0000"/>
            </a:solidFill>
            <a:round/>
            <a:headEnd/>
            <a:tailEnd type="triangle" w="med" len="med"/>
          </a:ln>
        </p:spPr>
        <p:txBody>
          <a:bodyPr/>
          <a:lstStyle/>
          <a:p>
            <a:endParaRPr lang="en-US"/>
          </a:p>
        </p:txBody>
      </p:sp>
      <p:sp>
        <p:nvSpPr>
          <p:cNvPr id="8225" name="WordArt 32"/>
          <p:cNvSpPr>
            <a:spLocks noChangeArrowheads="1" noChangeShapeType="1" noTextEdit="1"/>
          </p:cNvSpPr>
          <p:nvPr/>
        </p:nvSpPr>
        <p:spPr bwMode="auto">
          <a:xfrm rot="5400000">
            <a:off x="4257015" y="3639215"/>
            <a:ext cx="301625" cy="313002"/>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X</a:t>
            </a:r>
          </a:p>
        </p:txBody>
      </p:sp>
      <p:sp>
        <p:nvSpPr>
          <p:cNvPr id="8226" name="WordArt 33"/>
          <p:cNvSpPr>
            <a:spLocks noChangeArrowheads="1" noChangeShapeType="1" noTextEdit="1"/>
          </p:cNvSpPr>
          <p:nvPr/>
        </p:nvSpPr>
        <p:spPr bwMode="auto">
          <a:xfrm rot="5400000">
            <a:off x="2246247" y="2109328"/>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8227" name="WordArt 34"/>
          <p:cNvSpPr>
            <a:spLocks noChangeArrowheads="1" noChangeShapeType="1" noTextEdit="1"/>
          </p:cNvSpPr>
          <p:nvPr/>
        </p:nvSpPr>
        <p:spPr bwMode="auto">
          <a:xfrm rot="5400000">
            <a:off x="1857574" y="2757028"/>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8228" name="WordArt 35"/>
          <p:cNvSpPr>
            <a:spLocks noChangeArrowheads="1" noChangeShapeType="1" noTextEdit="1"/>
          </p:cNvSpPr>
          <p:nvPr/>
        </p:nvSpPr>
        <p:spPr bwMode="auto">
          <a:xfrm rot="5400000">
            <a:off x="1857574" y="4052424"/>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8229" name="WordArt 36"/>
          <p:cNvSpPr>
            <a:spLocks noChangeArrowheads="1" noChangeShapeType="1" noTextEdit="1"/>
          </p:cNvSpPr>
          <p:nvPr/>
        </p:nvSpPr>
        <p:spPr bwMode="auto">
          <a:xfrm rot="5400000">
            <a:off x="2325357" y="4773153"/>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8230" name="Line 37"/>
          <p:cNvSpPr>
            <a:spLocks noChangeShapeType="1"/>
          </p:cNvSpPr>
          <p:nvPr/>
        </p:nvSpPr>
        <p:spPr bwMode="auto">
          <a:xfrm>
            <a:off x="741231" y="1773238"/>
            <a:ext cx="0" cy="3816350"/>
          </a:xfrm>
          <a:prstGeom prst="line">
            <a:avLst/>
          </a:prstGeom>
          <a:noFill/>
          <a:ln w="28575">
            <a:solidFill>
              <a:schemeClr val="tx1"/>
            </a:solidFill>
            <a:round/>
            <a:headEnd/>
            <a:tailEnd/>
          </a:ln>
        </p:spPr>
        <p:txBody>
          <a:bodyPr/>
          <a:lstStyle/>
          <a:p>
            <a:endParaRPr lang="en-US"/>
          </a:p>
        </p:txBody>
      </p:sp>
      <p:sp>
        <p:nvSpPr>
          <p:cNvPr id="8231" name="WordArt 38"/>
          <p:cNvSpPr>
            <a:spLocks noChangeArrowheads="1" noChangeShapeType="1" noTextEdit="1"/>
          </p:cNvSpPr>
          <p:nvPr/>
        </p:nvSpPr>
        <p:spPr bwMode="auto">
          <a:xfrm rot="5400000">
            <a:off x="1201674" y="1996484"/>
            <a:ext cx="174625" cy="159940"/>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0000"/>
                  </a:solidFill>
                  <a:round/>
                  <a:headEnd/>
                  <a:tailEnd/>
                </a:ln>
                <a:solidFill>
                  <a:srgbClr val="FF0000"/>
                </a:solidFill>
                <a:latin typeface="Times New Roman"/>
                <a:cs typeface="Times New Roman"/>
              </a:rPr>
              <a:t>1</a:t>
            </a:r>
          </a:p>
        </p:txBody>
      </p:sp>
      <p:sp>
        <p:nvSpPr>
          <p:cNvPr id="8232" name="WordArt 39"/>
          <p:cNvSpPr>
            <a:spLocks noChangeArrowheads="1" noChangeShapeType="1" noTextEdit="1"/>
          </p:cNvSpPr>
          <p:nvPr/>
        </p:nvSpPr>
        <p:spPr bwMode="auto">
          <a:xfrm rot="5400000">
            <a:off x="1122563" y="4012609"/>
            <a:ext cx="174625" cy="159940"/>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0000"/>
                  </a:solidFill>
                  <a:round/>
                  <a:headEnd/>
                  <a:tailEnd/>
                </a:ln>
                <a:solidFill>
                  <a:srgbClr val="FF0000"/>
                </a:solidFill>
                <a:latin typeface="Times New Roman"/>
                <a:cs typeface="Times New Roman"/>
              </a:rPr>
              <a:t>1</a:t>
            </a:r>
          </a:p>
        </p:txBody>
      </p:sp>
      <p:sp>
        <p:nvSpPr>
          <p:cNvPr id="8233" name="WordArt 40"/>
          <p:cNvSpPr>
            <a:spLocks noChangeArrowheads="1" noChangeShapeType="1" noTextEdit="1"/>
          </p:cNvSpPr>
          <p:nvPr/>
        </p:nvSpPr>
        <p:spPr bwMode="auto">
          <a:xfrm rot="5400000">
            <a:off x="1201674" y="2931521"/>
            <a:ext cx="174625" cy="159940"/>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0</a:t>
            </a:r>
          </a:p>
        </p:txBody>
      </p:sp>
      <p:sp>
        <p:nvSpPr>
          <p:cNvPr id="8234" name="WordArt 41"/>
          <p:cNvSpPr>
            <a:spLocks noChangeArrowheads="1" noChangeShapeType="1" noTextEdit="1"/>
          </p:cNvSpPr>
          <p:nvPr/>
        </p:nvSpPr>
        <p:spPr bwMode="auto">
          <a:xfrm rot="5400000">
            <a:off x="1122563" y="5165134"/>
            <a:ext cx="174625" cy="159940"/>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0</a:t>
            </a:r>
          </a:p>
        </p:txBody>
      </p:sp>
      <p:sp>
        <p:nvSpPr>
          <p:cNvPr id="8252" name="Text Box 59"/>
          <p:cNvSpPr txBox="1">
            <a:spLocks noChangeArrowheads="1"/>
          </p:cNvSpPr>
          <p:nvPr/>
        </p:nvSpPr>
        <p:spPr bwMode="auto">
          <a:xfrm>
            <a:off x="5030391" y="836614"/>
            <a:ext cx="2817019" cy="923330"/>
          </a:xfrm>
          <a:prstGeom prst="rect">
            <a:avLst/>
          </a:prstGeom>
          <a:noFill/>
          <a:ln w="9525">
            <a:noFill/>
            <a:miter lim="800000"/>
            <a:headEnd/>
            <a:tailEnd/>
          </a:ln>
        </p:spPr>
        <p:txBody>
          <a:bodyPr>
            <a:spAutoFit/>
          </a:bodyPr>
          <a:lstStyle/>
          <a:p>
            <a:pPr>
              <a:spcBef>
                <a:spcPct val="20000"/>
              </a:spcBef>
            </a:pPr>
            <a:r>
              <a:rPr lang="en-GB" sz="3600" b="1" i="1" u="sng" baseline="0">
                <a:solidFill>
                  <a:srgbClr val="FF0000"/>
                </a:solidFill>
              </a:rPr>
              <a:t>t</a:t>
            </a:r>
            <a:r>
              <a:rPr lang="en-GB" sz="3200" b="1" u="sng" baseline="0">
                <a:solidFill>
                  <a:srgbClr val="FF0000"/>
                </a:solidFill>
              </a:rPr>
              <a:t>=0</a:t>
            </a:r>
            <a:r>
              <a:rPr lang="en-GB" sz="3200" b="1" baseline="0">
                <a:solidFill>
                  <a:srgbClr val="FF0000"/>
                </a:solidFill>
              </a:rPr>
              <a:t>    </a:t>
            </a:r>
            <a:r>
              <a:rPr lang="en-GB" sz="3200" b="1" i="1" u="sng" baseline="0">
                <a:solidFill>
                  <a:srgbClr val="008000"/>
                </a:solidFill>
              </a:rPr>
              <a:t>C</a:t>
            </a:r>
            <a:r>
              <a:rPr lang="en-GB" sz="3200" b="1" u="sng" baseline="0">
                <a:solidFill>
                  <a:srgbClr val="008000"/>
                </a:solidFill>
              </a:rPr>
              <a:t>=1</a:t>
            </a:r>
            <a:endParaRPr lang="en-GB" sz="3200" b="1" u="sng" baseline="0"/>
          </a:p>
          <a:p>
            <a:endParaRPr lang="en-US"/>
          </a:p>
        </p:txBody>
      </p:sp>
      <p:graphicFrame>
        <p:nvGraphicFramePr>
          <p:cNvPr id="8194" name="Object 60"/>
          <p:cNvGraphicFramePr>
            <a:graphicFrameLocks noChangeAspect="1"/>
          </p:cNvGraphicFramePr>
          <p:nvPr/>
        </p:nvGraphicFramePr>
        <p:xfrm>
          <a:off x="4796499" y="2482854"/>
          <a:ext cx="5109501" cy="2543175"/>
        </p:xfrm>
        <a:graphic>
          <a:graphicData uri="http://schemas.openxmlformats.org/presentationml/2006/ole">
            <p:oleObj spid="_x0000_s181250" name="Equation" r:id="rId3" imgW="2616120" imgH="1409400" progId="Equation.3">
              <p:embed/>
            </p:oleObj>
          </a:graphicData>
        </a:graphic>
      </p:graphicFrame>
      <p:sp>
        <p:nvSpPr>
          <p:cNvPr id="8253" name="Line 61"/>
          <p:cNvSpPr>
            <a:spLocks noChangeShapeType="1"/>
          </p:cNvSpPr>
          <p:nvPr/>
        </p:nvSpPr>
        <p:spPr bwMode="auto">
          <a:xfrm>
            <a:off x="8696987" y="4149725"/>
            <a:ext cx="624284" cy="0"/>
          </a:xfrm>
          <a:prstGeom prst="line">
            <a:avLst/>
          </a:prstGeom>
          <a:noFill/>
          <a:ln w="3810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741231" y="188917"/>
            <a:ext cx="8420100" cy="719137"/>
          </a:xfrm>
        </p:spPr>
        <p:txBody>
          <a:bodyPr/>
          <a:lstStyle/>
          <a:p>
            <a:pPr eaLnBrk="1" hangingPunct="1"/>
            <a:r>
              <a:rPr lang="en-GB" sz="4000" b="1" smtClean="0">
                <a:solidFill>
                  <a:schemeClr val="accent2"/>
                </a:solidFill>
              </a:rPr>
              <a:t>Hebb’s rule in practice.</a:t>
            </a:r>
            <a:endParaRPr lang="en-US" sz="4000" b="1" smtClean="0">
              <a:solidFill>
                <a:schemeClr val="accent2"/>
              </a:solidFill>
            </a:endParaRPr>
          </a:p>
        </p:txBody>
      </p:sp>
      <p:sp>
        <p:nvSpPr>
          <p:cNvPr id="9220" name="Rectangle 3"/>
          <p:cNvSpPr>
            <a:spLocks noGrp="1" noChangeArrowheads="1"/>
          </p:cNvSpPr>
          <p:nvPr>
            <p:ph type="body" sz="half" idx="1"/>
          </p:nvPr>
        </p:nvSpPr>
        <p:spPr>
          <a:xfrm>
            <a:off x="0" y="692150"/>
            <a:ext cx="9906000" cy="5475288"/>
          </a:xfrm>
        </p:spPr>
        <p:txBody>
          <a:bodyPr/>
          <a:lstStyle/>
          <a:p>
            <a:pPr eaLnBrk="1" hangingPunct="1">
              <a:buFontTx/>
              <a:buNone/>
            </a:pPr>
            <a:r>
              <a:rPr lang="en-GB" sz="2800" b="1" smtClean="0"/>
              <a:t> </a:t>
            </a:r>
            <a:r>
              <a:rPr lang="en-GB" sz="2400" b="1" smtClean="0"/>
              <a:t>Input unit </a:t>
            </a:r>
          </a:p>
          <a:p>
            <a:pPr eaLnBrk="1" hangingPunct="1">
              <a:buFontTx/>
              <a:buNone/>
            </a:pPr>
            <a:r>
              <a:rPr lang="en-GB" sz="2400" b="1" smtClean="0"/>
              <a:t>   N</a:t>
            </a:r>
            <a:r>
              <a:rPr lang="en-GB" sz="2400" b="1" baseline="30000" smtClean="0"/>
              <a:t>o </a:t>
            </a:r>
          </a:p>
          <a:p>
            <a:pPr eaLnBrk="1" hangingPunct="1">
              <a:buFontTx/>
              <a:buNone/>
            </a:pPr>
            <a:endParaRPr lang="en-GB" sz="1800" b="1" baseline="30000" smtClean="0"/>
          </a:p>
          <a:p>
            <a:pPr eaLnBrk="1" hangingPunct="1">
              <a:buFontTx/>
              <a:buNone/>
            </a:pPr>
            <a:r>
              <a:rPr lang="en-GB" sz="2400" b="1" baseline="30000" smtClean="0"/>
              <a:t>      </a:t>
            </a:r>
            <a:r>
              <a:rPr lang="en-GB" sz="2400" b="1" smtClean="0"/>
              <a:t>1</a:t>
            </a:r>
          </a:p>
          <a:p>
            <a:pPr eaLnBrk="1" hangingPunct="1">
              <a:buFontTx/>
              <a:buNone/>
            </a:pPr>
            <a:endParaRPr lang="en-GB" sz="2400" b="1" smtClean="0"/>
          </a:p>
          <a:p>
            <a:pPr eaLnBrk="1" hangingPunct="1">
              <a:buFontTx/>
              <a:buNone/>
            </a:pPr>
            <a:r>
              <a:rPr lang="en-GB" sz="2800" b="1" smtClean="0"/>
              <a:t>   </a:t>
            </a:r>
            <a:r>
              <a:rPr lang="en-GB" sz="2400" b="1" smtClean="0"/>
              <a:t>2 </a:t>
            </a:r>
          </a:p>
          <a:p>
            <a:pPr eaLnBrk="1" hangingPunct="1">
              <a:buFontTx/>
              <a:buNone/>
            </a:pPr>
            <a:r>
              <a:rPr lang="en-GB" b="1" smtClean="0"/>
              <a:t>                                                 </a:t>
            </a:r>
          </a:p>
          <a:p>
            <a:pPr eaLnBrk="1" hangingPunct="1">
              <a:buFontTx/>
              <a:buNone/>
            </a:pPr>
            <a:r>
              <a:rPr lang="en-GB" sz="2800" b="1" smtClean="0"/>
              <a:t>   </a:t>
            </a:r>
            <a:r>
              <a:rPr lang="en-GB" sz="2400" b="1" smtClean="0"/>
              <a:t>3</a:t>
            </a:r>
          </a:p>
          <a:p>
            <a:pPr eaLnBrk="1" hangingPunct="1">
              <a:buFontTx/>
              <a:buNone/>
            </a:pPr>
            <a:endParaRPr lang="en-GB" sz="2400" b="1" smtClean="0"/>
          </a:p>
          <a:p>
            <a:pPr eaLnBrk="1" hangingPunct="1">
              <a:buFontTx/>
              <a:buNone/>
            </a:pPr>
            <a:endParaRPr lang="en-GB" sz="800" b="1" smtClean="0"/>
          </a:p>
          <a:p>
            <a:pPr eaLnBrk="1" hangingPunct="1">
              <a:buFontTx/>
              <a:buNone/>
            </a:pPr>
            <a:r>
              <a:rPr lang="en-GB" sz="2800" b="1" smtClean="0"/>
              <a:t>   </a:t>
            </a:r>
            <a:r>
              <a:rPr lang="en-GB" sz="2400" b="1" smtClean="0"/>
              <a:t>4</a:t>
            </a:r>
            <a:endParaRPr lang="en-US" sz="2400" b="1" smtClean="0"/>
          </a:p>
        </p:txBody>
      </p:sp>
      <p:graphicFrame>
        <p:nvGraphicFramePr>
          <p:cNvPr id="148484" name="Group 4"/>
          <p:cNvGraphicFramePr>
            <a:graphicFrameLocks noGrp="1"/>
          </p:cNvGraphicFramePr>
          <p:nvPr>
            <p:ph sz="quarter" idx="2"/>
          </p:nvPr>
        </p:nvGraphicFramePr>
        <p:xfrm>
          <a:off x="7059747" y="1557338"/>
          <a:ext cx="2572808" cy="914400"/>
        </p:xfrm>
        <a:graphic>
          <a:graphicData uri="http://schemas.openxmlformats.org/drawingml/2006/table">
            <a:tbl>
              <a:tblPr/>
              <a:tblGrid>
                <a:gridCol w="643202"/>
                <a:gridCol w="644921"/>
                <a:gridCol w="641483"/>
                <a:gridCol w="643202"/>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rPr>
                        <a:t>1</a:t>
                      </a:r>
                      <a:endParaRPr kumimoji="0" lang="en-US" sz="2400" b="0" i="0" u="none" strike="noStrike" cap="none" normalizeH="0" baseline="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rPr>
                        <a:t>1</a:t>
                      </a:r>
                      <a:endParaRPr kumimoji="0" lang="en-US" sz="2400" b="0"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rPr>
                        <a:t>1</a:t>
                      </a:r>
                      <a:endParaRPr kumimoji="0" lang="en-US" sz="2400" b="0"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rPr>
                        <a:t>1</a:t>
                      </a:r>
                      <a:endParaRPr kumimoji="0" lang="en-US" sz="2400" b="0"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8522" name="Group 42"/>
          <p:cNvGraphicFramePr>
            <a:graphicFrameLocks noGrp="1"/>
          </p:cNvGraphicFramePr>
          <p:nvPr>
            <p:ph sz="quarter" idx="3"/>
          </p:nvPr>
        </p:nvGraphicFramePr>
        <p:xfrm>
          <a:off x="4328719" y="1557338"/>
          <a:ext cx="2488536" cy="914400"/>
        </p:xfrm>
        <a:graphic>
          <a:graphicData uri="http://schemas.openxmlformats.org/drawingml/2006/table">
            <a:tbl>
              <a:tblPr/>
              <a:tblGrid>
                <a:gridCol w="622564"/>
                <a:gridCol w="622564"/>
                <a:gridCol w="620844"/>
                <a:gridCol w="622564"/>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0000"/>
                          </a:solidFill>
                          <a:effectLst/>
                          <a:latin typeface="Times New Roman" pitchFamily="18" charset="0"/>
                        </a:rPr>
                        <a:t>1</a:t>
                      </a:r>
                      <a:endParaRPr kumimoji="0" lang="en-US" sz="2400" b="1" i="0" u="none" strike="noStrike" cap="none" normalizeH="0" baseline="0" smtClean="0">
                        <a:ln>
                          <a:noFill/>
                        </a:ln>
                        <a:solidFill>
                          <a:srgbClr val="FF0000"/>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0</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0000"/>
                          </a:solidFill>
                          <a:effectLst/>
                          <a:latin typeface="Times New Roman" pitchFamily="18" charset="0"/>
                        </a:rPr>
                        <a:t>1</a:t>
                      </a:r>
                      <a:endParaRPr kumimoji="0" lang="en-US" sz="2400" b="1" i="0" u="none" strike="noStrike" cap="none" normalizeH="0" baseline="0" smtClean="0">
                        <a:ln>
                          <a:noFill/>
                        </a:ln>
                        <a:solidFill>
                          <a:srgbClr val="FF0000"/>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0</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38" name="Oval 21"/>
          <p:cNvSpPr>
            <a:spLocks noChangeArrowheads="1"/>
          </p:cNvSpPr>
          <p:nvPr/>
        </p:nvSpPr>
        <p:spPr bwMode="auto">
          <a:xfrm>
            <a:off x="975124" y="1773238"/>
            <a:ext cx="624284" cy="576262"/>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9239" name="Oval 22"/>
          <p:cNvSpPr>
            <a:spLocks noChangeArrowheads="1"/>
          </p:cNvSpPr>
          <p:nvPr/>
        </p:nvSpPr>
        <p:spPr bwMode="auto">
          <a:xfrm>
            <a:off x="975124" y="2708279"/>
            <a:ext cx="624284" cy="576263"/>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9240" name="Oval 23"/>
          <p:cNvSpPr>
            <a:spLocks noChangeArrowheads="1"/>
          </p:cNvSpPr>
          <p:nvPr/>
        </p:nvSpPr>
        <p:spPr bwMode="auto">
          <a:xfrm>
            <a:off x="896012" y="3789363"/>
            <a:ext cx="624284"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9241" name="Oval 24"/>
          <p:cNvSpPr>
            <a:spLocks noChangeArrowheads="1"/>
          </p:cNvSpPr>
          <p:nvPr/>
        </p:nvSpPr>
        <p:spPr bwMode="auto">
          <a:xfrm>
            <a:off x="896012" y="4941888"/>
            <a:ext cx="624284"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9242" name="Oval 25"/>
          <p:cNvSpPr>
            <a:spLocks noChangeArrowheads="1"/>
          </p:cNvSpPr>
          <p:nvPr/>
        </p:nvSpPr>
        <p:spPr bwMode="auto">
          <a:xfrm>
            <a:off x="2534975" y="2852739"/>
            <a:ext cx="1559851" cy="1368425"/>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9243" name="WordArt 26"/>
          <p:cNvSpPr>
            <a:spLocks noChangeArrowheads="1" noChangeShapeType="1" noTextEdit="1"/>
          </p:cNvSpPr>
          <p:nvPr/>
        </p:nvSpPr>
        <p:spPr bwMode="auto">
          <a:xfrm>
            <a:off x="3080148" y="3357567"/>
            <a:ext cx="629444" cy="346075"/>
          </a:xfrm>
          <a:prstGeom prst="rect">
            <a:avLst/>
          </a:prstGeom>
        </p:spPr>
        <p:txBody>
          <a:bodyPr wrap="none" fromWordArt="1">
            <a:prstTxWarp prst="textPlain">
              <a:avLst>
                <a:gd name="adj" fmla="val 50000"/>
              </a:avLst>
            </a:prstTxWarp>
          </a:bodyPr>
          <a:lstStyle/>
          <a:p>
            <a:pPr algn="ctr"/>
            <a:r>
              <a:rPr lang="en-US" sz="1000" b="1" i="1" kern="10">
                <a:ln w="9525">
                  <a:solidFill>
                    <a:srgbClr val="000000"/>
                  </a:solidFill>
                  <a:round/>
                  <a:headEnd/>
                  <a:tailEnd/>
                </a:ln>
                <a:solidFill>
                  <a:srgbClr val="000000"/>
                </a:solidFill>
                <a:latin typeface="Symbol"/>
              </a:rPr>
              <a:t>q =2</a:t>
            </a:r>
          </a:p>
        </p:txBody>
      </p:sp>
      <p:sp>
        <p:nvSpPr>
          <p:cNvPr id="9244" name="Line 27"/>
          <p:cNvSpPr>
            <a:spLocks noChangeShapeType="1"/>
          </p:cNvSpPr>
          <p:nvPr/>
        </p:nvSpPr>
        <p:spPr bwMode="auto">
          <a:xfrm>
            <a:off x="1599408" y="2133600"/>
            <a:ext cx="1559851" cy="719138"/>
          </a:xfrm>
          <a:prstGeom prst="line">
            <a:avLst/>
          </a:prstGeom>
          <a:noFill/>
          <a:ln w="38100">
            <a:solidFill>
              <a:schemeClr val="accent2"/>
            </a:solidFill>
            <a:round/>
            <a:headEnd/>
            <a:tailEnd type="triangle" w="med" len="med"/>
          </a:ln>
        </p:spPr>
        <p:txBody>
          <a:bodyPr/>
          <a:lstStyle/>
          <a:p>
            <a:endParaRPr lang="en-US"/>
          </a:p>
        </p:txBody>
      </p:sp>
      <p:sp>
        <p:nvSpPr>
          <p:cNvPr id="9245" name="Line 28"/>
          <p:cNvSpPr>
            <a:spLocks noChangeShapeType="1"/>
          </p:cNvSpPr>
          <p:nvPr/>
        </p:nvSpPr>
        <p:spPr bwMode="auto">
          <a:xfrm>
            <a:off x="1599406" y="2997200"/>
            <a:ext cx="1012958" cy="215900"/>
          </a:xfrm>
          <a:prstGeom prst="line">
            <a:avLst/>
          </a:prstGeom>
          <a:noFill/>
          <a:ln w="38100">
            <a:solidFill>
              <a:schemeClr val="accent2"/>
            </a:solidFill>
            <a:round/>
            <a:headEnd/>
            <a:tailEnd type="triangle" w="med" len="med"/>
          </a:ln>
        </p:spPr>
        <p:txBody>
          <a:bodyPr/>
          <a:lstStyle/>
          <a:p>
            <a:endParaRPr lang="en-US"/>
          </a:p>
        </p:txBody>
      </p:sp>
      <p:sp>
        <p:nvSpPr>
          <p:cNvPr id="9246" name="Line 29"/>
          <p:cNvSpPr>
            <a:spLocks noChangeShapeType="1"/>
          </p:cNvSpPr>
          <p:nvPr/>
        </p:nvSpPr>
        <p:spPr bwMode="auto">
          <a:xfrm flipV="1">
            <a:off x="1520297" y="3789367"/>
            <a:ext cx="1092068" cy="287337"/>
          </a:xfrm>
          <a:prstGeom prst="line">
            <a:avLst/>
          </a:prstGeom>
          <a:noFill/>
          <a:ln w="38100">
            <a:solidFill>
              <a:schemeClr val="accent2"/>
            </a:solidFill>
            <a:round/>
            <a:headEnd/>
            <a:tailEnd type="triangle" w="med" len="med"/>
          </a:ln>
        </p:spPr>
        <p:txBody>
          <a:bodyPr/>
          <a:lstStyle/>
          <a:p>
            <a:endParaRPr lang="en-US"/>
          </a:p>
        </p:txBody>
      </p:sp>
      <p:sp>
        <p:nvSpPr>
          <p:cNvPr id="9247" name="Line 30"/>
          <p:cNvSpPr>
            <a:spLocks noChangeShapeType="1"/>
          </p:cNvSpPr>
          <p:nvPr/>
        </p:nvSpPr>
        <p:spPr bwMode="auto">
          <a:xfrm flipV="1">
            <a:off x="1520298" y="4149725"/>
            <a:ext cx="1405070" cy="1079500"/>
          </a:xfrm>
          <a:prstGeom prst="line">
            <a:avLst/>
          </a:prstGeom>
          <a:noFill/>
          <a:ln w="38100">
            <a:solidFill>
              <a:schemeClr val="accent2"/>
            </a:solidFill>
            <a:round/>
            <a:headEnd/>
            <a:tailEnd type="triangle" w="med" len="med"/>
          </a:ln>
        </p:spPr>
        <p:txBody>
          <a:bodyPr/>
          <a:lstStyle/>
          <a:p>
            <a:endParaRPr lang="en-US"/>
          </a:p>
        </p:txBody>
      </p:sp>
      <p:sp>
        <p:nvSpPr>
          <p:cNvPr id="9248" name="Line 31"/>
          <p:cNvSpPr>
            <a:spLocks noChangeShapeType="1"/>
          </p:cNvSpPr>
          <p:nvPr/>
        </p:nvSpPr>
        <p:spPr bwMode="auto">
          <a:xfrm>
            <a:off x="4094825" y="3500438"/>
            <a:ext cx="624284" cy="0"/>
          </a:xfrm>
          <a:prstGeom prst="line">
            <a:avLst/>
          </a:prstGeom>
          <a:noFill/>
          <a:ln w="38100">
            <a:solidFill>
              <a:srgbClr val="FF0000"/>
            </a:solidFill>
            <a:round/>
            <a:headEnd/>
            <a:tailEnd type="triangle" w="med" len="med"/>
          </a:ln>
        </p:spPr>
        <p:txBody>
          <a:bodyPr/>
          <a:lstStyle/>
          <a:p>
            <a:endParaRPr lang="en-US"/>
          </a:p>
        </p:txBody>
      </p:sp>
      <p:sp>
        <p:nvSpPr>
          <p:cNvPr id="9249" name="WordArt 32"/>
          <p:cNvSpPr>
            <a:spLocks noChangeArrowheads="1" noChangeShapeType="1" noTextEdit="1"/>
          </p:cNvSpPr>
          <p:nvPr/>
        </p:nvSpPr>
        <p:spPr bwMode="auto">
          <a:xfrm rot="5400000">
            <a:off x="4257015" y="3639215"/>
            <a:ext cx="301625" cy="313002"/>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X</a:t>
            </a:r>
          </a:p>
        </p:txBody>
      </p:sp>
      <p:sp>
        <p:nvSpPr>
          <p:cNvPr id="9250" name="WordArt 33"/>
          <p:cNvSpPr>
            <a:spLocks noChangeArrowheads="1" noChangeShapeType="1" noTextEdit="1"/>
          </p:cNvSpPr>
          <p:nvPr/>
        </p:nvSpPr>
        <p:spPr bwMode="auto">
          <a:xfrm rot="5400000">
            <a:off x="2246247" y="2109328"/>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9251" name="WordArt 34"/>
          <p:cNvSpPr>
            <a:spLocks noChangeArrowheads="1" noChangeShapeType="1" noTextEdit="1"/>
          </p:cNvSpPr>
          <p:nvPr/>
        </p:nvSpPr>
        <p:spPr bwMode="auto">
          <a:xfrm rot="5400000">
            <a:off x="1857574" y="2757028"/>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9252" name="WordArt 35"/>
          <p:cNvSpPr>
            <a:spLocks noChangeArrowheads="1" noChangeShapeType="1" noTextEdit="1"/>
          </p:cNvSpPr>
          <p:nvPr/>
        </p:nvSpPr>
        <p:spPr bwMode="auto">
          <a:xfrm rot="5400000">
            <a:off x="1857574" y="4052424"/>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9253" name="WordArt 36"/>
          <p:cNvSpPr>
            <a:spLocks noChangeArrowheads="1" noChangeShapeType="1" noTextEdit="1"/>
          </p:cNvSpPr>
          <p:nvPr/>
        </p:nvSpPr>
        <p:spPr bwMode="auto">
          <a:xfrm rot="5400000">
            <a:off x="2325357" y="4773153"/>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9254" name="Line 37"/>
          <p:cNvSpPr>
            <a:spLocks noChangeShapeType="1"/>
          </p:cNvSpPr>
          <p:nvPr/>
        </p:nvSpPr>
        <p:spPr bwMode="auto">
          <a:xfrm>
            <a:off x="741231" y="1773238"/>
            <a:ext cx="0" cy="3816350"/>
          </a:xfrm>
          <a:prstGeom prst="line">
            <a:avLst/>
          </a:prstGeom>
          <a:noFill/>
          <a:ln w="28575">
            <a:solidFill>
              <a:schemeClr val="tx1"/>
            </a:solidFill>
            <a:round/>
            <a:headEnd/>
            <a:tailEnd/>
          </a:ln>
        </p:spPr>
        <p:txBody>
          <a:bodyPr/>
          <a:lstStyle/>
          <a:p>
            <a:endParaRPr lang="en-US"/>
          </a:p>
        </p:txBody>
      </p:sp>
      <p:sp>
        <p:nvSpPr>
          <p:cNvPr id="9255" name="WordArt 38"/>
          <p:cNvSpPr>
            <a:spLocks noChangeArrowheads="1" noChangeShapeType="1" noTextEdit="1"/>
          </p:cNvSpPr>
          <p:nvPr/>
        </p:nvSpPr>
        <p:spPr bwMode="auto">
          <a:xfrm rot="5400000">
            <a:off x="1201674" y="1996484"/>
            <a:ext cx="174625" cy="159940"/>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0000"/>
                  </a:solidFill>
                  <a:round/>
                  <a:headEnd/>
                  <a:tailEnd/>
                </a:ln>
                <a:solidFill>
                  <a:srgbClr val="FF0000"/>
                </a:solidFill>
                <a:latin typeface="Times New Roman"/>
                <a:cs typeface="Times New Roman"/>
              </a:rPr>
              <a:t>1</a:t>
            </a:r>
          </a:p>
        </p:txBody>
      </p:sp>
      <p:sp>
        <p:nvSpPr>
          <p:cNvPr id="9256" name="WordArt 39"/>
          <p:cNvSpPr>
            <a:spLocks noChangeArrowheads="1" noChangeShapeType="1" noTextEdit="1"/>
          </p:cNvSpPr>
          <p:nvPr/>
        </p:nvSpPr>
        <p:spPr bwMode="auto">
          <a:xfrm rot="5400000">
            <a:off x="1122563" y="4012609"/>
            <a:ext cx="174625" cy="159940"/>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0000"/>
                  </a:solidFill>
                  <a:round/>
                  <a:headEnd/>
                  <a:tailEnd/>
                </a:ln>
                <a:solidFill>
                  <a:srgbClr val="FF0000"/>
                </a:solidFill>
                <a:latin typeface="Times New Roman"/>
                <a:cs typeface="Times New Roman"/>
              </a:rPr>
              <a:t>1</a:t>
            </a:r>
          </a:p>
        </p:txBody>
      </p:sp>
      <p:sp>
        <p:nvSpPr>
          <p:cNvPr id="9257" name="WordArt 40"/>
          <p:cNvSpPr>
            <a:spLocks noChangeArrowheads="1" noChangeShapeType="1" noTextEdit="1"/>
          </p:cNvSpPr>
          <p:nvPr/>
        </p:nvSpPr>
        <p:spPr bwMode="auto">
          <a:xfrm rot="5400000">
            <a:off x="1201674" y="2931521"/>
            <a:ext cx="174625" cy="159940"/>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0</a:t>
            </a:r>
          </a:p>
        </p:txBody>
      </p:sp>
      <p:sp>
        <p:nvSpPr>
          <p:cNvPr id="9258" name="WordArt 41"/>
          <p:cNvSpPr>
            <a:spLocks noChangeArrowheads="1" noChangeShapeType="1" noTextEdit="1"/>
          </p:cNvSpPr>
          <p:nvPr/>
        </p:nvSpPr>
        <p:spPr bwMode="auto">
          <a:xfrm rot="5400000">
            <a:off x="1122563" y="5165134"/>
            <a:ext cx="174625" cy="159940"/>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0</a:t>
            </a:r>
          </a:p>
        </p:txBody>
      </p:sp>
      <p:sp>
        <p:nvSpPr>
          <p:cNvPr id="9276" name="Text Box 59"/>
          <p:cNvSpPr txBox="1">
            <a:spLocks noChangeArrowheads="1"/>
          </p:cNvSpPr>
          <p:nvPr/>
        </p:nvSpPr>
        <p:spPr bwMode="auto">
          <a:xfrm>
            <a:off x="5030391" y="836614"/>
            <a:ext cx="2817019" cy="923330"/>
          </a:xfrm>
          <a:prstGeom prst="rect">
            <a:avLst/>
          </a:prstGeom>
          <a:noFill/>
          <a:ln w="9525">
            <a:noFill/>
            <a:miter lim="800000"/>
            <a:headEnd/>
            <a:tailEnd/>
          </a:ln>
        </p:spPr>
        <p:txBody>
          <a:bodyPr>
            <a:spAutoFit/>
          </a:bodyPr>
          <a:lstStyle/>
          <a:p>
            <a:pPr>
              <a:spcBef>
                <a:spcPct val="20000"/>
              </a:spcBef>
            </a:pPr>
            <a:r>
              <a:rPr lang="en-GB" sz="3600" b="1" i="1" u="sng" baseline="0">
                <a:solidFill>
                  <a:srgbClr val="FF0000"/>
                </a:solidFill>
              </a:rPr>
              <a:t>t</a:t>
            </a:r>
            <a:r>
              <a:rPr lang="en-GB" sz="3200" b="1" u="sng" baseline="0">
                <a:solidFill>
                  <a:srgbClr val="FF0000"/>
                </a:solidFill>
              </a:rPr>
              <a:t>=0</a:t>
            </a:r>
            <a:r>
              <a:rPr lang="en-GB" sz="3200" b="1" baseline="0">
                <a:solidFill>
                  <a:srgbClr val="FF0000"/>
                </a:solidFill>
              </a:rPr>
              <a:t>    </a:t>
            </a:r>
            <a:r>
              <a:rPr lang="en-GB" sz="3200" b="1" i="1" u="sng" baseline="0">
                <a:solidFill>
                  <a:srgbClr val="008000"/>
                </a:solidFill>
              </a:rPr>
              <a:t>C</a:t>
            </a:r>
            <a:r>
              <a:rPr lang="en-GB" sz="3200" b="1" u="sng" baseline="0">
                <a:solidFill>
                  <a:srgbClr val="008000"/>
                </a:solidFill>
              </a:rPr>
              <a:t>=1</a:t>
            </a:r>
            <a:endParaRPr lang="en-GB" sz="3200" b="1" u="sng" baseline="0"/>
          </a:p>
          <a:p>
            <a:endParaRPr lang="en-US"/>
          </a:p>
        </p:txBody>
      </p:sp>
      <p:graphicFrame>
        <p:nvGraphicFramePr>
          <p:cNvPr id="9218" name="Object 60"/>
          <p:cNvGraphicFramePr>
            <a:graphicFrameLocks noChangeAspect="1"/>
          </p:cNvGraphicFramePr>
          <p:nvPr/>
        </p:nvGraphicFramePr>
        <p:xfrm>
          <a:off x="4796499" y="2492379"/>
          <a:ext cx="5109501" cy="2543175"/>
        </p:xfrm>
        <a:graphic>
          <a:graphicData uri="http://schemas.openxmlformats.org/presentationml/2006/ole">
            <p:oleObj spid="_x0000_s182274" name="Equation" r:id="rId3" imgW="2616120" imgH="1409400" progId="Equation.3">
              <p:embed/>
            </p:oleObj>
          </a:graphicData>
        </a:graphic>
      </p:graphicFrame>
      <p:sp>
        <p:nvSpPr>
          <p:cNvPr id="9277" name="Line 61"/>
          <p:cNvSpPr>
            <a:spLocks noChangeShapeType="1"/>
          </p:cNvSpPr>
          <p:nvPr/>
        </p:nvSpPr>
        <p:spPr bwMode="auto">
          <a:xfrm flipH="1" flipV="1">
            <a:off x="4719110" y="4005267"/>
            <a:ext cx="1793743" cy="719137"/>
          </a:xfrm>
          <a:prstGeom prst="line">
            <a:avLst/>
          </a:prstGeom>
          <a:noFill/>
          <a:ln w="38100" cmpd="dbl">
            <a:solidFill>
              <a:srgbClr val="FF0000"/>
            </a:solidFill>
            <a:round/>
            <a:headEnd/>
            <a:tailEnd type="triangle" w="med" len="med"/>
          </a:ln>
        </p:spPr>
        <p:txBody>
          <a:bodyPr/>
          <a:lstStyle/>
          <a:p>
            <a:endParaRPr lang="en-US"/>
          </a:p>
        </p:txBody>
      </p:sp>
      <p:sp>
        <p:nvSpPr>
          <p:cNvPr id="9278" name="Line 62"/>
          <p:cNvSpPr>
            <a:spLocks noChangeShapeType="1"/>
          </p:cNvSpPr>
          <p:nvPr/>
        </p:nvSpPr>
        <p:spPr bwMode="auto">
          <a:xfrm>
            <a:off x="8696987" y="4149725"/>
            <a:ext cx="701675" cy="0"/>
          </a:xfrm>
          <a:prstGeom prst="line">
            <a:avLst/>
          </a:prstGeom>
          <a:noFill/>
          <a:ln w="3810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741231" y="188917"/>
            <a:ext cx="8420100" cy="719137"/>
          </a:xfrm>
        </p:spPr>
        <p:txBody>
          <a:bodyPr/>
          <a:lstStyle/>
          <a:p>
            <a:pPr eaLnBrk="1" hangingPunct="1"/>
            <a:r>
              <a:rPr lang="en-GB" sz="4000" b="1" smtClean="0">
                <a:solidFill>
                  <a:schemeClr val="accent2"/>
                </a:solidFill>
              </a:rPr>
              <a:t>Hebb’s rule in practice.</a:t>
            </a:r>
            <a:endParaRPr lang="en-US" sz="4000" b="1" smtClean="0">
              <a:solidFill>
                <a:schemeClr val="accent2"/>
              </a:solidFill>
            </a:endParaRPr>
          </a:p>
        </p:txBody>
      </p:sp>
      <p:sp>
        <p:nvSpPr>
          <p:cNvPr id="10244" name="Rectangle 3"/>
          <p:cNvSpPr>
            <a:spLocks noGrp="1" noChangeArrowheads="1"/>
          </p:cNvSpPr>
          <p:nvPr>
            <p:ph type="body" sz="half" idx="1"/>
          </p:nvPr>
        </p:nvSpPr>
        <p:spPr>
          <a:xfrm>
            <a:off x="0" y="692150"/>
            <a:ext cx="9906000" cy="5475288"/>
          </a:xfrm>
        </p:spPr>
        <p:txBody>
          <a:bodyPr/>
          <a:lstStyle/>
          <a:p>
            <a:pPr eaLnBrk="1" hangingPunct="1">
              <a:buFontTx/>
              <a:buNone/>
            </a:pPr>
            <a:r>
              <a:rPr lang="en-GB" sz="2800" b="1" smtClean="0"/>
              <a:t> </a:t>
            </a:r>
            <a:r>
              <a:rPr lang="en-GB" sz="2400" b="1" smtClean="0"/>
              <a:t>Input unit </a:t>
            </a:r>
          </a:p>
          <a:p>
            <a:pPr eaLnBrk="1" hangingPunct="1">
              <a:buFontTx/>
              <a:buNone/>
            </a:pPr>
            <a:r>
              <a:rPr lang="en-GB" sz="2400" b="1" smtClean="0"/>
              <a:t>   N</a:t>
            </a:r>
            <a:r>
              <a:rPr lang="en-GB" sz="2400" b="1" baseline="30000" smtClean="0"/>
              <a:t>o </a:t>
            </a:r>
          </a:p>
          <a:p>
            <a:pPr eaLnBrk="1" hangingPunct="1">
              <a:buFontTx/>
              <a:buNone/>
            </a:pPr>
            <a:endParaRPr lang="en-GB" sz="1800" b="1" baseline="30000" smtClean="0"/>
          </a:p>
          <a:p>
            <a:pPr eaLnBrk="1" hangingPunct="1">
              <a:buFontTx/>
              <a:buNone/>
            </a:pPr>
            <a:r>
              <a:rPr lang="en-GB" sz="2400" b="1" baseline="30000" smtClean="0"/>
              <a:t>      </a:t>
            </a:r>
            <a:r>
              <a:rPr lang="en-GB" sz="2400" b="1" smtClean="0"/>
              <a:t>1</a:t>
            </a:r>
          </a:p>
          <a:p>
            <a:pPr eaLnBrk="1" hangingPunct="1">
              <a:buFontTx/>
              <a:buNone/>
            </a:pPr>
            <a:endParaRPr lang="en-GB" sz="2400" b="1" smtClean="0"/>
          </a:p>
          <a:p>
            <a:pPr eaLnBrk="1" hangingPunct="1">
              <a:buFontTx/>
              <a:buNone/>
            </a:pPr>
            <a:r>
              <a:rPr lang="en-GB" sz="2800" b="1" smtClean="0"/>
              <a:t>   </a:t>
            </a:r>
            <a:r>
              <a:rPr lang="en-GB" sz="2400" b="1" smtClean="0"/>
              <a:t>2 </a:t>
            </a:r>
          </a:p>
          <a:p>
            <a:pPr eaLnBrk="1" hangingPunct="1">
              <a:buFontTx/>
              <a:buNone/>
            </a:pPr>
            <a:r>
              <a:rPr lang="en-GB" b="1" smtClean="0"/>
              <a:t>                                                 </a:t>
            </a:r>
          </a:p>
          <a:p>
            <a:pPr eaLnBrk="1" hangingPunct="1">
              <a:buFontTx/>
              <a:buNone/>
            </a:pPr>
            <a:r>
              <a:rPr lang="en-GB" sz="2800" b="1" smtClean="0"/>
              <a:t>   </a:t>
            </a:r>
            <a:r>
              <a:rPr lang="en-GB" sz="2400" b="1" smtClean="0"/>
              <a:t>3</a:t>
            </a:r>
          </a:p>
          <a:p>
            <a:pPr eaLnBrk="1" hangingPunct="1">
              <a:buFontTx/>
              <a:buNone/>
            </a:pPr>
            <a:endParaRPr lang="en-GB" sz="2400" b="1" smtClean="0"/>
          </a:p>
          <a:p>
            <a:pPr eaLnBrk="1" hangingPunct="1">
              <a:buFontTx/>
              <a:buNone/>
            </a:pPr>
            <a:endParaRPr lang="en-GB" sz="800" b="1" smtClean="0"/>
          </a:p>
          <a:p>
            <a:pPr eaLnBrk="1" hangingPunct="1">
              <a:buFontTx/>
              <a:buNone/>
            </a:pPr>
            <a:r>
              <a:rPr lang="en-GB" sz="2800" b="1" smtClean="0"/>
              <a:t>   </a:t>
            </a:r>
            <a:r>
              <a:rPr lang="en-GB" sz="2400" b="1" smtClean="0"/>
              <a:t>4</a:t>
            </a:r>
            <a:endParaRPr lang="en-US" sz="2400" b="1" smtClean="0"/>
          </a:p>
        </p:txBody>
      </p:sp>
      <p:graphicFrame>
        <p:nvGraphicFramePr>
          <p:cNvPr id="143364" name="Group 4"/>
          <p:cNvGraphicFramePr>
            <a:graphicFrameLocks noGrp="1"/>
          </p:cNvGraphicFramePr>
          <p:nvPr>
            <p:ph sz="quarter" idx="2"/>
          </p:nvPr>
        </p:nvGraphicFramePr>
        <p:xfrm>
          <a:off x="7059747" y="1557338"/>
          <a:ext cx="2572808" cy="914400"/>
        </p:xfrm>
        <a:graphic>
          <a:graphicData uri="http://schemas.openxmlformats.org/drawingml/2006/table">
            <a:tbl>
              <a:tblPr/>
              <a:tblGrid>
                <a:gridCol w="643202"/>
                <a:gridCol w="644921"/>
                <a:gridCol w="641483"/>
                <a:gridCol w="643202"/>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rPr>
                        <a:t>1</a:t>
                      </a:r>
                      <a:endParaRPr kumimoji="0" lang="en-US" sz="2400" b="0" i="0" u="none" strike="noStrike" cap="none" normalizeH="0" baseline="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rPr>
                        <a:t>1</a:t>
                      </a:r>
                      <a:endParaRPr kumimoji="0" lang="en-US" sz="2400" b="0"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rPr>
                        <a:t>1</a:t>
                      </a:r>
                      <a:endParaRPr kumimoji="0" lang="en-US" sz="2400" b="0"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rPr>
                        <a:t>1</a:t>
                      </a:r>
                      <a:endParaRPr kumimoji="0" lang="en-US" sz="2400" b="0"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3402" name="Group 42"/>
          <p:cNvGraphicFramePr>
            <a:graphicFrameLocks noGrp="1"/>
          </p:cNvGraphicFramePr>
          <p:nvPr>
            <p:ph sz="quarter" idx="3"/>
          </p:nvPr>
        </p:nvGraphicFramePr>
        <p:xfrm>
          <a:off x="4406107" y="1557338"/>
          <a:ext cx="2488537" cy="914400"/>
        </p:xfrm>
        <a:graphic>
          <a:graphicData uri="http://schemas.openxmlformats.org/drawingml/2006/table">
            <a:tbl>
              <a:tblPr/>
              <a:tblGrid>
                <a:gridCol w="622564"/>
                <a:gridCol w="622564"/>
                <a:gridCol w="620845"/>
                <a:gridCol w="622564"/>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0000"/>
                          </a:solidFill>
                          <a:effectLst/>
                          <a:latin typeface="Times New Roman" pitchFamily="18" charset="0"/>
                        </a:rPr>
                        <a:t>1</a:t>
                      </a:r>
                      <a:endParaRPr kumimoji="0" lang="en-US" sz="2400" b="1" i="0" u="none" strike="noStrike" cap="none" normalizeH="0" baseline="0" smtClean="0">
                        <a:ln>
                          <a:noFill/>
                        </a:ln>
                        <a:solidFill>
                          <a:srgbClr val="FF0000"/>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0</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0000"/>
                          </a:solidFill>
                          <a:effectLst/>
                          <a:latin typeface="Times New Roman" pitchFamily="18" charset="0"/>
                        </a:rPr>
                        <a:t>1</a:t>
                      </a:r>
                      <a:endParaRPr kumimoji="0" lang="en-US" sz="2400" b="1" i="0" u="none" strike="noStrike" cap="none" normalizeH="0" baseline="0" smtClean="0">
                        <a:ln>
                          <a:noFill/>
                        </a:ln>
                        <a:solidFill>
                          <a:srgbClr val="FF0000"/>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0</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62" name="Oval 21"/>
          <p:cNvSpPr>
            <a:spLocks noChangeArrowheads="1"/>
          </p:cNvSpPr>
          <p:nvPr/>
        </p:nvSpPr>
        <p:spPr bwMode="auto">
          <a:xfrm>
            <a:off x="975124" y="1773238"/>
            <a:ext cx="624284" cy="576262"/>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10263" name="Oval 22"/>
          <p:cNvSpPr>
            <a:spLocks noChangeArrowheads="1"/>
          </p:cNvSpPr>
          <p:nvPr/>
        </p:nvSpPr>
        <p:spPr bwMode="auto">
          <a:xfrm>
            <a:off x="975124" y="2708279"/>
            <a:ext cx="624284" cy="576263"/>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10264" name="Oval 23"/>
          <p:cNvSpPr>
            <a:spLocks noChangeArrowheads="1"/>
          </p:cNvSpPr>
          <p:nvPr/>
        </p:nvSpPr>
        <p:spPr bwMode="auto">
          <a:xfrm>
            <a:off x="896012" y="3789363"/>
            <a:ext cx="624284"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10265" name="Oval 24"/>
          <p:cNvSpPr>
            <a:spLocks noChangeArrowheads="1"/>
          </p:cNvSpPr>
          <p:nvPr/>
        </p:nvSpPr>
        <p:spPr bwMode="auto">
          <a:xfrm>
            <a:off x="896012" y="4941888"/>
            <a:ext cx="624284"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10266" name="Oval 25"/>
          <p:cNvSpPr>
            <a:spLocks noChangeArrowheads="1"/>
          </p:cNvSpPr>
          <p:nvPr/>
        </p:nvSpPr>
        <p:spPr bwMode="auto">
          <a:xfrm>
            <a:off x="2534975" y="2852739"/>
            <a:ext cx="1559851" cy="1368425"/>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10267" name="WordArt 26"/>
          <p:cNvSpPr>
            <a:spLocks noChangeArrowheads="1" noChangeShapeType="1" noTextEdit="1"/>
          </p:cNvSpPr>
          <p:nvPr/>
        </p:nvSpPr>
        <p:spPr bwMode="auto">
          <a:xfrm>
            <a:off x="3080148" y="3357567"/>
            <a:ext cx="629444" cy="346075"/>
          </a:xfrm>
          <a:prstGeom prst="rect">
            <a:avLst/>
          </a:prstGeom>
        </p:spPr>
        <p:txBody>
          <a:bodyPr wrap="none" fromWordArt="1">
            <a:prstTxWarp prst="textPlain">
              <a:avLst>
                <a:gd name="adj" fmla="val 50000"/>
              </a:avLst>
            </a:prstTxWarp>
          </a:bodyPr>
          <a:lstStyle/>
          <a:p>
            <a:pPr algn="ctr"/>
            <a:r>
              <a:rPr lang="en-US" sz="1000" b="1" i="1" kern="10">
                <a:ln w="9525">
                  <a:solidFill>
                    <a:srgbClr val="000000"/>
                  </a:solidFill>
                  <a:round/>
                  <a:headEnd/>
                  <a:tailEnd/>
                </a:ln>
                <a:solidFill>
                  <a:srgbClr val="000000"/>
                </a:solidFill>
                <a:latin typeface="Symbol"/>
              </a:rPr>
              <a:t>q =2</a:t>
            </a:r>
          </a:p>
        </p:txBody>
      </p:sp>
      <p:sp>
        <p:nvSpPr>
          <p:cNvPr id="10268" name="Line 27"/>
          <p:cNvSpPr>
            <a:spLocks noChangeShapeType="1"/>
          </p:cNvSpPr>
          <p:nvPr/>
        </p:nvSpPr>
        <p:spPr bwMode="auto">
          <a:xfrm>
            <a:off x="1599408" y="2133600"/>
            <a:ext cx="1559851" cy="719138"/>
          </a:xfrm>
          <a:prstGeom prst="line">
            <a:avLst/>
          </a:prstGeom>
          <a:noFill/>
          <a:ln w="38100">
            <a:solidFill>
              <a:schemeClr val="accent2"/>
            </a:solidFill>
            <a:round/>
            <a:headEnd/>
            <a:tailEnd type="triangle" w="med" len="med"/>
          </a:ln>
        </p:spPr>
        <p:txBody>
          <a:bodyPr/>
          <a:lstStyle/>
          <a:p>
            <a:endParaRPr lang="en-US"/>
          </a:p>
        </p:txBody>
      </p:sp>
      <p:sp>
        <p:nvSpPr>
          <p:cNvPr id="10269" name="Line 28"/>
          <p:cNvSpPr>
            <a:spLocks noChangeShapeType="1"/>
          </p:cNvSpPr>
          <p:nvPr/>
        </p:nvSpPr>
        <p:spPr bwMode="auto">
          <a:xfrm>
            <a:off x="1599406" y="2997200"/>
            <a:ext cx="1012958" cy="215900"/>
          </a:xfrm>
          <a:prstGeom prst="line">
            <a:avLst/>
          </a:prstGeom>
          <a:noFill/>
          <a:ln w="38100">
            <a:solidFill>
              <a:schemeClr val="accent2"/>
            </a:solidFill>
            <a:round/>
            <a:headEnd/>
            <a:tailEnd type="triangle" w="med" len="med"/>
          </a:ln>
        </p:spPr>
        <p:txBody>
          <a:bodyPr/>
          <a:lstStyle/>
          <a:p>
            <a:endParaRPr lang="en-US"/>
          </a:p>
        </p:txBody>
      </p:sp>
      <p:sp>
        <p:nvSpPr>
          <p:cNvPr id="10270" name="Line 29"/>
          <p:cNvSpPr>
            <a:spLocks noChangeShapeType="1"/>
          </p:cNvSpPr>
          <p:nvPr/>
        </p:nvSpPr>
        <p:spPr bwMode="auto">
          <a:xfrm flipV="1">
            <a:off x="1520297" y="3789367"/>
            <a:ext cx="1092068" cy="287337"/>
          </a:xfrm>
          <a:prstGeom prst="line">
            <a:avLst/>
          </a:prstGeom>
          <a:noFill/>
          <a:ln w="38100">
            <a:solidFill>
              <a:schemeClr val="accent2"/>
            </a:solidFill>
            <a:round/>
            <a:headEnd/>
            <a:tailEnd type="triangle" w="med" len="med"/>
          </a:ln>
        </p:spPr>
        <p:txBody>
          <a:bodyPr/>
          <a:lstStyle/>
          <a:p>
            <a:endParaRPr lang="en-US"/>
          </a:p>
        </p:txBody>
      </p:sp>
      <p:sp>
        <p:nvSpPr>
          <p:cNvPr id="10271" name="Line 30"/>
          <p:cNvSpPr>
            <a:spLocks noChangeShapeType="1"/>
          </p:cNvSpPr>
          <p:nvPr/>
        </p:nvSpPr>
        <p:spPr bwMode="auto">
          <a:xfrm flipV="1">
            <a:off x="1520298" y="4149725"/>
            <a:ext cx="1405070" cy="1079500"/>
          </a:xfrm>
          <a:prstGeom prst="line">
            <a:avLst/>
          </a:prstGeom>
          <a:noFill/>
          <a:ln w="38100">
            <a:solidFill>
              <a:schemeClr val="accent2"/>
            </a:solidFill>
            <a:round/>
            <a:headEnd/>
            <a:tailEnd type="triangle" w="med" len="med"/>
          </a:ln>
        </p:spPr>
        <p:txBody>
          <a:bodyPr/>
          <a:lstStyle/>
          <a:p>
            <a:endParaRPr lang="en-US"/>
          </a:p>
        </p:txBody>
      </p:sp>
      <p:sp>
        <p:nvSpPr>
          <p:cNvPr id="10272" name="Line 31"/>
          <p:cNvSpPr>
            <a:spLocks noChangeShapeType="1"/>
          </p:cNvSpPr>
          <p:nvPr/>
        </p:nvSpPr>
        <p:spPr bwMode="auto">
          <a:xfrm>
            <a:off x="4094825" y="3500438"/>
            <a:ext cx="624284" cy="0"/>
          </a:xfrm>
          <a:prstGeom prst="line">
            <a:avLst/>
          </a:prstGeom>
          <a:noFill/>
          <a:ln w="38100">
            <a:solidFill>
              <a:srgbClr val="FF0000"/>
            </a:solidFill>
            <a:round/>
            <a:headEnd/>
            <a:tailEnd type="triangle" w="med" len="med"/>
          </a:ln>
        </p:spPr>
        <p:txBody>
          <a:bodyPr/>
          <a:lstStyle/>
          <a:p>
            <a:endParaRPr lang="en-US"/>
          </a:p>
        </p:txBody>
      </p:sp>
      <p:sp>
        <p:nvSpPr>
          <p:cNvPr id="10273" name="WordArt 32"/>
          <p:cNvSpPr>
            <a:spLocks noChangeArrowheads="1" noChangeShapeType="1" noTextEdit="1"/>
          </p:cNvSpPr>
          <p:nvPr/>
        </p:nvSpPr>
        <p:spPr bwMode="auto">
          <a:xfrm rot="5400000">
            <a:off x="4257015" y="3639215"/>
            <a:ext cx="301625" cy="313002"/>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0000"/>
                  </a:solidFill>
                  <a:round/>
                  <a:headEnd/>
                  <a:tailEnd/>
                </a:ln>
                <a:solidFill>
                  <a:srgbClr val="FF0000"/>
                </a:solidFill>
                <a:latin typeface="Times New Roman"/>
                <a:cs typeface="Times New Roman"/>
              </a:rPr>
              <a:t>1</a:t>
            </a:r>
          </a:p>
        </p:txBody>
      </p:sp>
      <p:sp>
        <p:nvSpPr>
          <p:cNvPr id="10274" name="WordArt 33"/>
          <p:cNvSpPr>
            <a:spLocks noChangeArrowheads="1" noChangeShapeType="1" noTextEdit="1"/>
          </p:cNvSpPr>
          <p:nvPr/>
        </p:nvSpPr>
        <p:spPr bwMode="auto">
          <a:xfrm rot="5400000">
            <a:off x="2246247" y="2109328"/>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10275" name="WordArt 34"/>
          <p:cNvSpPr>
            <a:spLocks noChangeArrowheads="1" noChangeShapeType="1" noTextEdit="1"/>
          </p:cNvSpPr>
          <p:nvPr/>
        </p:nvSpPr>
        <p:spPr bwMode="auto">
          <a:xfrm rot="5400000">
            <a:off x="1857574" y="2757028"/>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10276" name="WordArt 35"/>
          <p:cNvSpPr>
            <a:spLocks noChangeArrowheads="1" noChangeShapeType="1" noTextEdit="1"/>
          </p:cNvSpPr>
          <p:nvPr/>
        </p:nvSpPr>
        <p:spPr bwMode="auto">
          <a:xfrm rot="5400000">
            <a:off x="1857574" y="4052424"/>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10277" name="WordArt 36"/>
          <p:cNvSpPr>
            <a:spLocks noChangeArrowheads="1" noChangeShapeType="1" noTextEdit="1"/>
          </p:cNvSpPr>
          <p:nvPr/>
        </p:nvSpPr>
        <p:spPr bwMode="auto">
          <a:xfrm rot="5400000">
            <a:off x="2325357" y="4773153"/>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10278" name="Line 37"/>
          <p:cNvSpPr>
            <a:spLocks noChangeShapeType="1"/>
          </p:cNvSpPr>
          <p:nvPr/>
        </p:nvSpPr>
        <p:spPr bwMode="auto">
          <a:xfrm>
            <a:off x="741231" y="1773238"/>
            <a:ext cx="0" cy="3816350"/>
          </a:xfrm>
          <a:prstGeom prst="line">
            <a:avLst/>
          </a:prstGeom>
          <a:noFill/>
          <a:ln w="28575">
            <a:solidFill>
              <a:schemeClr val="tx1"/>
            </a:solidFill>
            <a:round/>
            <a:headEnd/>
            <a:tailEnd/>
          </a:ln>
        </p:spPr>
        <p:txBody>
          <a:bodyPr/>
          <a:lstStyle/>
          <a:p>
            <a:endParaRPr lang="en-US"/>
          </a:p>
        </p:txBody>
      </p:sp>
      <p:sp>
        <p:nvSpPr>
          <p:cNvPr id="10279" name="WordArt 38"/>
          <p:cNvSpPr>
            <a:spLocks noChangeArrowheads="1" noChangeShapeType="1" noTextEdit="1"/>
          </p:cNvSpPr>
          <p:nvPr/>
        </p:nvSpPr>
        <p:spPr bwMode="auto">
          <a:xfrm rot="5400000">
            <a:off x="1201674" y="1996484"/>
            <a:ext cx="174625" cy="159940"/>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0000"/>
                  </a:solidFill>
                  <a:round/>
                  <a:headEnd/>
                  <a:tailEnd/>
                </a:ln>
                <a:solidFill>
                  <a:srgbClr val="FF0000"/>
                </a:solidFill>
                <a:latin typeface="Times New Roman"/>
                <a:cs typeface="Times New Roman"/>
              </a:rPr>
              <a:t>1</a:t>
            </a:r>
          </a:p>
        </p:txBody>
      </p:sp>
      <p:sp>
        <p:nvSpPr>
          <p:cNvPr id="10280" name="WordArt 39"/>
          <p:cNvSpPr>
            <a:spLocks noChangeArrowheads="1" noChangeShapeType="1" noTextEdit="1"/>
          </p:cNvSpPr>
          <p:nvPr/>
        </p:nvSpPr>
        <p:spPr bwMode="auto">
          <a:xfrm rot="5400000">
            <a:off x="1122563" y="4012609"/>
            <a:ext cx="174625" cy="159940"/>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0000"/>
                  </a:solidFill>
                  <a:round/>
                  <a:headEnd/>
                  <a:tailEnd/>
                </a:ln>
                <a:solidFill>
                  <a:srgbClr val="FF0000"/>
                </a:solidFill>
                <a:latin typeface="Times New Roman"/>
                <a:cs typeface="Times New Roman"/>
              </a:rPr>
              <a:t>1</a:t>
            </a:r>
          </a:p>
        </p:txBody>
      </p:sp>
      <p:sp>
        <p:nvSpPr>
          <p:cNvPr id="10281" name="WordArt 40"/>
          <p:cNvSpPr>
            <a:spLocks noChangeArrowheads="1" noChangeShapeType="1" noTextEdit="1"/>
          </p:cNvSpPr>
          <p:nvPr/>
        </p:nvSpPr>
        <p:spPr bwMode="auto">
          <a:xfrm rot="5400000">
            <a:off x="1201674" y="2931521"/>
            <a:ext cx="174625" cy="159940"/>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0</a:t>
            </a:r>
          </a:p>
        </p:txBody>
      </p:sp>
      <p:sp>
        <p:nvSpPr>
          <p:cNvPr id="10282" name="WordArt 41"/>
          <p:cNvSpPr>
            <a:spLocks noChangeArrowheads="1" noChangeShapeType="1" noTextEdit="1"/>
          </p:cNvSpPr>
          <p:nvPr/>
        </p:nvSpPr>
        <p:spPr bwMode="auto">
          <a:xfrm rot="5400000">
            <a:off x="1122563" y="5165134"/>
            <a:ext cx="174625" cy="159940"/>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0</a:t>
            </a:r>
          </a:p>
        </p:txBody>
      </p:sp>
      <p:sp>
        <p:nvSpPr>
          <p:cNvPr id="10300" name="Text Box 59"/>
          <p:cNvSpPr txBox="1">
            <a:spLocks noChangeArrowheads="1"/>
          </p:cNvSpPr>
          <p:nvPr/>
        </p:nvSpPr>
        <p:spPr bwMode="auto">
          <a:xfrm>
            <a:off x="5030391" y="836614"/>
            <a:ext cx="2817019" cy="923330"/>
          </a:xfrm>
          <a:prstGeom prst="rect">
            <a:avLst/>
          </a:prstGeom>
          <a:noFill/>
          <a:ln w="9525">
            <a:noFill/>
            <a:miter lim="800000"/>
            <a:headEnd/>
            <a:tailEnd/>
          </a:ln>
        </p:spPr>
        <p:txBody>
          <a:bodyPr>
            <a:spAutoFit/>
          </a:bodyPr>
          <a:lstStyle/>
          <a:p>
            <a:pPr>
              <a:spcBef>
                <a:spcPct val="20000"/>
              </a:spcBef>
            </a:pPr>
            <a:r>
              <a:rPr lang="en-GB" sz="3600" b="1" i="1" u="sng" baseline="0">
                <a:solidFill>
                  <a:srgbClr val="FF0000"/>
                </a:solidFill>
              </a:rPr>
              <a:t>t</a:t>
            </a:r>
            <a:r>
              <a:rPr lang="en-GB" sz="3200" b="1" u="sng" baseline="0">
                <a:solidFill>
                  <a:srgbClr val="FF0000"/>
                </a:solidFill>
              </a:rPr>
              <a:t>=0</a:t>
            </a:r>
            <a:r>
              <a:rPr lang="en-GB" sz="3200" b="1" baseline="0">
                <a:solidFill>
                  <a:srgbClr val="FF0000"/>
                </a:solidFill>
              </a:rPr>
              <a:t>    </a:t>
            </a:r>
            <a:r>
              <a:rPr lang="en-GB" sz="3200" b="1" i="1" u="sng" baseline="0">
                <a:solidFill>
                  <a:srgbClr val="008000"/>
                </a:solidFill>
              </a:rPr>
              <a:t>C</a:t>
            </a:r>
            <a:r>
              <a:rPr lang="en-GB" sz="3200" b="1" u="sng" baseline="0">
                <a:solidFill>
                  <a:srgbClr val="008000"/>
                </a:solidFill>
              </a:rPr>
              <a:t>=1</a:t>
            </a:r>
            <a:endParaRPr lang="en-GB" sz="3200" b="1" u="sng" baseline="0"/>
          </a:p>
          <a:p>
            <a:endParaRPr lang="en-US"/>
          </a:p>
        </p:txBody>
      </p:sp>
      <p:graphicFrame>
        <p:nvGraphicFramePr>
          <p:cNvPr id="10242" name="Object 60"/>
          <p:cNvGraphicFramePr>
            <a:graphicFrameLocks noChangeAspect="1"/>
          </p:cNvGraphicFramePr>
          <p:nvPr/>
        </p:nvGraphicFramePr>
        <p:xfrm>
          <a:off x="4796499" y="2492379"/>
          <a:ext cx="5109501" cy="2543175"/>
        </p:xfrm>
        <a:graphic>
          <a:graphicData uri="http://schemas.openxmlformats.org/presentationml/2006/ole">
            <p:oleObj spid="_x0000_s183298" name="Equation" r:id="rId3" imgW="2616120" imgH="1409400" progId="Equation.3">
              <p:embed/>
            </p:oleObj>
          </a:graphicData>
        </a:graphic>
      </p:graphicFrame>
      <p:sp>
        <p:nvSpPr>
          <p:cNvPr id="10301" name="Line 64"/>
          <p:cNvSpPr>
            <a:spLocks noChangeShapeType="1"/>
          </p:cNvSpPr>
          <p:nvPr/>
        </p:nvSpPr>
        <p:spPr bwMode="auto">
          <a:xfrm>
            <a:off x="8696987" y="4149725"/>
            <a:ext cx="624284" cy="0"/>
          </a:xfrm>
          <a:prstGeom prst="line">
            <a:avLst/>
          </a:prstGeom>
          <a:noFill/>
          <a:ln w="3810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741231" y="188917"/>
            <a:ext cx="8420100" cy="719137"/>
          </a:xfrm>
        </p:spPr>
        <p:txBody>
          <a:bodyPr/>
          <a:lstStyle/>
          <a:p>
            <a:pPr eaLnBrk="1" hangingPunct="1"/>
            <a:r>
              <a:rPr lang="en-GB" sz="4000" b="1" smtClean="0">
                <a:solidFill>
                  <a:schemeClr val="accent2"/>
                </a:solidFill>
              </a:rPr>
              <a:t>Hebb’s rule in practice.</a:t>
            </a:r>
            <a:endParaRPr lang="en-US" sz="4000" b="1" smtClean="0">
              <a:solidFill>
                <a:schemeClr val="accent2"/>
              </a:solidFill>
            </a:endParaRPr>
          </a:p>
        </p:txBody>
      </p:sp>
      <p:sp>
        <p:nvSpPr>
          <p:cNvPr id="11268" name="Rectangle 3"/>
          <p:cNvSpPr>
            <a:spLocks noGrp="1" noChangeArrowheads="1"/>
          </p:cNvSpPr>
          <p:nvPr>
            <p:ph type="body" sz="half" idx="1"/>
          </p:nvPr>
        </p:nvSpPr>
        <p:spPr>
          <a:xfrm>
            <a:off x="0" y="692150"/>
            <a:ext cx="9906000" cy="5475288"/>
          </a:xfrm>
        </p:spPr>
        <p:txBody>
          <a:bodyPr/>
          <a:lstStyle/>
          <a:p>
            <a:pPr eaLnBrk="1" hangingPunct="1">
              <a:buFontTx/>
              <a:buNone/>
            </a:pPr>
            <a:r>
              <a:rPr lang="en-GB" sz="2800" b="1" smtClean="0"/>
              <a:t> </a:t>
            </a:r>
            <a:r>
              <a:rPr lang="en-GB" sz="2400" b="1" smtClean="0"/>
              <a:t>Input unit </a:t>
            </a:r>
          </a:p>
          <a:p>
            <a:pPr eaLnBrk="1" hangingPunct="1">
              <a:buFontTx/>
              <a:buNone/>
            </a:pPr>
            <a:r>
              <a:rPr lang="en-GB" sz="2400" b="1" smtClean="0"/>
              <a:t> N</a:t>
            </a:r>
            <a:r>
              <a:rPr lang="en-GB" sz="2400" b="1" baseline="30000" smtClean="0"/>
              <a:t>o </a:t>
            </a:r>
          </a:p>
          <a:p>
            <a:pPr eaLnBrk="1" hangingPunct="1">
              <a:buFontTx/>
              <a:buNone/>
            </a:pPr>
            <a:endParaRPr lang="en-GB" sz="1800" b="1" baseline="30000" smtClean="0"/>
          </a:p>
          <a:p>
            <a:pPr eaLnBrk="1" hangingPunct="1">
              <a:buFontTx/>
              <a:buNone/>
            </a:pPr>
            <a:r>
              <a:rPr lang="en-GB" sz="2400" b="1" baseline="30000" smtClean="0"/>
              <a:t>  </a:t>
            </a:r>
            <a:r>
              <a:rPr lang="en-GB" sz="2400" b="1" smtClean="0"/>
              <a:t>1</a:t>
            </a:r>
          </a:p>
          <a:p>
            <a:pPr eaLnBrk="1" hangingPunct="1">
              <a:buFontTx/>
              <a:buNone/>
            </a:pPr>
            <a:endParaRPr lang="en-GB" sz="2400" b="1" smtClean="0"/>
          </a:p>
          <a:p>
            <a:pPr eaLnBrk="1" hangingPunct="1">
              <a:buFontTx/>
              <a:buNone/>
            </a:pPr>
            <a:r>
              <a:rPr lang="en-GB" sz="2800" b="1" smtClean="0"/>
              <a:t> </a:t>
            </a:r>
            <a:r>
              <a:rPr lang="en-GB" sz="2400" b="1" smtClean="0"/>
              <a:t>2 </a:t>
            </a:r>
          </a:p>
          <a:p>
            <a:pPr eaLnBrk="1" hangingPunct="1">
              <a:buFontTx/>
              <a:buNone/>
            </a:pPr>
            <a:r>
              <a:rPr lang="en-GB" b="1" smtClean="0"/>
              <a:t>                                                 </a:t>
            </a:r>
          </a:p>
          <a:p>
            <a:pPr eaLnBrk="1" hangingPunct="1">
              <a:buFontTx/>
              <a:buNone/>
            </a:pPr>
            <a:r>
              <a:rPr lang="en-GB" sz="2800" b="1" smtClean="0"/>
              <a:t> </a:t>
            </a:r>
            <a:r>
              <a:rPr lang="en-GB" sz="2400" b="1" smtClean="0"/>
              <a:t>3</a:t>
            </a:r>
          </a:p>
          <a:p>
            <a:pPr eaLnBrk="1" hangingPunct="1">
              <a:buFontTx/>
              <a:buNone/>
            </a:pPr>
            <a:endParaRPr lang="en-GB" sz="2400" b="1" smtClean="0"/>
          </a:p>
          <a:p>
            <a:pPr eaLnBrk="1" hangingPunct="1">
              <a:buFontTx/>
              <a:buNone/>
            </a:pPr>
            <a:endParaRPr lang="en-GB" sz="800" b="1" smtClean="0"/>
          </a:p>
          <a:p>
            <a:pPr eaLnBrk="1" hangingPunct="1">
              <a:buFontTx/>
              <a:buNone/>
            </a:pPr>
            <a:r>
              <a:rPr lang="en-GB" sz="2800" b="1" smtClean="0"/>
              <a:t> </a:t>
            </a:r>
            <a:r>
              <a:rPr lang="en-GB" sz="2400" b="1" smtClean="0"/>
              <a:t>4</a:t>
            </a:r>
            <a:endParaRPr lang="en-US" sz="2400" b="1" smtClean="0"/>
          </a:p>
        </p:txBody>
      </p:sp>
      <p:graphicFrame>
        <p:nvGraphicFramePr>
          <p:cNvPr id="144388" name="Group 4"/>
          <p:cNvGraphicFramePr>
            <a:graphicFrameLocks noGrp="1"/>
          </p:cNvGraphicFramePr>
          <p:nvPr>
            <p:ph sz="quarter" idx="2"/>
          </p:nvPr>
        </p:nvGraphicFramePr>
        <p:xfrm>
          <a:off x="7059747" y="1557338"/>
          <a:ext cx="2572808" cy="914400"/>
        </p:xfrm>
        <a:graphic>
          <a:graphicData uri="http://schemas.openxmlformats.org/drawingml/2006/table">
            <a:tbl>
              <a:tblPr/>
              <a:tblGrid>
                <a:gridCol w="643202"/>
                <a:gridCol w="644921"/>
                <a:gridCol w="641483"/>
                <a:gridCol w="643202"/>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rPr>
                        <a:t>1</a:t>
                      </a:r>
                      <a:endParaRPr kumimoji="0" lang="en-US" sz="2400" b="0" i="0" u="none" strike="noStrike" cap="none" normalizeH="0" baseline="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rPr>
                        <a:t>1</a:t>
                      </a:r>
                      <a:endParaRPr kumimoji="0" lang="en-US" sz="2400" b="0"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rPr>
                        <a:t>1</a:t>
                      </a:r>
                      <a:endParaRPr kumimoji="0" lang="en-US" sz="2400" b="0"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rPr>
                        <a:t>1</a:t>
                      </a:r>
                      <a:endParaRPr kumimoji="0" lang="en-US" sz="2400" b="0"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4426" name="Group 42"/>
          <p:cNvGraphicFramePr>
            <a:graphicFrameLocks noGrp="1"/>
          </p:cNvGraphicFramePr>
          <p:nvPr>
            <p:ph sz="quarter" idx="3"/>
          </p:nvPr>
        </p:nvGraphicFramePr>
        <p:xfrm>
          <a:off x="4406107" y="1557338"/>
          <a:ext cx="2488537" cy="914400"/>
        </p:xfrm>
        <a:graphic>
          <a:graphicData uri="http://schemas.openxmlformats.org/drawingml/2006/table">
            <a:tbl>
              <a:tblPr/>
              <a:tblGrid>
                <a:gridCol w="622564"/>
                <a:gridCol w="622564"/>
                <a:gridCol w="620845"/>
                <a:gridCol w="622564"/>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0000"/>
                          </a:solidFill>
                          <a:effectLst/>
                          <a:latin typeface="Times New Roman" pitchFamily="18" charset="0"/>
                        </a:rPr>
                        <a:t>1</a:t>
                      </a:r>
                      <a:endParaRPr kumimoji="0" lang="en-US" sz="2400" b="1" i="0" u="none" strike="noStrike" cap="none" normalizeH="0" baseline="0" smtClean="0">
                        <a:ln>
                          <a:noFill/>
                        </a:ln>
                        <a:solidFill>
                          <a:srgbClr val="FF0000"/>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0</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0000"/>
                          </a:solidFill>
                          <a:effectLst/>
                          <a:latin typeface="Times New Roman" pitchFamily="18" charset="0"/>
                        </a:rPr>
                        <a:t>1</a:t>
                      </a:r>
                      <a:endParaRPr kumimoji="0" lang="en-US" sz="2400" b="1" i="0" u="none" strike="noStrike" cap="none" normalizeH="0" baseline="0" smtClean="0">
                        <a:ln>
                          <a:noFill/>
                        </a:ln>
                        <a:solidFill>
                          <a:srgbClr val="FF0000"/>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0</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86" name="Oval 21"/>
          <p:cNvSpPr>
            <a:spLocks noChangeArrowheads="1"/>
          </p:cNvSpPr>
          <p:nvPr/>
        </p:nvSpPr>
        <p:spPr bwMode="auto">
          <a:xfrm>
            <a:off x="584732" y="1773238"/>
            <a:ext cx="624285" cy="576262"/>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11287" name="Oval 22"/>
          <p:cNvSpPr>
            <a:spLocks noChangeArrowheads="1"/>
          </p:cNvSpPr>
          <p:nvPr/>
        </p:nvSpPr>
        <p:spPr bwMode="auto">
          <a:xfrm>
            <a:off x="584732" y="2708279"/>
            <a:ext cx="624285" cy="576263"/>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11288" name="Oval 23"/>
          <p:cNvSpPr>
            <a:spLocks noChangeArrowheads="1"/>
          </p:cNvSpPr>
          <p:nvPr/>
        </p:nvSpPr>
        <p:spPr bwMode="auto">
          <a:xfrm>
            <a:off x="584732" y="3789363"/>
            <a:ext cx="624285"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11289" name="Oval 24"/>
          <p:cNvSpPr>
            <a:spLocks noChangeArrowheads="1"/>
          </p:cNvSpPr>
          <p:nvPr/>
        </p:nvSpPr>
        <p:spPr bwMode="auto">
          <a:xfrm>
            <a:off x="584732" y="4941888"/>
            <a:ext cx="624285"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11290" name="Oval 25"/>
          <p:cNvSpPr>
            <a:spLocks noChangeArrowheads="1"/>
          </p:cNvSpPr>
          <p:nvPr/>
        </p:nvSpPr>
        <p:spPr bwMode="auto">
          <a:xfrm>
            <a:off x="1754190" y="2924179"/>
            <a:ext cx="1559851" cy="1368425"/>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11291" name="WordArt 26"/>
          <p:cNvSpPr>
            <a:spLocks noChangeArrowheads="1" noChangeShapeType="1" noTextEdit="1"/>
          </p:cNvSpPr>
          <p:nvPr/>
        </p:nvSpPr>
        <p:spPr bwMode="auto">
          <a:xfrm>
            <a:off x="2221971" y="3357567"/>
            <a:ext cx="629444" cy="346075"/>
          </a:xfrm>
          <a:prstGeom prst="rect">
            <a:avLst/>
          </a:prstGeom>
        </p:spPr>
        <p:txBody>
          <a:bodyPr wrap="none" fromWordArt="1">
            <a:prstTxWarp prst="textPlain">
              <a:avLst>
                <a:gd name="adj" fmla="val 50000"/>
              </a:avLst>
            </a:prstTxWarp>
          </a:bodyPr>
          <a:lstStyle/>
          <a:p>
            <a:pPr algn="ctr"/>
            <a:r>
              <a:rPr lang="en-US" sz="1000" b="1" i="1" kern="10">
                <a:ln w="9525">
                  <a:solidFill>
                    <a:srgbClr val="000000"/>
                  </a:solidFill>
                  <a:round/>
                  <a:headEnd/>
                  <a:tailEnd/>
                </a:ln>
                <a:solidFill>
                  <a:srgbClr val="000000"/>
                </a:solidFill>
                <a:latin typeface="Symbol"/>
              </a:rPr>
              <a:t>q =2</a:t>
            </a:r>
          </a:p>
        </p:txBody>
      </p:sp>
      <p:sp>
        <p:nvSpPr>
          <p:cNvPr id="11292" name="Line 27"/>
          <p:cNvSpPr>
            <a:spLocks noChangeShapeType="1"/>
          </p:cNvSpPr>
          <p:nvPr/>
        </p:nvSpPr>
        <p:spPr bwMode="auto">
          <a:xfrm>
            <a:off x="1209016" y="2060575"/>
            <a:ext cx="1325959" cy="863600"/>
          </a:xfrm>
          <a:prstGeom prst="line">
            <a:avLst/>
          </a:prstGeom>
          <a:noFill/>
          <a:ln w="38100">
            <a:solidFill>
              <a:schemeClr val="accent2"/>
            </a:solidFill>
            <a:round/>
            <a:headEnd/>
            <a:tailEnd type="triangle" w="med" len="med"/>
          </a:ln>
        </p:spPr>
        <p:txBody>
          <a:bodyPr/>
          <a:lstStyle/>
          <a:p>
            <a:endParaRPr lang="en-US"/>
          </a:p>
        </p:txBody>
      </p:sp>
      <p:sp>
        <p:nvSpPr>
          <p:cNvPr id="11293" name="Line 28"/>
          <p:cNvSpPr>
            <a:spLocks noChangeShapeType="1"/>
          </p:cNvSpPr>
          <p:nvPr/>
        </p:nvSpPr>
        <p:spPr bwMode="auto">
          <a:xfrm>
            <a:off x="1209014" y="2997200"/>
            <a:ext cx="701675" cy="215900"/>
          </a:xfrm>
          <a:prstGeom prst="line">
            <a:avLst/>
          </a:prstGeom>
          <a:noFill/>
          <a:ln w="38100">
            <a:solidFill>
              <a:schemeClr val="accent2"/>
            </a:solidFill>
            <a:round/>
            <a:headEnd/>
            <a:tailEnd type="triangle" w="med" len="med"/>
          </a:ln>
        </p:spPr>
        <p:txBody>
          <a:bodyPr/>
          <a:lstStyle/>
          <a:p>
            <a:endParaRPr lang="en-US"/>
          </a:p>
        </p:txBody>
      </p:sp>
      <p:sp>
        <p:nvSpPr>
          <p:cNvPr id="11294" name="Line 29"/>
          <p:cNvSpPr>
            <a:spLocks noChangeShapeType="1"/>
          </p:cNvSpPr>
          <p:nvPr/>
        </p:nvSpPr>
        <p:spPr bwMode="auto">
          <a:xfrm flipV="1">
            <a:off x="1209016" y="3933829"/>
            <a:ext cx="624284" cy="142875"/>
          </a:xfrm>
          <a:prstGeom prst="line">
            <a:avLst/>
          </a:prstGeom>
          <a:noFill/>
          <a:ln w="38100">
            <a:solidFill>
              <a:schemeClr val="accent2"/>
            </a:solidFill>
            <a:round/>
            <a:headEnd/>
            <a:tailEnd type="triangle" w="med" len="med"/>
          </a:ln>
        </p:spPr>
        <p:txBody>
          <a:bodyPr/>
          <a:lstStyle/>
          <a:p>
            <a:endParaRPr lang="en-US"/>
          </a:p>
        </p:txBody>
      </p:sp>
      <p:sp>
        <p:nvSpPr>
          <p:cNvPr id="11295" name="Line 30"/>
          <p:cNvSpPr>
            <a:spLocks noChangeShapeType="1"/>
          </p:cNvSpPr>
          <p:nvPr/>
        </p:nvSpPr>
        <p:spPr bwMode="auto">
          <a:xfrm flipV="1">
            <a:off x="1209014" y="4292604"/>
            <a:ext cx="1092067" cy="936625"/>
          </a:xfrm>
          <a:prstGeom prst="line">
            <a:avLst/>
          </a:prstGeom>
          <a:noFill/>
          <a:ln w="38100">
            <a:solidFill>
              <a:schemeClr val="accent2"/>
            </a:solidFill>
            <a:round/>
            <a:headEnd/>
            <a:tailEnd type="triangle" w="med" len="med"/>
          </a:ln>
        </p:spPr>
        <p:txBody>
          <a:bodyPr/>
          <a:lstStyle/>
          <a:p>
            <a:endParaRPr lang="en-US"/>
          </a:p>
        </p:txBody>
      </p:sp>
      <p:sp>
        <p:nvSpPr>
          <p:cNvPr id="11296" name="Line 31"/>
          <p:cNvSpPr>
            <a:spLocks noChangeShapeType="1"/>
          </p:cNvSpPr>
          <p:nvPr/>
        </p:nvSpPr>
        <p:spPr bwMode="auto">
          <a:xfrm>
            <a:off x="3314041" y="3573463"/>
            <a:ext cx="624284" cy="0"/>
          </a:xfrm>
          <a:prstGeom prst="line">
            <a:avLst/>
          </a:prstGeom>
          <a:noFill/>
          <a:ln w="38100">
            <a:solidFill>
              <a:srgbClr val="FF0000"/>
            </a:solidFill>
            <a:round/>
            <a:headEnd/>
            <a:tailEnd type="triangle" w="med" len="med"/>
          </a:ln>
        </p:spPr>
        <p:txBody>
          <a:bodyPr/>
          <a:lstStyle/>
          <a:p>
            <a:endParaRPr lang="en-US"/>
          </a:p>
        </p:txBody>
      </p:sp>
      <p:sp>
        <p:nvSpPr>
          <p:cNvPr id="11297" name="WordArt 32"/>
          <p:cNvSpPr>
            <a:spLocks noChangeArrowheads="1" noChangeShapeType="1" noTextEdit="1"/>
          </p:cNvSpPr>
          <p:nvPr/>
        </p:nvSpPr>
        <p:spPr bwMode="auto">
          <a:xfrm rot="5400000">
            <a:off x="3555340" y="3710652"/>
            <a:ext cx="301625" cy="313002"/>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0000"/>
                  </a:solidFill>
                  <a:round/>
                  <a:headEnd/>
                  <a:tailEnd/>
                </a:ln>
                <a:solidFill>
                  <a:srgbClr val="FF0000"/>
                </a:solidFill>
                <a:latin typeface="Times New Roman"/>
                <a:cs typeface="Times New Roman"/>
              </a:rPr>
              <a:t>1</a:t>
            </a:r>
          </a:p>
        </p:txBody>
      </p:sp>
      <p:sp>
        <p:nvSpPr>
          <p:cNvPr id="11298" name="WordArt 33"/>
          <p:cNvSpPr>
            <a:spLocks noChangeArrowheads="1" noChangeShapeType="1" noTextEdit="1"/>
          </p:cNvSpPr>
          <p:nvPr/>
        </p:nvSpPr>
        <p:spPr bwMode="auto">
          <a:xfrm rot="5400000">
            <a:off x="1857574" y="2180766"/>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11299" name="WordArt 34"/>
          <p:cNvSpPr>
            <a:spLocks noChangeArrowheads="1" noChangeShapeType="1" noTextEdit="1"/>
          </p:cNvSpPr>
          <p:nvPr/>
        </p:nvSpPr>
        <p:spPr bwMode="auto">
          <a:xfrm rot="5400000">
            <a:off x="1544572" y="2828466"/>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11300" name="WordArt 35"/>
          <p:cNvSpPr>
            <a:spLocks noChangeArrowheads="1" noChangeShapeType="1" noTextEdit="1"/>
          </p:cNvSpPr>
          <p:nvPr/>
        </p:nvSpPr>
        <p:spPr bwMode="auto">
          <a:xfrm rot="5400000">
            <a:off x="1467181" y="4052424"/>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11301" name="WordArt 36"/>
          <p:cNvSpPr>
            <a:spLocks noChangeArrowheads="1" noChangeShapeType="1" noTextEdit="1"/>
          </p:cNvSpPr>
          <p:nvPr/>
        </p:nvSpPr>
        <p:spPr bwMode="auto">
          <a:xfrm rot="5400000">
            <a:off x="1778464" y="4773153"/>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11302" name="Line 37"/>
          <p:cNvSpPr>
            <a:spLocks noChangeShapeType="1"/>
          </p:cNvSpPr>
          <p:nvPr/>
        </p:nvSpPr>
        <p:spPr bwMode="auto">
          <a:xfrm>
            <a:off x="428229" y="1773238"/>
            <a:ext cx="0" cy="3816350"/>
          </a:xfrm>
          <a:prstGeom prst="line">
            <a:avLst/>
          </a:prstGeom>
          <a:noFill/>
          <a:ln w="28575">
            <a:solidFill>
              <a:schemeClr val="tx1"/>
            </a:solidFill>
            <a:round/>
            <a:headEnd/>
            <a:tailEnd/>
          </a:ln>
        </p:spPr>
        <p:txBody>
          <a:bodyPr/>
          <a:lstStyle/>
          <a:p>
            <a:endParaRPr lang="en-US"/>
          </a:p>
        </p:txBody>
      </p:sp>
      <p:sp>
        <p:nvSpPr>
          <p:cNvPr id="11303" name="WordArt 38"/>
          <p:cNvSpPr>
            <a:spLocks noChangeArrowheads="1" noChangeShapeType="1" noTextEdit="1"/>
          </p:cNvSpPr>
          <p:nvPr/>
        </p:nvSpPr>
        <p:spPr bwMode="auto">
          <a:xfrm rot="5400000">
            <a:off x="811281" y="1996483"/>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0000"/>
                  </a:solidFill>
                  <a:round/>
                  <a:headEnd/>
                  <a:tailEnd/>
                </a:ln>
                <a:solidFill>
                  <a:srgbClr val="FF0000"/>
                </a:solidFill>
                <a:latin typeface="Times New Roman"/>
                <a:cs typeface="Times New Roman"/>
              </a:rPr>
              <a:t>1</a:t>
            </a:r>
          </a:p>
        </p:txBody>
      </p:sp>
      <p:sp>
        <p:nvSpPr>
          <p:cNvPr id="11304" name="WordArt 39"/>
          <p:cNvSpPr>
            <a:spLocks noChangeArrowheads="1" noChangeShapeType="1" noTextEdit="1"/>
          </p:cNvSpPr>
          <p:nvPr/>
        </p:nvSpPr>
        <p:spPr bwMode="auto">
          <a:xfrm rot="5400000">
            <a:off x="811281" y="4012608"/>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0000"/>
                  </a:solidFill>
                  <a:round/>
                  <a:headEnd/>
                  <a:tailEnd/>
                </a:ln>
                <a:solidFill>
                  <a:srgbClr val="FF0000"/>
                </a:solidFill>
                <a:latin typeface="Times New Roman"/>
                <a:cs typeface="Times New Roman"/>
              </a:rPr>
              <a:t>1</a:t>
            </a:r>
          </a:p>
        </p:txBody>
      </p:sp>
      <p:sp>
        <p:nvSpPr>
          <p:cNvPr id="11305" name="WordArt 40"/>
          <p:cNvSpPr>
            <a:spLocks noChangeArrowheads="1" noChangeShapeType="1" noTextEdit="1"/>
          </p:cNvSpPr>
          <p:nvPr/>
        </p:nvSpPr>
        <p:spPr bwMode="auto">
          <a:xfrm rot="5400000">
            <a:off x="811281" y="2931520"/>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0</a:t>
            </a:r>
          </a:p>
        </p:txBody>
      </p:sp>
      <p:sp>
        <p:nvSpPr>
          <p:cNvPr id="11306" name="WordArt 41"/>
          <p:cNvSpPr>
            <a:spLocks noChangeArrowheads="1" noChangeShapeType="1" noTextEdit="1"/>
          </p:cNvSpPr>
          <p:nvPr/>
        </p:nvSpPr>
        <p:spPr bwMode="auto">
          <a:xfrm rot="5400000">
            <a:off x="811281" y="5165133"/>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0</a:t>
            </a:r>
          </a:p>
        </p:txBody>
      </p:sp>
      <p:sp>
        <p:nvSpPr>
          <p:cNvPr id="11324" name="Text Box 59"/>
          <p:cNvSpPr txBox="1">
            <a:spLocks noChangeArrowheads="1"/>
          </p:cNvSpPr>
          <p:nvPr/>
        </p:nvSpPr>
        <p:spPr bwMode="auto">
          <a:xfrm>
            <a:off x="5030391" y="836614"/>
            <a:ext cx="2817019" cy="923330"/>
          </a:xfrm>
          <a:prstGeom prst="rect">
            <a:avLst/>
          </a:prstGeom>
          <a:noFill/>
          <a:ln w="9525">
            <a:noFill/>
            <a:miter lim="800000"/>
            <a:headEnd/>
            <a:tailEnd/>
          </a:ln>
        </p:spPr>
        <p:txBody>
          <a:bodyPr>
            <a:spAutoFit/>
          </a:bodyPr>
          <a:lstStyle/>
          <a:p>
            <a:pPr>
              <a:spcBef>
                <a:spcPct val="20000"/>
              </a:spcBef>
            </a:pPr>
            <a:r>
              <a:rPr lang="en-GB" sz="3600" b="1" i="1" u="sng" baseline="0">
                <a:solidFill>
                  <a:srgbClr val="FF0000"/>
                </a:solidFill>
              </a:rPr>
              <a:t>t</a:t>
            </a:r>
            <a:r>
              <a:rPr lang="en-GB" sz="3200" b="1" u="sng" baseline="0">
                <a:solidFill>
                  <a:srgbClr val="FF0000"/>
                </a:solidFill>
              </a:rPr>
              <a:t>=0</a:t>
            </a:r>
            <a:r>
              <a:rPr lang="en-GB" sz="3200" b="1" baseline="0">
                <a:solidFill>
                  <a:srgbClr val="FF0000"/>
                </a:solidFill>
              </a:rPr>
              <a:t>    </a:t>
            </a:r>
            <a:r>
              <a:rPr lang="en-GB" sz="3200" b="1" i="1" u="sng" baseline="0">
                <a:solidFill>
                  <a:srgbClr val="008000"/>
                </a:solidFill>
              </a:rPr>
              <a:t>C</a:t>
            </a:r>
            <a:r>
              <a:rPr lang="en-GB" sz="3200" b="1" u="sng" baseline="0">
                <a:solidFill>
                  <a:srgbClr val="008000"/>
                </a:solidFill>
              </a:rPr>
              <a:t>=1</a:t>
            </a:r>
            <a:endParaRPr lang="en-GB" sz="3200" b="1" u="sng" baseline="0"/>
          </a:p>
          <a:p>
            <a:endParaRPr lang="en-US"/>
          </a:p>
        </p:txBody>
      </p:sp>
      <p:graphicFrame>
        <p:nvGraphicFramePr>
          <p:cNvPr id="11266" name="Object 60"/>
          <p:cNvGraphicFramePr>
            <a:graphicFrameLocks noChangeAspect="1"/>
          </p:cNvGraphicFramePr>
          <p:nvPr/>
        </p:nvGraphicFramePr>
        <p:xfrm>
          <a:off x="4196293" y="2636841"/>
          <a:ext cx="5709708" cy="2701925"/>
        </p:xfrm>
        <a:graphic>
          <a:graphicData uri="http://schemas.openxmlformats.org/presentationml/2006/ole">
            <p:oleObj spid="_x0000_s184322" name="Equation" r:id="rId3" imgW="2920680" imgH="1498320" progId="Equation.3">
              <p:embed/>
            </p:oleObj>
          </a:graphicData>
        </a:graphic>
      </p:graphicFrame>
      <p:sp>
        <p:nvSpPr>
          <p:cNvPr id="11325" name="Line 61"/>
          <p:cNvSpPr>
            <a:spLocks noChangeShapeType="1"/>
          </p:cNvSpPr>
          <p:nvPr/>
        </p:nvSpPr>
        <p:spPr bwMode="auto">
          <a:xfrm>
            <a:off x="6122458" y="3933825"/>
            <a:ext cx="233892" cy="0"/>
          </a:xfrm>
          <a:prstGeom prst="line">
            <a:avLst/>
          </a:prstGeom>
          <a:noFill/>
          <a:ln w="38100">
            <a:solidFill>
              <a:srgbClr val="FF9900"/>
            </a:solidFill>
            <a:round/>
            <a:headEnd/>
            <a:tailEnd/>
          </a:ln>
        </p:spPr>
        <p:txBody>
          <a:bodyPr/>
          <a:lstStyle/>
          <a:p>
            <a:endParaRPr lang="en-US"/>
          </a:p>
        </p:txBody>
      </p:sp>
      <p:sp>
        <p:nvSpPr>
          <p:cNvPr id="11326" name="Line 62"/>
          <p:cNvSpPr>
            <a:spLocks noChangeShapeType="1"/>
          </p:cNvSpPr>
          <p:nvPr/>
        </p:nvSpPr>
        <p:spPr bwMode="auto">
          <a:xfrm>
            <a:off x="6122458" y="4797425"/>
            <a:ext cx="233892" cy="0"/>
          </a:xfrm>
          <a:prstGeom prst="line">
            <a:avLst/>
          </a:prstGeom>
          <a:noFill/>
          <a:ln w="38100">
            <a:solidFill>
              <a:srgbClr val="FF9900"/>
            </a:solidFill>
            <a:round/>
            <a:headEnd/>
            <a:tailEnd/>
          </a:ln>
        </p:spPr>
        <p:txBody>
          <a:bodyPr/>
          <a:lstStyle/>
          <a:p>
            <a:endParaRPr lang="en-US"/>
          </a:p>
        </p:txBody>
      </p:sp>
      <p:sp>
        <p:nvSpPr>
          <p:cNvPr id="11327" name="Line 63"/>
          <p:cNvSpPr>
            <a:spLocks noChangeShapeType="1"/>
          </p:cNvSpPr>
          <p:nvPr/>
        </p:nvSpPr>
        <p:spPr bwMode="auto">
          <a:xfrm>
            <a:off x="9009989" y="3933825"/>
            <a:ext cx="233892" cy="0"/>
          </a:xfrm>
          <a:prstGeom prst="line">
            <a:avLst/>
          </a:prstGeom>
          <a:noFill/>
          <a:ln w="38100">
            <a:solidFill>
              <a:srgbClr val="FF9900"/>
            </a:solidFill>
            <a:round/>
            <a:headEnd/>
            <a:tailEnd/>
          </a:ln>
        </p:spPr>
        <p:txBody>
          <a:bodyPr/>
          <a:lstStyle/>
          <a:p>
            <a:endParaRPr lang="en-US"/>
          </a:p>
        </p:txBody>
      </p:sp>
      <p:sp>
        <p:nvSpPr>
          <p:cNvPr id="11328" name="Line 64"/>
          <p:cNvSpPr>
            <a:spLocks noChangeShapeType="1"/>
          </p:cNvSpPr>
          <p:nvPr/>
        </p:nvSpPr>
        <p:spPr bwMode="auto">
          <a:xfrm>
            <a:off x="9009989" y="4797425"/>
            <a:ext cx="233892" cy="0"/>
          </a:xfrm>
          <a:prstGeom prst="line">
            <a:avLst/>
          </a:prstGeom>
          <a:noFill/>
          <a:ln w="38100">
            <a:solidFill>
              <a:srgbClr val="FF99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741233" y="188917"/>
            <a:ext cx="6318514" cy="719137"/>
          </a:xfrm>
        </p:spPr>
        <p:txBody>
          <a:bodyPr/>
          <a:lstStyle/>
          <a:p>
            <a:pPr eaLnBrk="1" hangingPunct="1"/>
            <a:r>
              <a:rPr lang="en-GB" sz="4000" b="1" smtClean="0">
                <a:solidFill>
                  <a:schemeClr val="accent2"/>
                </a:solidFill>
              </a:rPr>
              <a:t>Hebb’s rule in practice.</a:t>
            </a:r>
            <a:endParaRPr lang="en-US" sz="4000" b="1" smtClean="0">
              <a:solidFill>
                <a:schemeClr val="accent2"/>
              </a:solidFill>
            </a:endParaRPr>
          </a:p>
        </p:txBody>
      </p:sp>
      <p:sp>
        <p:nvSpPr>
          <p:cNvPr id="12292" name="Rectangle 3"/>
          <p:cNvSpPr>
            <a:spLocks noGrp="1" noChangeArrowheads="1"/>
          </p:cNvSpPr>
          <p:nvPr>
            <p:ph type="body" sz="half" idx="1"/>
          </p:nvPr>
        </p:nvSpPr>
        <p:spPr>
          <a:xfrm>
            <a:off x="0" y="692150"/>
            <a:ext cx="9906000" cy="5475288"/>
          </a:xfrm>
        </p:spPr>
        <p:txBody>
          <a:bodyPr/>
          <a:lstStyle/>
          <a:p>
            <a:pPr eaLnBrk="1" hangingPunct="1">
              <a:buFontTx/>
              <a:buNone/>
            </a:pPr>
            <a:r>
              <a:rPr lang="en-GB" sz="2800" b="1" smtClean="0"/>
              <a:t> </a:t>
            </a:r>
            <a:r>
              <a:rPr lang="en-GB" sz="2400" b="1" smtClean="0"/>
              <a:t>Input unit </a:t>
            </a:r>
          </a:p>
          <a:p>
            <a:pPr eaLnBrk="1" hangingPunct="1">
              <a:buFontTx/>
              <a:buNone/>
            </a:pPr>
            <a:r>
              <a:rPr lang="en-GB" sz="2400" b="1" smtClean="0"/>
              <a:t> N</a:t>
            </a:r>
            <a:r>
              <a:rPr lang="en-GB" sz="2400" b="1" baseline="30000" smtClean="0"/>
              <a:t>o </a:t>
            </a:r>
          </a:p>
          <a:p>
            <a:pPr eaLnBrk="1" hangingPunct="1">
              <a:buFontTx/>
              <a:buNone/>
            </a:pPr>
            <a:endParaRPr lang="en-GB" sz="1800" b="1" baseline="30000" smtClean="0"/>
          </a:p>
          <a:p>
            <a:pPr eaLnBrk="1" hangingPunct="1">
              <a:buFontTx/>
              <a:buNone/>
            </a:pPr>
            <a:r>
              <a:rPr lang="en-GB" sz="2400" b="1" baseline="30000" smtClean="0"/>
              <a:t>  </a:t>
            </a:r>
            <a:r>
              <a:rPr lang="en-GB" sz="2400" b="1" smtClean="0"/>
              <a:t>1</a:t>
            </a:r>
          </a:p>
          <a:p>
            <a:pPr eaLnBrk="1" hangingPunct="1">
              <a:buFontTx/>
              <a:buNone/>
            </a:pPr>
            <a:endParaRPr lang="en-GB" sz="2400" b="1" smtClean="0"/>
          </a:p>
          <a:p>
            <a:pPr eaLnBrk="1" hangingPunct="1">
              <a:buFontTx/>
              <a:buNone/>
            </a:pPr>
            <a:r>
              <a:rPr lang="en-GB" sz="2800" b="1" smtClean="0"/>
              <a:t> </a:t>
            </a:r>
            <a:r>
              <a:rPr lang="en-GB" sz="2400" b="1" smtClean="0"/>
              <a:t>2 </a:t>
            </a:r>
          </a:p>
          <a:p>
            <a:pPr eaLnBrk="1" hangingPunct="1">
              <a:buFontTx/>
              <a:buNone/>
            </a:pPr>
            <a:r>
              <a:rPr lang="en-GB" b="1" smtClean="0"/>
              <a:t>                                                 </a:t>
            </a:r>
          </a:p>
          <a:p>
            <a:pPr eaLnBrk="1" hangingPunct="1">
              <a:buFontTx/>
              <a:buNone/>
            </a:pPr>
            <a:r>
              <a:rPr lang="en-GB" sz="2800" b="1" smtClean="0"/>
              <a:t> </a:t>
            </a:r>
            <a:r>
              <a:rPr lang="en-GB" sz="2400" b="1" smtClean="0"/>
              <a:t>3</a:t>
            </a:r>
          </a:p>
          <a:p>
            <a:pPr eaLnBrk="1" hangingPunct="1">
              <a:buFontTx/>
              <a:buNone/>
            </a:pPr>
            <a:endParaRPr lang="en-GB" sz="2400" b="1" smtClean="0"/>
          </a:p>
          <a:p>
            <a:pPr eaLnBrk="1" hangingPunct="1">
              <a:buFontTx/>
              <a:buNone/>
            </a:pPr>
            <a:endParaRPr lang="en-GB" sz="800" b="1" smtClean="0"/>
          </a:p>
          <a:p>
            <a:pPr eaLnBrk="1" hangingPunct="1">
              <a:buFontTx/>
              <a:buNone/>
            </a:pPr>
            <a:r>
              <a:rPr lang="en-GB" sz="2800" b="1" smtClean="0"/>
              <a:t> </a:t>
            </a:r>
            <a:r>
              <a:rPr lang="en-GB" sz="2400" b="1" smtClean="0"/>
              <a:t>4</a:t>
            </a:r>
            <a:endParaRPr lang="en-US" sz="2400" b="1" smtClean="0"/>
          </a:p>
        </p:txBody>
      </p:sp>
      <p:graphicFrame>
        <p:nvGraphicFramePr>
          <p:cNvPr id="161796" name="Group 4"/>
          <p:cNvGraphicFramePr>
            <a:graphicFrameLocks noGrp="1"/>
          </p:cNvGraphicFramePr>
          <p:nvPr>
            <p:ph sz="quarter" idx="2"/>
          </p:nvPr>
        </p:nvGraphicFramePr>
        <p:xfrm>
          <a:off x="7059747" y="1557338"/>
          <a:ext cx="2572808" cy="914400"/>
        </p:xfrm>
        <a:graphic>
          <a:graphicData uri="http://schemas.openxmlformats.org/drawingml/2006/table">
            <a:tbl>
              <a:tblPr/>
              <a:tblGrid>
                <a:gridCol w="643202"/>
                <a:gridCol w="644921"/>
                <a:gridCol w="641483"/>
                <a:gridCol w="643202"/>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9900"/>
                          </a:solidFill>
                          <a:effectLst/>
                          <a:latin typeface="Times New Roman" pitchFamily="18" charset="0"/>
                        </a:rPr>
                        <a:t>2</a:t>
                      </a:r>
                      <a:endParaRPr kumimoji="0" lang="en-US" sz="2400" b="1" i="0" u="none" strike="noStrike" cap="none" normalizeH="0" baseline="0" smtClean="0">
                        <a:ln>
                          <a:noFill/>
                        </a:ln>
                        <a:solidFill>
                          <a:srgbClr val="FF9900"/>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1</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9900"/>
                          </a:solidFill>
                          <a:effectLst/>
                          <a:latin typeface="Times New Roman" pitchFamily="18" charset="0"/>
                        </a:rPr>
                        <a:t>2</a:t>
                      </a:r>
                      <a:endParaRPr kumimoji="0" lang="en-US" sz="2400" b="1" i="0" u="none" strike="noStrike" cap="none" normalizeH="0" baseline="0" smtClean="0">
                        <a:ln>
                          <a:noFill/>
                        </a:ln>
                        <a:solidFill>
                          <a:srgbClr val="FF9900"/>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rPr>
                        <a:t>1</a:t>
                      </a:r>
                      <a:endParaRPr kumimoji="0" lang="en-US" sz="2400" b="0"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1834" name="Group 42"/>
          <p:cNvGraphicFramePr>
            <a:graphicFrameLocks noGrp="1"/>
          </p:cNvGraphicFramePr>
          <p:nvPr>
            <p:ph sz="quarter" idx="3"/>
          </p:nvPr>
        </p:nvGraphicFramePr>
        <p:xfrm>
          <a:off x="7059746" y="549279"/>
          <a:ext cx="2574527" cy="982663"/>
        </p:xfrm>
        <a:graphic>
          <a:graphicData uri="http://schemas.openxmlformats.org/drawingml/2006/table">
            <a:tbl>
              <a:tblPr/>
              <a:tblGrid>
                <a:gridCol w="644921"/>
                <a:gridCol w="643202"/>
                <a:gridCol w="641483"/>
                <a:gridCol w="644921"/>
              </a:tblGrid>
              <a:tr h="492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0</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0000"/>
                          </a:solidFill>
                          <a:effectLst/>
                          <a:latin typeface="Times New Roman" pitchFamily="18" charset="0"/>
                        </a:rPr>
                        <a:t>1</a:t>
                      </a:r>
                      <a:endParaRPr kumimoji="0" lang="en-US" sz="2400" b="1" i="0" u="none" strike="noStrike" cap="none" normalizeH="0" baseline="0" smtClean="0">
                        <a:ln>
                          <a:noFill/>
                        </a:ln>
                        <a:solidFill>
                          <a:srgbClr val="FF0000"/>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0</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0000"/>
                          </a:solidFill>
                          <a:effectLst/>
                          <a:latin typeface="Times New Roman" pitchFamily="18" charset="0"/>
                        </a:rPr>
                        <a:t>1</a:t>
                      </a:r>
                      <a:endParaRPr kumimoji="0" lang="en-US" sz="2400" b="1" i="0" u="none" strike="noStrike" cap="none" normalizeH="0" baseline="0" smtClean="0">
                        <a:ln>
                          <a:noFill/>
                        </a:ln>
                        <a:solidFill>
                          <a:srgbClr val="FF0000"/>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0</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10" name="Oval 21"/>
          <p:cNvSpPr>
            <a:spLocks noChangeArrowheads="1"/>
          </p:cNvSpPr>
          <p:nvPr/>
        </p:nvSpPr>
        <p:spPr bwMode="auto">
          <a:xfrm>
            <a:off x="584732" y="1773238"/>
            <a:ext cx="624285" cy="576262"/>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12311" name="Oval 22"/>
          <p:cNvSpPr>
            <a:spLocks noChangeArrowheads="1"/>
          </p:cNvSpPr>
          <p:nvPr/>
        </p:nvSpPr>
        <p:spPr bwMode="auto">
          <a:xfrm>
            <a:off x="584732" y="2708279"/>
            <a:ext cx="624285" cy="576263"/>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12312" name="Oval 23"/>
          <p:cNvSpPr>
            <a:spLocks noChangeArrowheads="1"/>
          </p:cNvSpPr>
          <p:nvPr/>
        </p:nvSpPr>
        <p:spPr bwMode="auto">
          <a:xfrm>
            <a:off x="584732" y="3789363"/>
            <a:ext cx="624285"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12313" name="Oval 24"/>
          <p:cNvSpPr>
            <a:spLocks noChangeArrowheads="1"/>
          </p:cNvSpPr>
          <p:nvPr/>
        </p:nvSpPr>
        <p:spPr bwMode="auto">
          <a:xfrm>
            <a:off x="584732" y="4941888"/>
            <a:ext cx="624285"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12314" name="Oval 25"/>
          <p:cNvSpPr>
            <a:spLocks noChangeArrowheads="1"/>
          </p:cNvSpPr>
          <p:nvPr/>
        </p:nvSpPr>
        <p:spPr bwMode="auto">
          <a:xfrm>
            <a:off x="1754190" y="2924179"/>
            <a:ext cx="1559851" cy="1368425"/>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12315" name="WordArt 26"/>
          <p:cNvSpPr>
            <a:spLocks noChangeArrowheads="1" noChangeShapeType="1" noTextEdit="1"/>
          </p:cNvSpPr>
          <p:nvPr/>
        </p:nvSpPr>
        <p:spPr bwMode="auto">
          <a:xfrm>
            <a:off x="2221971" y="3357567"/>
            <a:ext cx="629444" cy="346075"/>
          </a:xfrm>
          <a:prstGeom prst="rect">
            <a:avLst/>
          </a:prstGeom>
        </p:spPr>
        <p:txBody>
          <a:bodyPr wrap="none" fromWordArt="1">
            <a:prstTxWarp prst="textPlain">
              <a:avLst>
                <a:gd name="adj" fmla="val 50000"/>
              </a:avLst>
            </a:prstTxWarp>
          </a:bodyPr>
          <a:lstStyle/>
          <a:p>
            <a:pPr algn="ctr"/>
            <a:r>
              <a:rPr lang="en-US" sz="1000" b="1" i="1" kern="10">
                <a:ln w="9525">
                  <a:solidFill>
                    <a:srgbClr val="000000"/>
                  </a:solidFill>
                  <a:round/>
                  <a:headEnd/>
                  <a:tailEnd/>
                </a:ln>
                <a:solidFill>
                  <a:srgbClr val="000000"/>
                </a:solidFill>
                <a:latin typeface="Symbol"/>
              </a:rPr>
              <a:t>q =2</a:t>
            </a:r>
          </a:p>
        </p:txBody>
      </p:sp>
      <p:sp>
        <p:nvSpPr>
          <p:cNvPr id="12316" name="Line 27"/>
          <p:cNvSpPr>
            <a:spLocks noChangeShapeType="1"/>
          </p:cNvSpPr>
          <p:nvPr/>
        </p:nvSpPr>
        <p:spPr bwMode="auto">
          <a:xfrm>
            <a:off x="1209016" y="2060575"/>
            <a:ext cx="1325959" cy="863600"/>
          </a:xfrm>
          <a:prstGeom prst="line">
            <a:avLst/>
          </a:prstGeom>
          <a:noFill/>
          <a:ln w="38100">
            <a:solidFill>
              <a:schemeClr val="accent2"/>
            </a:solidFill>
            <a:round/>
            <a:headEnd/>
            <a:tailEnd type="triangle" w="med" len="med"/>
          </a:ln>
        </p:spPr>
        <p:txBody>
          <a:bodyPr/>
          <a:lstStyle/>
          <a:p>
            <a:endParaRPr lang="en-US"/>
          </a:p>
        </p:txBody>
      </p:sp>
      <p:sp>
        <p:nvSpPr>
          <p:cNvPr id="12317" name="Line 28"/>
          <p:cNvSpPr>
            <a:spLocks noChangeShapeType="1"/>
          </p:cNvSpPr>
          <p:nvPr/>
        </p:nvSpPr>
        <p:spPr bwMode="auto">
          <a:xfrm>
            <a:off x="1209014" y="2997200"/>
            <a:ext cx="701675" cy="215900"/>
          </a:xfrm>
          <a:prstGeom prst="line">
            <a:avLst/>
          </a:prstGeom>
          <a:noFill/>
          <a:ln w="38100">
            <a:solidFill>
              <a:schemeClr val="accent2"/>
            </a:solidFill>
            <a:round/>
            <a:headEnd/>
            <a:tailEnd type="triangle" w="med" len="med"/>
          </a:ln>
        </p:spPr>
        <p:txBody>
          <a:bodyPr/>
          <a:lstStyle/>
          <a:p>
            <a:endParaRPr lang="en-US"/>
          </a:p>
        </p:txBody>
      </p:sp>
      <p:sp>
        <p:nvSpPr>
          <p:cNvPr id="12318" name="Line 29"/>
          <p:cNvSpPr>
            <a:spLocks noChangeShapeType="1"/>
          </p:cNvSpPr>
          <p:nvPr/>
        </p:nvSpPr>
        <p:spPr bwMode="auto">
          <a:xfrm flipV="1">
            <a:off x="1209016" y="3933829"/>
            <a:ext cx="624284" cy="142875"/>
          </a:xfrm>
          <a:prstGeom prst="line">
            <a:avLst/>
          </a:prstGeom>
          <a:noFill/>
          <a:ln w="38100">
            <a:solidFill>
              <a:schemeClr val="accent2"/>
            </a:solidFill>
            <a:round/>
            <a:headEnd/>
            <a:tailEnd type="triangle" w="med" len="med"/>
          </a:ln>
        </p:spPr>
        <p:txBody>
          <a:bodyPr/>
          <a:lstStyle/>
          <a:p>
            <a:endParaRPr lang="en-US"/>
          </a:p>
        </p:txBody>
      </p:sp>
      <p:sp>
        <p:nvSpPr>
          <p:cNvPr id="12319" name="Line 30"/>
          <p:cNvSpPr>
            <a:spLocks noChangeShapeType="1"/>
          </p:cNvSpPr>
          <p:nvPr/>
        </p:nvSpPr>
        <p:spPr bwMode="auto">
          <a:xfrm flipV="1">
            <a:off x="1209014" y="4292604"/>
            <a:ext cx="1092067" cy="936625"/>
          </a:xfrm>
          <a:prstGeom prst="line">
            <a:avLst/>
          </a:prstGeom>
          <a:noFill/>
          <a:ln w="38100">
            <a:solidFill>
              <a:schemeClr val="accent2"/>
            </a:solidFill>
            <a:round/>
            <a:headEnd/>
            <a:tailEnd type="triangle" w="med" len="med"/>
          </a:ln>
        </p:spPr>
        <p:txBody>
          <a:bodyPr/>
          <a:lstStyle/>
          <a:p>
            <a:endParaRPr lang="en-US"/>
          </a:p>
        </p:txBody>
      </p:sp>
      <p:sp>
        <p:nvSpPr>
          <p:cNvPr id="12320" name="Line 31"/>
          <p:cNvSpPr>
            <a:spLocks noChangeShapeType="1"/>
          </p:cNvSpPr>
          <p:nvPr/>
        </p:nvSpPr>
        <p:spPr bwMode="auto">
          <a:xfrm>
            <a:off x="3314041" y="3573463"/>
            <a:ext cx="624284" cy="0"/>
          </a:xfrm>
          <a:prstGeom prst="line">
            <a:avLst/>
          </a:prstGeom>
          <a:noFill/>
          <a:ln w="38100">
            <a:solidFill>
              <a:srgbClr val="FF0000"/>
            </a:solidFill>
            <a:round/>
            <a:headEnd/>
            <a:tailEnd type="triangle" w="med" len="med"/>
          </a:ln>
        </p:spPr>
        <p:txBody>
          <a:bodyPr/>
          <a:lstStyle/>
          <a:p>
            <a:endParaRPr lang="en-US"/>
          </a:p>
        </p:txBody>
      </p:sp>
      <p:sp>
        <p:nvSpPr>
          <p:cNvPr id="12321" name="WordArt 32"/>
          <p:cNvSpPr>
            <a:spLocks noChangeArrowheads="1" noChangeShapeType="1" noTextEdit="1"/>
          </p:cNvSpPr>
          <p:nvPr/>
        </p:nvSpPr>
        <p:spPr bwMode="auto">
          <a:xfrm rot="5400000">
            <a:off x="3555340" y="3710652"/>
            <a:ext cx="301625" cy="313002"/>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X</a:t>
            </a:r>
          </a:p>
        </p:txBody>
      </p:sp>
      <p:sp>
        <p:nvSpPr>
          <p:cNvPr id="12322" name="WordArt 33"/>
          <p:cNvSpPr>
            <a:spLocks noChangeArrowheads="1" noChangeShapeType="1" noTextEdit="1"/>
          </p:cNvSpPr>
          <p:nvPr/>
        </p:nvSpPr>
        <p:spPr bwMode="auto">
          <a:xfrm rot="5400000">
            <a:off x="1857574" y="2180766"/>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9900"/>
                  </a:solidFill>
                  <a:round/>
                  <a:headEnd/>
                  <a:tailEnd/>
                </a:ln>
                <a:solidFill>
                  <a:srgbClr val="FF9900"/>
                </a:solidFill>
                <a:latin typeface="Times New Roman"/>
                <a:cs typeface="Times New Roman"/>
              </a:rPr>
              <a:t>2</a:t>
            </a:r>
          </a:p>
        </p:txBody>
      </p:sp>
      <p:sp>
        <p:nvSpPr>
          <p:cNvPr id="12323" name="WordArt 34"/>
          <p:cNvSpPr>
            <a:spLocks noChangeArrowheads="1" noChangeShapeType="1" noTextEdit="1"/>
          </p:cNvSpPr>
          <p:nvPr/>
        </p:nvSpPr>
        <p:spPr bwMode="auto">
          <a:xfrm rot="5400000">
            <a:off x="1544572" y="2828466"/>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12324" name="WordArt 35"/>
          <p:cNvSpPr>
            <a:spLocks noChangeArrowheads="1" noChangeShapeType="1" noTextEdit="1"/>
          </p:cNvSpPr>
          <p:nvPr/>
        </p:nvSpPr>
        <p:spPr bwMode="auto">
          <a:xfrm rot="5400000">
            <a:off x="1467181" y="4052424"/>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9900"/>
                  </a:solidFill>
                  <a:round/>
                  <a:headEnd/>
                  <a:tailEnd/>
                </a:ln>
                <a:solidFill>
                  <a:srgbClr val="FF9900"/>
                </a:solidFill>
                <a:latin typeface="Times New Roman"/>
                <a:cs typeface="Times New Roman"/>
              </a:rPr>
              <a:t>2</a:t>
            </a:r>
          </a:p>
        </p:txBody>
      </p:sp>
      <p:sp>
        <p:nvSpPr>
          <p:cNvPr id="12325" name="WordArt 36"/>
          <p:cNvSpPr>
            <a:spLocks noChangeArrowheads="1" noChangeShapeType="1" noTextEdit="1"/>
          </p:cNvSpPr>
          <p:nvPr/>
        </p:nvSpPr>
        <p:spPr bwMode="auto">
          <a:xfrm rot="5400000">
            <a:off x="1778464" y="4773153"/>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12326" name="Line 37"/>
          <p:cNvSpPr>
            <a:spLocks noChangeShapeType="1"/>
          </p:cNvSpPr>
          <p:nvPr/>
        </p:nvSpPr>
        <p:spPr bwMode="auto">
          <a:xfrm>
            <a:off x="428229" y="1773238"/>
            <a:ext cx="0" cy="3816350"/>
          </a:xfrm>
          <a:prstGeom prst="line">
            <a:avLst/>
          </a:prstGeom>
          <a:noFill/>
          <a:ln w="28575">
            <a:solidFill>
              <a:schemeClr val="tx1"/>
            </a:solidFill>
            <a:round/>
            <a:headEnd/>
            <a:tailEnd/>
          </a:ln>
        </p:spPr>
        <p:txBody>
          <a:bodyPr/>
          <a:lstStyle/>
          <a:p>
            <a:endParaRPr lang="en-US"/>
          </a:p>
        </p:txBody>
      </p:sp>
      <p:sp>
        <p:nvSpPr>
          <p:cNvPr id="12327" name="Text Box 38"/>
          <p:cNvSpPr txBox="1">
            <a:spLocks noChangeArrowheads="1"/>
          </p:cNvSpPr>
          <p:nvPr/>
        </p:nvSpPr>
        <p:spPr bwMode="auto">
          <a:xfrm>
            <a:off x="5030391" y="836614"/>
            <a:ext cx="2817019" cy="923330"/>
          </a:xfrm>
          <a:prstGeom prst="rect">
            <a:avLst/>
          </a:prstGeom>
          <a:noFill/>
          <a:ln w="9525">
            <a:noFill/>
            <a:miter lim="800000"/>
            <a:headEnd/>
            <a:tailEnd/>
          </a:ln>
        </p:spPr>
        <p:txBody>
          <a:bodyPr>
            <a:spAutoFit/>
          </a:bodyPr>
          <a:lstStyle/>
          <a:p>
            <a:pPr>
              <a:spcBef>
                <a:spcPct val="20000"/>
              </a:spcBef>
            </a:pPr>
            <a:r>
              <a:rPr lang="en-GB" sz="3600" b="1" i="1" u="sng" baseline="0">
                <a:solidFill>
                  <a:srgbClr val="FF0000"/>
                </a:solidFill>
              </a:rPr>
              <a:t>t</a:t>
            </a:r>
            <a:r>
              <a:rPr lang="en-GB" sz="3200" b="1" u="sng" baseline="0">
                <a:solidFill>
                  <a:srgbClr val="FF0000"/>
                </a:solidFill>
              </a:rPr>
              <a:t>=1 </a:t>
            </a:r>
            <a:r>
              <a:rPr lang="en-GB" sz="3200" b="1" baseline="0">
                <a:solidFill>
                  <a:srgbClr val="FF0000"/>
                </a:solidFill>
              </a:rPr>
              <a:t>   </a:t>
            </a:r>
            <a:r>
              <a:rPr lang="en-GB" sz="3200" b="1" i="1" u="sng" baseline="0">
                <a:solidFill>
                  <a:srgbClr val="008000"/>
                </a:solidFill>
              </a:rPr>
              <a:t>C</a:t>
            </a:r>
            <a:r>
              <a:rPr lang="en-GB" sz="3200" b="1" u="sng" baseline="0">
                <a:solidFill>
                  <a:srgbClr val="008000"/>
                </a:solidFill>
              </a:rPr>
              <a:t>=1</a:t>
            </a:r>
            <a:endParaRPr lang="en-GB" sz="3200" b="1" u="sng" baseline="0"/>
          </a:p>
          <a:p>
            <a:endParaRPr lang="en-US"/>
          </a:p>
        </p:txBody>
      </p:sp>
      <p:graphicFrame>
        <p:nvGraphicFramePr>
          <p:cNvPr id="12290" name="Object 39"/>
          <p:cNvGraphicFramePr>
            <a:graphicFrameLocks noChangeAspect="1"/>
          </p:cNvGraphicFramePr>
          <p:nvPr/>
        </p:nvGraphicFramePr>
        <p:xfrm>
          <a:off x="5436264" y="2636841"/>
          <a:ext cx="3228049" cy="2701925"/>
        </p:xfrm>
        <a:graphic>
          <a:graphicData uri="http://schemas.openxmlformats.org/presentationml/2006/ole">
            <p:oleObj spid="_x0000_s185346" name="Equation" r:id="rId3" imgW="1650960" imgH="1498320" progId="Equation.3">
              <p:embed/>
            </p:oleObj>
          </a:graphicData>
        </a:graphic>
      </p:graphicFrame>
      <p:sp>
        <p:nvSpPr>
          <p:cNvPr id="12328" name="Line 40"/>
          <p:cNvSpPr>
            <a:spLocks noChangeShapeType="1"/>
          </p:cNvSpPr>
          <p:nvPr/>
        </p:nvSpPr>
        <p:spPr bwMode="auto">
          <a:xfrm>
            <a:off x="8306596" y="3933825"/>
            <a:ext cx="313002" cy="0"/>
          </a:xfrm>
          <a:prstGeom prst="line">
            <a:avLst/>
          </a:prstGeom>
          <a:noFill/>
          <a:ln w="38100">
            <a:solidFill>
              <a:srgbClr val="FF9900"/>
            </a:solidFill>
            <a:round/>
            <a:headEnd/>
            <a:tailEnd/>
          </a:ln>
        </p:spPr>
        <p:txBody>
          <a:bodyPr/>
          <a:lstStyle/>
          <a:p>
            <a:endParaRPr lang="en-US"/>
          </a:p>
        </p:txBody>
      </p:sp>
      <p:sp>
        <p:nvSpPr>
          <p:cNvPr id="12329" name="Line 41"/>
          <p:cNvSpPr>
            <a:spLocks noChangeShapeType="1"/>
          </p:cNvSpPr>
          <p:nvPr/>
        </p:nvSpPr>
        <p:spPr bwMode="auto">
          <a:xfrm>
            <a:off x="8306596" y="4797425"/>
            <a:ext cx="313002" cy="0"/>
          </a:xfrm>
          <a:prstGeom prst="line">
            <a:avLst/>
          </a:prstGeom>
          <a:noFill/>
          <a:ln w="38100">
            <a:solidFill>
              <a:srgbClr val="FF99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741231" y="188917"/>
            <a:ext cx="8420100" cy="719137"/>
          </a:xfrm>
        </p:spPr>
        <p:txBody>
          <a:bodyPr/>
          <a:lstStyle/>
          <a:p>
            <a:pPr eaLnBrk="1" hangingPunct="1"/>
            <a:r>
              <a:rPr lang="en-GB" sz="4000" b="1" smtClean="0">
                <a:solidFill>
                  <a:schemeClr val="accent2"/>
                </a:solidFill>
              </a:rPr>
              <a:t>Hebb’s rule in practice.</a:t>
            </a:r>
            <a:endParaRPr lang="en-US" sz="4000" b="1" smtClean="0">
              <a:solidFill>
                <a:schemeClr val="accent2"/>
              </a:solidFill>
            </a:endParaRPr>
          </a:p>
        </p:txBody>
      </p:sp>
      <p:sp>
        <p:nvSpPr>
          <p:cNvPr id="13316" name="Rectangle 3"/>
          <p:cNvSpPr>
            <a:spLocks noGrp="1" noChangeArrowheads="1"/>
          </p:cNvSpPr>
          <p:nvPr>
            <p:ph type="body" sz="half" idx="1"/>
          </p:nvPr>
        </p:nvSpPr>
        <p:spPr>
          <a:xfrm>
            <a:off x="0" y="692150"/>
            <a:ext cx="9906000" cy="5475288"/>
          </a:xfrm>
        </p:spPr>
        <p:txBody>
          <a:bodyPr/>
          <a:lstStyle/>
          <a:p>
            <a:pPr eaLnBrk="1" hangingPunct="1">
              <a:buFontTx/>
              <a:buNone/>
            </a:pPr>
            <a:r>
              <a:rPr lang="en-GB" sz="2800" b="1" smtClean="0"/>
              <a:t> </a:t>
            </a:r>
            <a:r>
              <a:rPr lang="en-GB" sz="2400" b="1" smtClean="0"/>
              <a:t>Input unit </a:t>
            </a:r>
          </a:p>
          <a:p>
            <a:pPr eaLnBrk="1" hangingPunct="1">
              <a:buFontTx/>
              <a:buNone/>
            </a:pPr>
            <a:r>
              <a:rPr lang="en-GB" sz="2400" b="1" smtClean="0"/>
              <a:t> N</a:t>
            </a:r>
            <a:r>
              <a:rPr lang="en-GB" sz="2400" b="1" baseline="30000" smtClean="0"/>
              <a:t>o </a:t>
            </a:r>
          </a:p>
          <a:p>
            <a:pPr eaLnBrk="1" hangingPunct="1">
              <a:buFontTx/>
              <a:buNone/>
            </a:pPr>
            <a:endParaRPr lang="en-GB" sz="1800" b="1" baseline="30000" smtClean="0"/>
          </a:p>
          <a:p>
            <a:pPr eaLnBrk="1" hangingPunct="1">
              <a:buFontTx/>
              <a:buNone/>
            </a:pPr>
            <a:r>
              <a:rPr lang="en-GB" sz="2400" b="1" baseline="30000" smtClean="0"/>
              <a:t>  </a:t>
            </a:r>
            <a:r>
              <a:rPr lang="en-GB" sz="2400" b="1" smtClean="0"/>
              <a:t>1</a:t>
            </a:r>
          </a:p>
          <a:p>
            <a:pPr eaLnBrk="1" hangingPunct="1">
              <a:buFontTx/>
              <a:buNone/>
            </a:pPr>
            <a:endParaRPr lang="en-GB" sz="2400" b="1" smtClean="0"/>
          </a:p>
          <a:p>
            <a:pPr eaLnBrk="1" hangingPunct="1">
              <a:buFontTx/>
              <a:buNone/>
            </a:pPr>
            <a:r>
              <a:rPr lang="en-GB" sz="2800" b="1" smtClean="0"/>
              <a:t> </a:t>
            </a:r>
            <a:r>
              <a:rPr lang="en-GB" sz="2400" b="1" smtClean="0"/>
              <a:t>2 </a:t>
            </a:r>
          </a:p>
          <a:p>
            <a:pPr eaLnBrk="1" hangingPunct="1">
              <a:buFontTx/>
              <a:buNone/>
            </a:pPr>
            <a:r>
              <a:rPr lang="en-GB" b="1" smtClean="0"/>
              <a:t>                                                 </a:t>
            </a:r>
          </a:p>
          <a:p>
            <a:pPr eaLnBrk="1" hangingPunct="1">
              <a:buFontTx/>
              <a:buNone/>
            </a:pPr>
            <a:r>
              <a:rPr lang="en-GB" sz="2800" b="1" smtClean="0"/>
              <a:t> </a:t>
            </a:r>
            <a:r>
              <a:rPr lang="en-GB" sz="2400" b="1" smtClean="0"/>
              <a:t>3</a:t>
            </a:r>
          </a:p>
          <a:p>
            <a:pPr eaLnBrk="1" hangingPunct="1">
              <a:buFontTx/>
              <a:buNone/>
            </a:pPr>
            <a:endParaRPr lang="en-GB" sz="2400" b="1" smtClean="0"/>
          </a:p>
          <a:p>
            <a:pPr eaLnBrk="1" hangingPunct="1">
              <a:buFontTx/>
              <a:buNone/>
            </a:pPr>
            <a:endParaRPr lang="en-GB" sz="800" b="1" smtClean="0"/>
          </a:p>
          <a:p>
            <a:pPr eaLnBrk="1" hangingPunct="1">
              <a:buFontTx/>
              <a:buNone/>
            </a:pPr>
            <a:r>
              <a:rPr lang="en-GB" sz="2800" b="1" smtClean="0"/>
              <a:t> </a:t>
            </a:r>
            <a:r>
              <a:rPr lang="en-GB" sz="2400" b="1" smtClean="0"/>
              <a:t>4</a:t>
            </a:r>
            <a:endParaRPr lang="en-US" sz="2400" b="1" smtClean="0"/>
          </a:p>
        </p:txBody>
      </p:sp>
      <p:graphicFrame>
        <p:nvGraphicFramePr>
          <p:cNvPr id="145475" name="Group 67"/>
          <p:cNvGraphicFramePr>
            <a:graphicFrameLocks noGrp="1"/>
          </p:cNvGraphicFramePr>
          <p:nvPr>
            <p:ph sz="quarter" idx="2"/>
          </p:nvPr>
        </p:nvGraphicFramePr>
        <p:xfrm>
          <a:off x="7059747" y="1557338"/>
          <a:ext cx="2572808" cy="914400"/>
        </p:xfrm>
        <a:graphic>
          <a:graphicData uri="http://schemas.openxmlformats.org/drawingml/2006/table">
            <a:tbl>
              <a:tblPr/>
              <a:tblGrid>
                <a:gridCol w="643202"/>
                <a:gridCol w="644921"/>
                <a:gridCol w="641483"/>
                <a:gridCol w="643202"/>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9900"/>
                          </a:solidFill>
                          <a:effectLst/>
                          <a:latin typeface="Times New Roman" pitchFamily="18" charset="0"/>
                        </a:rPr>
                        <a:t>2</a:t>
                      </a:r>
                      <a:endParaRPr kumimoji="0" lang="en-US" sz="2400" b="1" i="0" u="none" strike="noStrike" cap="none" normalizeH="0" baseline="0" smtClean="0">
                        <a:ln>
                          <a:noFill/>
                        </a:ln>
                        <a:solidFill>
                          <a:srgbClr val="FF9900"/>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1</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9900"/>
                          </a:solidFill>
                          <a:effectLst/>
                          <a:latin typeface="Times New Roman" pitchFamily="18" charset="0"/>
                        </a:rPr>
                        <a:t>2</a:t>
                      </a:r>
                      <a:endParaRPr kumimoji="0" lang="en-US" sz="2400" b="1" i="0" u="none" strike="noStrike" cap="none" normalizeH="0" baseline="0" smtClean="0">
                        <a:ln>
                          <a:noFill/>
                        </a:ln>
                        <a:solidFill>
                          <a:srgbClr val="FF9900"/>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rPr>
                        <a:t>1</a:t>
                      </a:r>
                      <a:endParaRPr kumimoji="0" lang="en-US" sz="2400" b="0"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34" name="Oval 21"/>
          <p:cNvSpPr>
            <a:spLocks noChangeArrowheads="1"/>
          </p:cNvSpPr>
          <p:nvPr/>
        </p:nvSpPr>
        <p:spPr bwMode="auto">
          <a:xfrm>
            <a:off x="584732" y="1773238"/>
            <a:ext cx="624285" cy="576262"/>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13335" name="Oval 22"/>
          <p:cNvSpPr>
            <a:spLocks noChangeArrowheads="1"/>
          </p:cNvSpPr>
          <p:nvPr/>
        </p:nvSpPr>
        <p:spPr bwMode="auto">
          <a:xfrm>
            <a:off x="584732" y="2708279"/>
            <a:ext cx="624285" cy="576263"/>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13336" name="Oval 23"/>
          <p:cNvSpPr>
            <a:spLocks noChangeArrowheads="1"/>
          </p:cNvSpPr>
          <p:nvPr/>
        </p:nvSpPr>
        <p:spPr bwMode="auto">
          <a:xfrm>
            <a:off x="584732" y="3789363"/>
            <a:ext cx="624285"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13337" name="Oval 24"/>
          <p:cNvSpPr>
            <a:spLocks noChangeArrowheads="1"/>
          </p:cNvSpPr>
          <p:nvPr/>
        </p:nvSpPr>
        <p:spPr bwMode="auto">
          <a:xfrm>
            <a:off x="584732" y="4941888"/>
            <a:ext cx="624285"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13338" name="Oval 25"/>
          <p:cNvSpPr>
            <a:spLocks noChangeArrowheads="1"/>
          </p:cNvSpPr>
          <p:nvPr/>
        </p:nvSpPr>
        <p:spPr bwMode="auto">
          <a:xfrm>
            <a:off x="1754190" y="2924179"/>
            <a:ext cx="1559851" cy="1368425"/>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13339" name="WordArt 26"/>
          <p:cNvSpPr>
            <a:spLocks noChangeArrowheads="1" noChangeShapeType="1" noTextEdit="1"/>
          </p:cNvSpPr>
          <p:nvPr/>
        </p:nvSpPr>
        <p:spPr bwMode="auto">
          <a:xfrm>
            <a:off x="2221971" y="3357567"/>
            <a:ext cx="629444" cy="346075"/>
          </a:xfrm>
          <a:prstGeom prst="rect">
            <a:avLst/>
          </a:prstGeom>
        </p:spPr>
        <p:txBody>
          <a:bodyPr wrap="none" fromWordArt="1">
            <a:prstTxWarp prst="textPlain">
              <a:avLst>
                <a:gd name="adj" fmla="val 50000"/>
              </a:avLst>
            </a:prstTxWarp>
          </a:bodyPr>
          <a:lstStyle/>
          <a:p>
            <a:pPr algn="ctr"/>
            <a:r>
              <a:rPr lang="en-US" sz="1000" b="1" i="1" kern="10">
                <a:ln w="9525">
                  <a:solidFill>
                    <a:srgbClr val="000000"/>
                  </a:solidFill>
                  <a:round/>
                  <a:headEnd/>
                  <a:tailEnd/>
                </a:ln>
                <a:solidFill>
                  <a:srgbClr val="000000"/>
                </a:solidFill>
                <a:latin typeface="Symbol"/>
              </a:rPr>
              <a:t>q =2</a:t>
            </a:r>
          </a:p>
        </p:txBody>
      </p:sp>
      <p:sp>
        <p:nvSpPr>
          <p:cNvPr id="13340" name="Line 27"/>
          <p:cNvSpPr>
            <a:spLocks noChangeShapeType="1"/>
          </p:cNvSpPr>
          <p:nvPr/>
        </p:nvSpPr>
        <p:spPr bwMode="auto">
          <a:xfrm>
            <a:off x="1209016" y="2060575"/>
            <a:ext cx="1325959" cy="863600"/>
          </a:xfrm>
          <a:prstGeom prst="line">
            <a:avLst/>
          </a:prstGeom>
          <a:noFill/>
          <a:ln w="38100">
            <a:solidFill>
              <a:schemeClr val="accent2"/>
            </a:solidFill>
            <a:round/>
            <a:headEnd/>
            <a:tailEnd type="triangle" w="med" len="med"/>
          </a:ln>
        </p:spPr>
        <p:txBody>
          <a:bodyPr/>
          <a:lstStyle/>
          <a:p>
            <a:endParaRPr lang="en-US"/>
          </a:p>
        </p:txBody>
      </p:sp>
      <p:sp>
        <p:nvSpPr>
          <p:cNvPr id="13341" name="Line 28"/>
          <p:cNvSpPr>
            <a:spLocks noChangeShapeType="1"/>
          </p:cNvSpPr>
          <p:nvPr/>
        </p:nvSpPr>
        <p:spPr bwMode="auto">
          <a:xfrm>
            <a:off x="1209014" y="2997200"/>
            <a:ext cx="701675" cy="215900"/>
          </a:xfrm>
          <a:prstGeom prst="line">
            <a:avLst/>
          </a:prstGeom>
          <a:noFill/>
          <a:ln w="38100">
            <a:solidFill>
              <a:schemeClr val="accent2"/>
            </a:solidFill>
            <a:round/>
            <a:headEnd/>
            <a:tailEnd type="triangle" w="med" len="med"/>
          </a:ln>
        </p:spPr>
        <p:txBody>
          <a:bodyPr/>
          <a:lstStyle/>
          <a:p>
            <a:endParaRPr lang="en-US"/>
          </a:p>
        </p:txBody>
      </p:sp>
      <p:sp>
        <p:nvSpPr>
          <p:cNvPr id="13342" name="Line 29"/>
          <p:cNvSpPr>
            <a:spLocks noChangeShapeType="1"/>
          </p:cNvSpPr>
          <p:nvPr/>
        </p:nvSpPr>
        <p:spPr bwMode="auto">
          <a:xfrm flipV="1">
            <a:off x="1209016" y="3933829"/>
            <a:ext cx="624284" cy="142875"/>
          </a:xfrm>
          <a:prstGeom prst="line">
            <a:avLst/>
          </a:prstGeom>
          <a:noFill/>
          <a:ln w="38100">
            <a:solidFill>
              <a:schemeClr val="accent2"/>
            </a:solidFill>
            <a:round/>
            <a:headEnd/>
            <a:tailEnd type="triangle" w="med" len="med"/>
          </a:ln>
        </p:spPr>
        <p:txBody>
          <a:bodyPr/>
          <a:lstStyle/>
          <a:p>
            <a:endParaRPr lang="en-US"/>
          </a:p>
        </p:txBody>
      </p:sp>
      <p:sp>
        <p:nvSpPr>
          <p:cNvPr id="13343" name="Line 30"/>
          <p:cNvSpPr>
            <a:spLocks noChangeShapeType="1"/>
          </p:cNvSpPr>
          <p:nvPr/>
        </p:nvSpPr>
        <p:spPr bwMode="auto">
          <a:xfrm flipV="1">
            <a:off x="1209014" y="4292604"/>
            <a:ext cx="1092067" cy="936625"/>
          </a:xfrm>
          <a:prstGeom prst="line">
            <a:avLst/>
          </a:prstGeom>
          <a:noFill/>
          <a:ln w="38100">
            <a:solidFill>
              <a:schemeClr val="accent2"/>
            </a:solidFill>
            <a:round/>
            <a:headEnd/>
            <a:tailEnd type="triangle" w="med" len="med"/>
          </a:ln>
        </p:spPr>
        <p:txBody>
          <a:bodyPr/>
          <a:lstStyle/>
          <a:p>
            <a:endParaRPr lang="en-US"/>
          </a:p>
        </p:txBody>
      </p:sp>
      <p:sp>
        <p:nvSpPr>
          <p:cNvPr id="13344" name="Line 31"/>
          <p:cNvSpPr>
            <a:spLocks noChangeShapeType="1"/>
          </p:cNvSpPr>
          <p:nvPr/>
        </p:nvSpPr>
        <p:spPr bwMode="auto">
          <a:xfrm>
            <a:off x="3314041" y="3573463"/>
            <a:ext cx="624284" cy="0"/>
          </a:xfrm>
          <a:prstGeom prst="line">
            <a:avLst/>
          </a:prstGeom>
          <a:noFill/>
          <a:ln w="38100">
            <a:solidFill>
              <a:srgbClr val="FF0000"/>
            </a:solidFill>
            <a:round/>
            <a:headEnd/>
            <a:tailEnd type="triangle" w="med" len="med"/>
          </a:ln>
        </p:spPr>
        <p:txBody>
          <a:bodyPr/>
          <a:lstStyle/>
          <a:p>
            <a:endParaRPr lang="en-US"/>
          </a:p>
        </p:txBody>
      </p:sp>
      <p:sp>
        <p:nvSpPr>
          <p:cNvPr id="13345" name="WordArt 32"/>
          <p:cNvSpPr>
            <a:spLocks noChangeArrowheads="1" noChangeShapeType="1" noTextEdit="1"/>
          </p:cNvSpPr>
          <p:nvPr/>
        </p:nvSpPr>
        <p:spPr bwMode="auto">
          <a:xfrm rot="5400000">
            <a:off x="3555340" y="3710652"/>
            <a:ext cx="301625" cy="313002"/>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X</a:t>
            </a:r>
          </a:p>
        </p:txBody>
      </p:sp>
      <p:sp>
        <p:nvSpPr>
          <p:cNvPr id="13346" name="WordArt 33"/>
          <p:cNvSpPr>
            <a:spLocks noChangeArrowheads="1" noChangeShapeType="1" noTextEdit="1"/>
          </p:cNvSpPr>
          <p:nvPr/>
        </p:nvSpPr>
        <p:spPr bwMode="auto">
          <a:xfrm rot="5400000">
            <a:off x="1857574" y="2180766"/>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9900"/>
                  </a:solidFill>
                  <a:round/>
                  <a:headEnd/>
                  <a:tailEnd/>
                </a:ln>
                <a:solidFill>
                  <a:srgbClr val="FF9900"/>
                </a:solidFill>
                <a:latin typeface="Times New Roman"/>
                <a:cs typeface="Times New Roman"/>
              </a:rPr>
              <a:t>2</a:t>
            </a:r>
          </a:p>
        </p:txBody>
      </p:sp>
      <p:sp>
        <p:nvSpPr>
          <p:cNvPr id="13347" name="WordArt 34"/>
          <p:cNvSpPr>
            <a:spLocks noChangeArrowheads="1" noChangeShapeType="1" noTextEdit="1"/>
          </p:cNvSpPr>
          <p:nvPr/>
        </p:nvSpPr>
        <p:spPr bwMode="auto">
          <a:xfrm rot="5400000">
            <a:off x="1544572" y="2828466"/>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13348" name="WordArt 35"/>
          <p:cNvSpPr>
            <a:spLocks noChangeArrowheads="1" noChangeShapeType="1" noTextEdit="1"/>
          </p:cNvSpPr>
          <p:nvPr/>
        </p:nvSpPr>
        <p:spPr bwMode="auto">
          <a:xfrm rot="5400000">
            <a:off x="1467181" y="4052424"/>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9900"/>
                  </a:solidFill>
                  <a:round/>
                  <a:headEnd/>
                  <a:tailEnd/>
                </a:ln>
                <a:solidFill>
                  <a:srgbClr val="FF9900"/>
                </a:solidFill>
                <a:latin typeface="Times New Roman"/>
                <a:cs typeface="Times New Roman"/>
              </a:rPr>
              <a:t>2</a:t>
            </a:r>
          </a:p>
        </p:txBody>
      </p:sp>
      <p:sp>
        <p:nvSpPr>
          <p:cNvPr id="13349" name="WordArt 36"/>
          <p:cNvSpPr>
            <a:spLocks noChangeArrowheads="1" noChangeShapeType="1" noTextEdit="1"/>
          </p:cNvSpPr>
          <p:nvPr/>
        </p:nvSpPr>
        <p:spPr bwMode="auto">
          <a:xfrm rot="5400000">
            <a:off x="1778464" y="4773153"/>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13350" name="Line 37"/>
          <p:cNvSpPr>
            <a:spLocks noChangeShapeType="1"/>
          </p:cNvSpPr>
          <p:nvPr/>
        </p:nvSpPr>
        <p:spPr bwMode="auto">
          <a:xfrm>
            <a:off x="428229" y="1773238"/>
            <a:ext cx="0" cy="3816350"/>
          </a:xfrm>
          <a:prstGeom prst="line">
            <a:avLst/>
          </a:prstGeom>
          <a:noFill/>
          <a:ln w="28575">
            <a:solidFill>
              <a:schemeClr val="tx1"/>
            </a:solidFill>
            <a:round/>
            <a:headEnd/>
            <a:tailEnd/>
          </a:ln>
        </p:spPr>
        <p:txBody>
          <a:bodyPr/>
          <a:lstStyle/>
          <a:p>
            <a:endParaRPr lang="en-US"/>
          </a:p>
        </p:txBody>
      </p:sp>
      <p:sp>
        <p:nvSpPr>
          <p:cNvPr id="13351" name="Text Box 59"/>
          <p:cNvSpPr txBox="1">
            <a:spLocks noChangeArrowheads="1"/>
          </p:cNvSpPr>
          <p:nvPr/>
        </p:nvSpPr>
        <p:spPr bwMode="auto">
          <a:xfrm>
            <a:off x="5030391" y="836614"/>
            <a:ext cx="2817019" cy="923330"/>
          </a:xfrm>
          <a:prstGeom prst="rect">
            <a:avLst/>
          </a:prstGeom>
          <a:noFill/>
          <a:ln w="9525">
            <a:noFill/>
            <a:miter lim="800000"/>
            <a:headEnd/>
            <a:tailEnd/>
          </a:ln>
        </p:spPr>
        <p:txBody>
          <a:bodyPr>
            <a:spAutoFit/>
          </a:bodyPr>
          <a:lstStyle/>
          <a:p>
            <a:pPr>
              <a:spcBef>
                <a:spcPct val="20000"/>
              </a:spcBef>
            </a:pPr>
            <a:r>
              <a:rPr lang="en-GB" sz="3600" b="1" i="1" u="sng" baseline="0">
                <a:solidFill>
                  <a:srgbClr val="FF0000"/>
                </a:solidFill>
              </a:rPr>
              <a:t>t</a:t>
            </a:r>
            <a:r>
              <a:rPr lang="en-GB" sz="3200" b="1" u="sng" baseline="0">
                <a:solidFill>
                  <a:srgbClr val="FF0000"/>
                </a:solidFill>
              </a:rPr>
              <a:t>=1 </a:t>
            </a:r>
            <a:r>
              <a:rPr lang="en-GB" sz="3200" b="1" baseline="0">
                <a:solidFill>
                  <a:srgbClr val="FF0000"/>
                </a:solidFill>
              </a:rPr>
              <a:t>   </a:t>
            </a:r>
            <a:r>
              <a:rPr lang="en-GB" sz="3200" b="1" i="1" u="sng" baseline="0">
                <a:solidFill>
                  <a:srgbClr val="008000"/>
                </a:solidFill>
              </a:rPr>
              <a:t>C</a:t>
            </a:r>
            <a:r>
              <a:rPr lang="en-GB" sz="3200" b="1" u="sng" baseline="0">
                <a:solidFill>
                  <a:srgbClr val="008000"/>
                </a:solidFill>
              </a:rPr>
              <a:t>=1</a:t>
            </a:r>
            <a:endParaRPr lang="en-GB" sz="3200" b="1" u="sng" baseline="0"/>
          </a:p>
          <a:p>
            <a:endParaRPr lang="en-US"/>
          </a:p>
        </p:txBody>
      </p:sp>
      <p:graphicFrame>
        <p:nvGraphicFramePr>
          <p:cNvPr id="13314" name="Object 60"/>
          <p:cNvGraphicFramePr>
            <a:graphicFrameLocks noChangeAspect="1"/>
          </p:cNvGraphicFramePr>
          <p:nvPr/>
        </p:nvGraphicFramePr>
        <p:xfrm>
          <a:off x="5436264" y="2636841"/>
          <a:ext cx="3228049" cy="2701925"/>
        </p:xfrm>
        <a:graphic>
          <a:graphicData uri="http://schemas.openxmlformats.org/presentationml/2006/ole">
            <p:oleObj spid="_x0000_s186370" name="Equation" r:id="rId3" imgW="1650960" imgH="1498320" progId="Equation.3">
              <p:embed/>
            </p:oleObj>
          </a:graphicData>
        </a:graphic>
      </p:graphicFrame>
      <p:sp>
        <p:nvSpPr>
          <p:cNvPr id="13352" name="Line 68"/>
          <p:cNvSpPr>
            <a:spLocks noChangeShapeType="1"/>
          </p:cNvSpPr>
          <p:nvPr/>
        </p:nvSpPr>
        <p:spPr bwMode="auto">
          <a:xfrm>
            <a:off x="8306596" y="3933825"/>
            <a:ext cx="313002" cy="0"/>
          </a:xfrm>
          <a:prstGeom prst="line">
            <a:avLst/>
          </a:prstGeom>
          <a:noFill/>
          <a:ln w="38100">
            <a:solidFill>
              <a:srgbClr val="FF9900"/>
            </a:solidFill>
            <a:round/>
            <a:headEnd/>
            <a:tailEnd/>
          </a:ln>
        </p:spPr>
        <p:txBody>
          <a:bodyPr/>
          <a:lstStyle/>
          <a:p>
            <a:endParaRPr lang="en-US"/>
          </a:p>
        </p:txBody>
      </p:sp>
      <p:sp>
        <p:nvSpPr>
          <p:cNvPr id="13353" name="Line 69"/>
          <p:cNvSpPr>
            <a:spLocks noChangeShapeType="1"/>
          </p:cNvSpPr>
          <p:nvPr/>
        </p:nvSpPr>
        <p:spPr bwMode="auto">
          <a:xfrm>
            <a:off x="8306596" y="4797425"/>
            <a:ext cx="313002" cy="0"/>
          </a:xfrm>
          <a:prstGeom prst="line">
            <a:avLst/>
          </a:prstGeom>
          <a:noFill/>
          <a:ln w="38100">
            <a:solidFill>
              <a:srgbClr val="FF99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741231" y="188917"/>
            <a:ext cx="8420100" cy="719137"/>
          </a:xfrm>
        </p:spPr>
        <p:txBody>
          <a:bodyPr/>
          <a:lstStyle/>
          <a:p>
            <a:pPr eaLnBrk="1" hangingPunct="1"/>
            <a:r>
              <a:rPr lang="en-GB" sz="4000" b="1" smtClean="0">
                <a:solidFill>
                  <a:schemeClr val="accent2"/>
                </a:solidFill>
              </a:rPr>
              <a:t>Hebb’s rule in practice.</a:t>
            </a:r>
            <a:endParaRPr lang="en-US" sz="4000" b="1" smtClean="0">
              <a:solidFill>
                <a:schemeClr val="accent2"/>
              </a:solidFill>
            </a:endParaRPr>
          </a:p>
        </p:txBody>
      </p:sp>
      <p:sp>
        <p:nvSpPr>
          <p:cNvPr id="14341" name="Rectangle 3"/>
          <p:cNvSpPr>
            <a:spLocks noGrp="1" noChangeArrowheads="1"/>
          </p:cNvSpPr>
          <p:nvPr>
            <p:ph type="body" sz="half" idx="1"/>
          </p:nvPr>
        </p:nvSpPr>
        <p:spPr>
          <a:xfrm>
            <a:off x="0" y="692150"/>
            <a:ext cx="9906000" cy="5475288"/>
          </a:xfrm>
        </p:spPr>
        <p:txBody>
          <a:bodyPr/>
          <a:lstStyle/>
          <a:p>
            <a:pPr eaLnBrk="1" hangingPunct="1">
              <a:buFontTx/>
              <a:buNone/>
            </a:pPr>
            <a:r>
              <a:rPr lang="en-GB" sz="2800" b="1" smtClean="0"/>
              <a:t> </a:t>
            </a:r>
            <a:r>
              <a:rPr lang="en-GB" sz="2400" b="1" smtClean="0"/>
              <a:t>Input unit </a:t>
            </a:r>
          </a:p>
          <a:p>
            <a:pPr eaLnBrk="1" hangingPunct="1">
              <a:buFontTx/>
              <a:buNone/>
            </a:pPr>
            <a:r>
              <a:rPr lang="en-GB" sz="2400" b="1" smtClean="0"/>
              <a:t> N</a:t>
            </a:r>
            <a:r>
              <a:rPr lang="en-GB" sz="2400" b="1" baseline="30000" smtClean="0"/>
              <a:t>o </a:t>
            </a:r>
          </a:p>
          <a:p>
            <a:pPr eaLnBrk="1" hangingPunct="1">
              <a:buFontTx/>
              <a:buNone/>
            </a:pPr>
            <a:endParaRPr lang="en-GB" sz="1800" b="1" baseline="30000" smtClean="0"/>
          </a:p>
          <a:p>
            <a:pPr eaLnBrk="1" hangingPunct="1">
              <a:buFontTx/>
              <a:buNone/>
            </a:pPr>
            <a:r>
              <a:rPr lang="en-GB" sz="2400" b="1" baseline="30000" smtClean="0"/>
              <a:t>  </a:t>
            </a:r>
            <a:r>
              <a:rPr lang="en-GB" sz="2400" b="1" smtClean="0"/>
              <a:t>1</a:t>
            </a:r>
          </a:p>
          <a:p>
            <a:pPr eaLnBrk="1" hangingPunct="1">
              <a:buFontTx/>
              <a:buNone/>
            </a:pPr>
            <a:endParaRPr lang="en-GB" sz="2400" b="1" smtClean="0"/>
          </a:p>
          <a:p>
            <a:pPr eaLnBrk="1" hangingPunct="1">
              <a:buFontTx/>
              <a:buNone/>
            </a:pPr>
            <a:r>
              <a:rPr lang="en-GB" sz="2800" b="1" smtClean="0"/>
              <a:t> </a:t>
            </a:r>
            <a:r>
              <a:rPr lang="en-GB" sz="2400" b="1" smtClean="0"/>
              <a:t>2                                                </a:t>
            </a:r>
          </a:p>
          <a:p>
            <a:pPr eaLnBrk="1" hangingPunct="1">
              <a:buFontTx/>
              <a:buNone/>
            </a:pPr>
            <a:r>
              <a:rPr lang="en-GB" b="1" smtClean="0"/>
              <a:t>                                                 </a:t>
            </a:r>
          </a:p>
          <a:p>
            <a:pPr eaLnBrk="1" hangingPunct="1">
              <a:buFontTx/>
              <a:buNone/>
            </a:pPr>
            <a:r>
              <a:rPr lang="en-GB" sz="2800" b="1" smtClean="0"/>
              <a:t> </a:t>
            </a:r>
            <a:r>
              <a:rPr lang="en-GB" sz="2400" b="1" smtClean="0"/>
              <a:t>3</a:t>
            </a:r>
          </a:p>
          <a:p>
            <a:pPr eaLnBrk="1" hangingPunct="1">
              <a:buFontTx/>
              <a:buNone/>
            </a:pPr>
            <a:endParaRPr lang="en-GB" sz="2400" b="1" smtClean="0"/>
          </a:p>
          <a:p>
            <a:pPr eaLnBrk="1" hangingPunct="1">
              <a:buFontTx/>
              <a:buNone/>
            </a:pPr>
            <a:endParaRPr lang="en-GB" sz="800" b="1" smtClean="0"/>
          </a:p>
          <a:p>
            <a:pPr eaLnBrk="1" hangingPunct="1">
              <a:buFontTx/>
              <a:buNone/>
            </a:pPr>
            <a:r>
              <a:rPr lang="en-GB" sz="2800" b="1" smtClean="0"/>
              <a:t> </a:t>
            </a:r>
            <a:r>
              <a:rPr lang="en-GB" sz="2400" b="1" smtClean="0"/>
              <a:t>4</a:t>
            </a:r>
            <a:endParaRPr lang="en-US" sz="2400" b="1" smtClean="0"/>
          </a:p>
        </p:txBody>
      </p:sp>
      <p:graphicFrame>
        <p:nvGraphicFramePr>
          <p:cNvPr id="149508" name="Group 4"/>
          <p:cNvGraphicFramePr>
            <a:graphicFrameLocks noGrp="1"/>
          </p:cNvGraphicFramePr>
          <p:nvPr>
            <p:ph sz="quarter" idx="2"/>
          </p:nvPr>
        </p:nvGraphicFramePr>
        <p:xfrm>
          <a:off x="7059747" y="1557338"/>
          <a:ext cx="2572808" cy="914400"/>
        </p:xfrm>
        <a:graphic>
          <a:graphicData uri="http://schemas.openxmlformats.org/drawingml/2006/table">
            <a:tbl>
              <a:tblPr/>
              <a:tblGrid>
                <a:gridCol w="643202"/>
                <a:gridCol w="644921"/>
                <a:gridCol w="641483"/>
                <a:gridCol w="643202"/>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9900"/>
                          </a:solidFill>
                          <a:effectLst/>
                          <a:latin typeface="Times New Roman" pitchFamily="18" charset="0"/>
                        </a:rPr>
                        <a:t>2</a:t>
                      </a:r>
                      <a:endParaRPr kumimoji="0" lang="en-US" sz="2400" b="1" i="0" u="none" strike="noStrike" cap="none" normalizeH="0" baseline="0" smtClean="0">
                        <a:ln>
                          <a:noFill/>
                        </a:ln>
                        <a:solidFill>
                          <a:srgbClr val="FF9900"/>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1</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9900"/>
                          </a:solidFill>
                          <a:effectLst/>
                          <a:latin typeface="Times New Roman" pitchFamily="18" charset="0"/>
                        </a:rPr>
                        <a:t>2</a:t>
                      </a:r>
                      <a:endParaRPr kumimoji="0" lang="en-US" sz="2400" b="1" i="0" u="none" strike="noStrike" cap="none" normalizeH="0" baseline="0" smtClean="0">
                        <a:ln>
                          <a:noFill/>
                        </a:ln>
                        <a:solidFill>
                          <a:srgbClr val="FF9900"/>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1</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9566" name="Group 62"/>
          <p:cNvGraphicFramePr>
            <a:graphicFrameLocks noGrp="1"/>
          </p:cNvGraphicFramePr>
          <p:nvPr>
            <p:ph sz="quarter" idx="3"/>
          </p:nvPr>
        </p:nvGraphicFramePr>
        <p:xfrm>
          <a:off x="4406107" y="1557338"/>
          <a:ext cx="2488537" cy="914400"/>
        </p:xfrm>
        <a:graphic>
          <a:graphicData uri="http://schemas.openxmlformats.org/drawingml/2006/table">
            <a:tbl>
              <a:tblPr/>
              <a:tblGrid>
                <a:gridCol w="622564"/>
                <a:gridCol w="622564"/>
                <a:gridCol w="620845"/>
                <a:gridCol w="622564"/>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0000"/>
                          </a:solidFill>
                          <a:effectLst/>
                          <a:latin typeface="Times New Roman" pitchFamily="18" charset="0"/>
                        </a:rPr>
                        <a:t>1</a:t>
                      </a:r>
                      <a:endParaRPr kumimoji="0" lang="en-US" sz="2400" b="1" i="0" u="none" strike="noStrike" cap="none" normalizeH="0" baseline="0" smtClean="0">
                        <a:ln>
                          <a:noFill/>
                        </a:ln>
                        <a:solidFill>
                          <a:srgbClr val="FF0000"/>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0</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0000"/>
                          </a:solidFill>
                          <a:effectLst/>
                          <a:latin typeface="Times New Roman" pitchFamily="18" charset="0"/>
                        </a:rPr>
                        <a:t>1</a:t>
                      </a:r>
                      <a:endParaRPr kumimoji="0" lang="en-US" sz="2400" b="1" i="0" u="none" strike="noStrike" cap="none" normalizeH="0" baseline="0" smtClean="0">
                        <a:ln>
                          <a:noFill/>
                        </a:ln>
                        <a:solidFill>
                          <a:srgbClr val="FF0000"/>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0</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59" name="Oval 21"/>
          <p:cNvSpPr>
            <a:spLocks noChangeArrowheads="1"/>
          </p:cNvSpPr>
          <p:nvPr/>
        </p:nvSpPr>
        <p:spPr bwMode="auto">
          <a:xfrm>
            <a:off x="584732" y="1773238"/>
            <a:ext cx="624285" cy="576262"/>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14360" name="Oval 22"/>
          <p:cNvSpPr>
            <a:spLocks noChangeArrowheads="1"/>
          </p:cNvSpPr>
          <p:nvPr/>
        </p:nvSpPr>
        <p:spPr bwMode="auto">
          <a:xfrm>
            <a:off x="584732" y="2708279"/>
            <a:ext cx="624285" cy="576263"/>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14361" name="Oval 23"/>
          <p:cNvSpPr>
            <a:spLocks noChangeArrowheads="1"/>
          </p:cNvSpPr>
          <p:nvPr/>
        </p:nvSpPr>
        <p:spPr bwMode="auto">
          <a:xfrm>
            <a:off x="584732" y="3789363"/>
            <a:ext cx="624285"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14362" name="Oval 24"/>
          <p:cNvSpPr>
            <a:spLocks noChangeArrowheads="1"/>
          </p:cNvSpPr>
          <p:nvPr/>
        </p:nvSpPr>
        <p:spPr bwMode="auto">
          <a:xfrm>
            <a:off x="584732" y="4941888"/>
            <a:ext cx="624285"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14363" name="Oval 25"/>
          <p:cNvSpPr>
            <a:spLocks noChangeArrowheads="1"/>
          </p:cNvSpPr>
          <p:nvPr/>
        </p:nvSpPr>
        <p:spPr bwMode="auto">
          <a:xfrm>
            <a:off x="1754190" y="2924179"/>
            <a:ext cx="1559851" cy="1368425"/>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14364" name="WordArt 26"/>
          <p:cNvSpPr>
            <a:spLocks noChangeArrowheads="1" noChangeShapeType="1" noTextEdit="1"/>
          </p:cNvSpPr>
          <p:nvPr/>
        </p:nvSpPr>
        <p:spPr bwMode="auto">
          <a:xfrm>
            <a:off x="2221971" y="3357567"/>
            <a:ext cx="629444" cy="346075"/>
          </a:xfrm>
          <a:prstGeom prst="rect">
            <a:avLst/>
          </a:prstGeom>
        </p:spPr>
        <p:txBody>
          <a:bodyPr wrap="none" fromWordArt="1">
            <a:prstTxWarp prst="textPlain">
              <a:avLst>
                <a:gd name="adj" fmla="val 50000"/>
              </a:avLst>
            </a:prstTxWarp>
          </a:bodyPr>
          <a:lstStyle/>
          <a:p>
            <a:pPr algn="ctr"/>
            <a:r>
              <a:rPr lang="en-US" sz="1000" b="1" i="1" kern="10">
                <a:ln w="9525">
                  <a:solidFill>
                    <a:srgbClr val="000000"/>
                  </a:solidFill>
                  <a:round/>
                  <a:headEnd/>
                  <a:tailEnd/>
                </a:ln>
                <a:solidFill>
                  <a:srgbClr val="000000"/>
                </a:solidFill>
                <a:latin typeface="Symbol"/>
              </a:rPr>
              <a:t>q =2</a:t>
            </a:r>
          </a:p>
        </p:txBody>
      </p:sp>
      <p:sp>
        <p:nvSpPr>
          <p:cNvPr id="14365" name="Line 27"/>
          <p:cNvSpPr>
            <a:spLocks noChangeShapeType="1"/>
          </p:cNvSpPr>
          <p:nvPr/>
        </p:nvSpPr>
        <p:spPr bwMode="auto">
          <a:xfrm>
            <a:off x="1209016" y="2060575"/>
            <a:ext cx="1325959" cy="863600"/>
          </a:xfrm>
          <a:prstGeom prst="line">
            <a:avLst/>
          </a:prstGeom>
          <a:noFill/>
          <a:ln w="38100">
            <a:solidFill>
              <a:schemeClr val="accent2"/>
            </a:solidFill>
            <a:round/>
            <a:headEnd/>
            <a:tailEnd type="triangle" w="med" len="med"/>
          </a:ln>
        </p:spPr>
        <p:txBody>
          <a:bodyPr/>
          <a:lstStyle/>
          <a:p>
            <a:endParaRPr lang="en-US"/>
          </a:p>
        </p:txBody>
      </p:sp>
      <p:sp>
        <p:nvSpPr>
          <p:cNvPr id="14366" name="Line 28"/>
          <p:cNvSpPr>
            <a:spLocks noChangeShapeType="1"/>
          </p:cNvSpPr>
          <p:nvPr/>
        </p:nvSpPr>
        <p:spPr bwMode="auto">
          <a:xfrm>
            <a:off x="1209014" y="2997200"/>
            <a:ext cx="701675" cy="215900"/>
          </a:xfrm>
          <a:prstGeom prst="line">
            <a:avLst/>
          </a:prstGeom>
          <a:noFill/>
          <a:ln w="38100">
            <a:solidFill>
              <a:schemeClr val="accent2"/>
            </a:solidFill>
            <a:round/>
            <a:headEnd/>
            <a:tailEnd type="triangle" w="med" len="med"/>
          </a:ln>
        </p:spPr>
        <p:txBody>
          <a:bodyPr/>
          <a:lstStyle/>
          <a:p>
            <a:endParaRPr lang="en-US"/>
          </a:p>
        </p:txBody>
      </p:sp>
      <p:sp>
        <p:nvSpPr>
          <p:cNvPr id="14367" name="Line 29"/>
          <p:cNvSpPr>
            <a:spLocks noChangeShapeType="1"/>
          </p:cNvSpPr>
          <p:nvPr/>
        </p:nvSpPr>
        <p:spPr bwMode="auto">
          <a:xfrm flipV="1">
            <a:off x="1209016" y="3933829"/>
            <a:ext cx="624284" cy="142875"/>
          </a:xfrm>
          <a:prstGeom prst="line">
            <a:avLst/>
          </a:prstGeom>
          <a:noFill/>
          <a:ln w="38100">
            <a:solidFill>
              <a:schemeClr val="accent2"/>
            </a:solidFill>
            <a:round/>
            <a:headEnd/>
            <a:tailEnd type="triangle" w="med" len="med"/>
          </a:ln>
        </p:spPr>
        <p:txBody>
          <a:bodyPr/>
          <a:lstStyle/>
          <a:p>
            <a:endParaRPr lang="en-US"/>
          </a:p>
        </p:txBody>
      </p:sp>
      <p:sp>
        <p:nvSpPr>
          <p:cNvPr id="14368" name="Line 30"/>
          <p:cNvSpPr>
            <a:spLocks noChangeShapeType="1"/>
          </p:cNvSpPr>
          <p:nvPr/>
        </p:nvSpPr>
        <p:spPr bwMode="auto">
          <a:xfrm flipV="1">
            <a:off x="1209014" y="4292604"/>
            <a:ext cx="1092067" cy="936625"/>
          </a:xfrm>
          <a:prstGeom prst="line">
            <a:avLst/>
          </a:prstGeom>
          <a:noFill/>
          <a:ln w="38100">
            <a:solidFill>
              <a:schemeClr val="accent2"/>
            </a:solidFill>
            <a:round/>
            <a:headEnd/>
            <a:tailEnd type="triangle" w="med" len="med"/>
          </a:ln>
        </p:spPr>
        <p:txBody>
          <a:bodyPr/>
          <a:lstStyle/>
          <a:p>
            <a:endParaRPr lang="en-US"/>
          </a:p>
        </p:txBody>
      </p:sp>
      <p:sp>
        <p:nvSpPr>
          <p:cNvPr id="14369" name="Line 31"/>
          <p:cNvSpPr>
            <a:spLocks noChangeShapeType="1"/>
          </p:cNvSpPr>
          <p:nvPr/>
        </p:nvSpPr>
        <p:spPr bwMode="auto">
          <a:xfrm>
            <a:off x="3314041" y="3573463"/>
            <a:ext cx="624284" cy="0"/>
          </a:xfrm>
          <a:prstGeom prst="line">
            <a:avLst/>
          </a:prstGeom>
          <a:noFill/>
          <a:ln w="38100">
            <a:solidFill>
              <a:srgbClr val="FF0000"/>
            </a:solidFill>
            <a:round/>
            <a:headEnd/>
            <a:tailEnd type="triangle" w="med" len="med"/>
          </a:ln>
        </p:spPr>
        <p:txBody>
          <a:bodyPr/>
          <a:lstStyle/>
          <a:p>
            <a:endParaRPr lang="en-US"/>
          </a:p>
        </p:txBody>
      </p:sp>
      <p:sp>
        <p:nvSpPr>
          <p:cNvPr id="14370" name="WordArt 32"/>
          <p:cNvSpPr>
            <a:spLocks noChangeArrowheads="1" noChangeShapeType="1" noTextEdit="1"/>
          </p:cNvSpPr>
          <p:nvPr/>
        </p:nvSpPr>
        <p:spPr bwMode="auto">
          <a:xfrm rot="5400000">
            <a:off x="3555340" y="3710652"/>
            <a:ext cx="301625" cy="313002"/>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X</a:t>
            </a:r>
          </a:p>
        </p:txBody>
      </p:sp>
      <p:sp>
        <p:nvSpPr>
          <p:cNvPr id="14371" name="WordArt 33"/>
          <p:cNvSpPr>
            <a:spLocks noChangeArrowheads="1" noChangeShapeType="1" noTextEdit="1"/>
          </p:cNvSpPr>
          <p:nvPr/>
        </p:nvSpPr>
        <p:spPr bwMode="auto">
          <a:xfrm rot="5400000">
            <a:off x="1857574" y="2180766"/>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9900"/>
                  </a:solidFill>
                  <a:round/>
                  <a:headEnd/>
                  <a:tailEnd/>
                </a:ln>
                <a:solidFill>
                  <a:srgbClr val="FF9900"/>
                </a:solidFill>
                <a:latin typeface="Times New Roman"/>
                <a:cs typeface="Times New Roman"/>
              </a:rPr>
              <a:t>2</a:t>
            </a:r>
          </a:p>
        </p:txBody>
      </p:sp>
      <p:sp>
        <p:nvSpPr>
          <p:cNvPr id="14372" name="WordArt 34"/>
          <p:cNvSpPr>
            <a:spLocks noChangeArrowheads="1" noChangeShapeType="1" noTextEdit="1"/>
          </p:cNvSpPr>
          <p:nvPr/>
        </p:nvSpPr>
        <p:spPr bwMode="auto">
          <a:xfrm rot="5400000">
            <a:off x="1544572" y="2828466"/>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14373" name="WordArt 35"/>
          <p:cNvSpPr>
            <a:spLocks noChangeArrowheads="1" noChangeShapeType="1" noTextEdit="1"/>
          </p:cNvSpPr>
          <p:nvPr/>
        </p:nvSpPr>
        <p:spPr bwMode="auto">
          <a:xfrm rot="5400000">
            <a:off x="1467181" y="4052424"/>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9900"/>
                  </a:solidFill>
                  <a:round/>
                  <a:headEnd/>
                  <a:tailEnd/>
                </a:ln>
                <a:solidFill>
                  <a:srgbClr val="FF9900"/>
                </a:solidFill>
                <a:latin typeface="Times New Roman"/>
                <a:cs typeface="Times New Roman"/>
              </a:rPr>
              <a:t>2</a:t>
            </a:r>
          </a:p>
        </p:txBody>
      </p:sp>
      <p:sp>
        <p:nvSpPr>
          <p:cNvPr id="14374" name="WordArt 36"/>
          <p:cNvSpPr>
            <a:spLocks noChangeArrowheads="1" noChangeShapeType="1" noTextEdit="1"/>
          </p:cNvSpPr>
          <p:nvPr/>
        </p:nvSpPr>
        <p:spPr bwMode="auto">
          <a:xfrm rot="5400000">
            <a:off x="1778464" y="4773153"/>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14375" name="Line 37"/>
          <p:cNvSpPr>
            <a:spLocks noChangeShapeType="1"/>
          </p:cNvSpPr>
          <p:nvPr/>
        </p:nvSpPr>
        <p:spPr bwMode="auto">
          <a:xfrm>
            <a:off x="428229" y="1773238"/>
            <a:ext cx="0" cy="3816350"/>
          </a:xfrm>
          <a:prstGeom prst="line">
            <a:avLst/>
          </a:prstGeom>
          <a:noFill/>
          <a:ln w="28575">
            <a:solidFill>
              <a:schemeClr val="tx1"/>
            </a:solidFill>
            <a:round/>
            <a:headEnd/>
            <a:tailEnd/>
          </a:ln>
        </p:spPr>
        <p:txBody>
          <a:bodyPr/>
          <a:lstStyle/>
          <a:p>
            <a:endParaRPr lang="en-US"/>
          </a:p>
        </p:txBody>
      </p:sp>
      <p:sp>
        <p:nvSpPr>
          <p:cNvPr id="14376" name="WordArt 38"/>
          <p:cNvSpPr>
            <a:spLocks noChangeArrowheads="1" noChangeShapeType="1" noTextEdit="1"/>
          </p:cNvSpPr>
          <p:nvPr/>
        </p:nvSpPr>
        <p:spPr bwMode="auto">
          <a:xfrm rot="5400000">
            <a:off x="811281" y="1996483"/>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0000"/>
                  </a:solidFill>
                  <a:round/>
                  <a:headEnd/>
                  <a:tailEnd/>
                </a:ln>
                <a:solidFill>
                  <a:srgbClr val="FF0000"/>
                </a:solidFill>
                <a:latin typeface="Times New Roman"/>
                <a:cs typeface="Times New Roman"/>
              </a:rPr>
              <a:t>1</a:t>
            </a:r>
          </a:p>
        </p:txBody>
      </p:sp>
      <p:sp>
        <p:nvSpPr>
          <p:cNvPr id="14377" name="WordArt 39"/>
          <p:cNvSpPr>
            <a:spLocks noChangeArrowheads="1" noChangeShapeType="1" noTextEdit="1"/>
          </p:cNvSpPr>
          <p:nvPr/>
        </p:nvSpPr>
        <p:spPr bwMode="auto">
          <a:xfrm rot="5400000">
            <a:off x="811281" y="4012608"/>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0000"/>
                  </a:solidFill>
                  <a:round/>
                  <a:headEnd/>
                  <a:tailEnd/>
                </a:ln>
                <a:solidFill>
                  <a:srgbClr val="FF0000"/>
                </a:solidFill>
                <a:latin typeface="Times New Roman"/>
                <a:cs typeface="Times New Roman"/>
              </a:rPr>
              <a:t>1</a:t>
            </a:r>
          </a:p>
        </p:txBody>
      </p:sp>
      <p:sp>
        <p:nvSpPr>
          <p:cNvPr id="14378" name="WordArt 40"/>
          <p:cNvSpPr>
            <a:spLocks noChangeArrowheads="1" noChangeShapeType="1" noTextEdit="1"/>
          </p:cNvSpPr>
          <p:nvPr/>
        </p:nvSpPr>
        <p:spPr bwMode="auto">
          <a:xfrm rot="5400000">
            <a:off x="811281" y="2931520"/>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0</a:t>
            </a:r>
          </a:p>
        </p:txBody>
      </p:sp>
      <p:sp>
        <p:nvSpPr>
          <p:cNvPr id="14379" name="WordArt 41"/>
          <p:cNvSpPr>
            <a:spLocks noChangeArrowheads="1" noChangeShapeType="1" noTextEdit="1"/>
          </p:cNvSpPr>
          <p:nvPr/>
        </p:nvSpPr>
        <p:spPr bwMode="auto">
          <a:xfrm rot="5400000">
            <a:off x="811281" y="5165133"/>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0</a:t>
            </a:r>
          </a:p>
        </p:txBody>
      </p:sp>
      <p:sp>
        <p:nvSpPr>
          <p:cNvPr id="14397" name="Text Box 59"/>
          <p:cNvSpPr txBox="1">
            <a:spLocks noChangeArrowheads="1"/>
          </p:cNvSpPr>
          <p:nvPr/>
        </p:nvSpPr>
        <p:spPr bwMode="auto">
          <a:xfrm>
            <a:off x="5030391" y="836614"/>
            <a:ext cx="2817019" cy="923330"/>
          </a:xfrm>
          <a:prstGeom prst="rect">
            <a:avLst/>
          </a:prstGeom>
          <a:noFill/>
          <a:ln w="9525">
            <a:noFill/>
            <a:miter lim="800000"/>
            <a:headEnd/>
            <a:tailEnd/>
          </a:ln>
        </p:spPr>
        <p:txBody>
          <a:bodyPr>
            <a:spAutoFit/>
          </a:bodyPr>
          <a:lstStyle/>
          <a:p>
            <a:pPr>
              <a:spcBef>
                <a:spcPct val="20000"/>
              </a:spcBef>
            </a:pPr>
            <a:r>
              <a:rPr lang="en-GB" sz="3600" b="1" i="1" u="sng" baseline="0">
                <a:solidFill>
                  <a:srgbClr val="FF0000"/>
                </a:solidFill>
              </a:rPr>
              <a:t>t</a:t>
            </a:r>
            <a:r>
              <a:rPr lang="en-GB" sz="3200" b="1" u="sng" baseline="0">
                <a:solidFill>
                  <a:srgbClr val="FF0000"/>
                </a:solidFill>
              </a:rPr>
              <a:t>=1</a:t>
            </a:r>
            <a:r>
              <a:rPr lang="en-GB" sz="3200" b="1" baseline="0">
                <a:solidFill>
                  <a:srgbClr val="FF0000"/>
                </a:solidFill>
              </a:rPr>
              <a:t>    </a:t>
            </a:r>
            <a:r>
              <a:rPr lang="en-GB" sz="3200" b="1" i="1" u="sng" baseline="0">
                <a:solidFill>
                  <a:srgbClr val="008000"/>
                </a:solidFill>
              </a:rPr>
              <a:t>C</a:t>
            </a:r>
            <a:r>
              <a:rPr lang="en-GB" sz="3200" b="1" u="sng" baseline="0">
                <a:solidFill>
                  <a:srgbClr val="008000"/>
                </a:solidFill>
              </a:rPr>
              <a:t>=1</a:t>
            </a:r>
            <a:endParaRPr lang="en-GB" sz="3200" b="1" u="sng" baseline="0"/>
          </a:p>
          <a:p>
            <a:endParaRPr lang="en-US"/>
          </a:p>
        </p:txBody>
      </p:sp>
      <p:graphicFrame>
        <p:nvGraphicFramePr>
          <p:cNvPr id="14338" name="Object 63"/>
          <p:cNvGraphicFramePr>
            <a:graphicFrameLocks noChangeAspect="1"/>
          </p:cNvGraphicFramePr>
          <p:nvPr/>
        </p:nvGraphicFramePr>
        <p:xfrm>
          <a:off x="4457700" y="3321050"/>
          <a:ext cx="990600" cy="215900"/>
        </p:xfrm>
        <a:graphic>
          <a:graphicData uri="http://schemas.openxmlformats.org/presentationml/2006/ole">
            <p:oleObj spid="_x0000_s187394" name="Equation" r:id="rId3" imgW="914400" imgH="215640" progId="Equation.3">
              <p:embed/>
            </p:oleObj>
          </a:graphicData>
        </a:graphic>
      </p:graphicFrame>
      <p:graphicFrame>
        <p:nvGraphicFramePr>
          <p:cNvPr id="14339" name="Object 64"/>
          <p:cNvGraphicFramePr>
            <a:graphicFrameLocks noChangeAspect="1"/>
          </p:cNvGraphicFramePr>
          <p:nvPr/>
        </p:nvGraphicFramePr>
        <p:xfrm>
          <a:off x="4406108" y="2625726"/>
          <a:ext cx="4915164" cy="2530475"/>
        </p:xfrm>
        <a:graphic>
          <a:graphicData uri="http://schemas.openxmlformats.org/presentationml/2006/ole">
            <p:oleObj spid="_x0000_s187395" name="Equation" r:id="rId4" imgW="2527200" imgH="1409400" progId="Equation.3">
              <p:embed/>
            </p:oleObj>
          </a:graphicData>
        </a:graphic>
      </p:graphicFrame>
      <p:sp>
        <p:nvSpPr>
          <p:cNvPr id="14398" name="Line 65"/>
          <p:cNvSpPr>
            <a:spLocks noChangeShapeType="1"/>
          </p:cNvSpPr>
          <p:nvPr/>
        </p:nvSpPr>
        <p:spPr bwMode="auto">
          <a:xfrm>
            <a:off x="8385704" y="4292600"/>
            <a:ext cx="701675" cy="0"/>
          </a:xfrm>
          <a:prstGeom prst="line">
            <a:avLst/>
          </a:prstGeom>
          <a:noFill/>
          <a:ln w="3810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Users\pavanswathi\Desktop\multimodal-biometrics.jpg"/>
          <p:cNvPicPr>
            <a:picLocks noChangeAspect="1" noChangeArrowheads="1"/>
          </p:cNvPicPr>
          <p:nvPr/>
        </p:nvPicPr>
        <p:blipFill>
          <a:blip r:embed="rId2" cstate="print"/>
          <a:srcRect/>
          <a:stretch>
            <a:fillRect/>
          </a:stretch>
        </p:blipFill>
        <p:spPr bwMode="auto">
          <a:xfrm>
            <a:off x="5819775" y="1143000"/>
            <a:ext cx="2476500" cy="2057400"/>
          </a:xfrm>
          <a:prstGeom prst="rect">
            <a:avLst/>
          </a:prstGeom>
          <a:noFill/>
        </p:spPr>
      </p:pic>
      <p:pic>
        <p:nvPicPr>
          <p:cNvPr id="65539" name="Picture 3" descr="C:\Users\pavanswathi\Desktop\download.jpg"/>
          <p:cNvPicPr>
            <a:picLocks noChangeAspect="1" noChangeArrowheads="1"/>
          </p:cNvPicPr>
          <p:nvPr/>
        </p:nvPicPr>
        <p:blipFill>
          <a:blip r:embed="rId3" cstate="print"/>
          <a:srcRect/>
          <a:stretch>
            <a:fillRect/>
          </a:stretch>
        </p:blipFill>
        <p:spPr bwMode="auto">
          <a:xfrm>
            <a:off x="1547813" y="1371600"/>
            <a:ext cx="2476500" cy="2362200"/>
          </a:xfrm>
          <a:prstGeom prst="rect">
            <a:avLst/>
          </a:prstGeom>
          <a:noFill/>
        </p:spPr>
      </p:pic>
      <p:pic>
        <p:nvPicPr>
          <p:cNvPr id="65540" name="Picture 4" descr="C:\Users\pavanswathi\Desktop\images.jpg"/>
          <p:cNvPicPr>
            <a:picLocks noChangeAspect="1" noChangeArrowheads="1"/>
          </p:cNvPicPr>
          <p:nvPr/>
        </p:nvPicPr>
        <p:blipFill>
          <a:blip r:embed="rId4" cstate="print"/>
          <a:srcRect/>
          <a:stretch>
            <a:fillRect/>
          </a:stretch>
        </p:blipFill>
        <p:spPr bwMode="auto">
          <a:xfrm>
            <a:off x="5943600" y="3581400"/>
            <a:ext cx="2166938" cy="2762250"/>
          </a:xfrm>
          <a:prstGeom prst="rect">
            <a:avLst/>
          </a:prstGeom>
          <a:noFill/>
        </p:spPr>
      </p:pic>
      <p:pic>
        <p:nvPicPr>
          <p:cNvPr id="65541" name="Picture 5" descr="C:\Users\pavanswathi\Desktop\images (1).jpg"/>
          <p:cNvPicPr>
            <a:picLocks noChangeAspect="1" noChangeArrowheads="1"/>
          </p:cNvPicPr>
          <p:nvPr/>
        </p:nvPicPr>
        <p:blipFill>
          <a:blip r:embed="rId5" cstate="print"/>
          <a:srcRect/>
          <a:stretch>
            <a:fillRect/>
          </a:stretch>
        </p:blipFill>
        <p:spPr bwMode="auto">
          <a:xfrm>
            <a:off x="1733550" y="4038609"/>
            <a:ext cx="2290763" cy="2415209"/>
          </a:xfrm>
          <a:prstGeom prst="rect">
            <a:avLst/>
          </a:prstGeom>
          <a:noFill/>
        </p:spPr>
      </p:pic>
      <p:sp>
        <p:nvSpPr>
          <p:cNvPr id="8" name="Title 7"/>
          <p:cNvSpPr>
            <a:spLocks noGrp="1"/>
          </p:cNvSpPr>
          <p:nvPr>
            <p:ph type="title"/>
          </p:nvPr>
        </p:nvSpPr>
        <p:spPr>
          <a:xfrm>
            <a:off x="247654" y="304800"/>
            <a:ext cx="9384077" cy="696594"/>
          </a:xfrm>
        </p:spPr>
        <p:txBody>
          <a:bodyPr>
            <a:normAutofit fontScale="90000"/>
          </a:bodyPr>
          <a:lstStyle/>
          <a:p>
            <a:pPr algn="ctr"/>
            <a:r>
              <a:rPr lang="en-US" dirty="0" smtClean="0"/>
              <a:t>India Population 135</a:t>
            </a:r>
            <a:br>
              <a:rPr lang="en-US" dirty="0" smtClean="0"/>
            </a:br>
            <a:r>
              <a:rPr lang="en-US" dirty="0" smtClean="0"/>
              <a:t> Croce's </a:t>
            </a: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741231" y="188917"/>
            <a:ext cx="8420100" cy="719137"/>
          </a:xfrm>
        </p:spPr>
        <p:txBody>
          <a:bodyPr/>
          <a:lstStyle/>
          <a:p>
            <a:pPr eaLnBrk="1" hangingPunct="1"/>
            <a:r>
              <a:rPr lang="en-GB" sz="4000" b="1" smtClean="0">
                <a:solidFill>
                  <a:schemeClr val="accent2"/>
                </a:solidFill>
              </a:rPr>
              <a:t>Hebb’s rule in practice.</a:t>
            </a:r>
            <a:endParaRPr lang="en-US" sz="4000" b="1" smtClean="0">
              <a:solidFill>
                <a:schemeClr val="accent2"/>
              </a:solidFill>
            </a:endParaRPr>
          </a:p>
        </p:txBody>
      </p:sp>
      <p:sp>
        <p:nvSpPr>
          <p:cNvPr id="15365" name="Rectangle 3"/>
          <p:cNvSpPr>
            <a:spLocks noGrp="1" noChangeArrowheads="1"/>
          </p:cNvSpPr>
          <p:nvPr>
            <p:ph type="body" sz="half" idx="1"/>
          </p:nvPr>
        </p:nvSpPr>
        <p:spPr>
          <a:xfrm>
            <a:off x="0" y="692150"/>
            <a:ext cx="9906000" cy="5475288"/>
          </a:xfrm>
        </p:spPr>
        <p:txBody>
          <a:bodyPr/>
          <a:lstStyle/>
          <a:p>
            <a:pPr eaLnBrk="1" hangingPunct="1">
              <a:buFontTx/>
              <a:buNone/>
            </a:pPr>
            <a:r>
              <a:rPr lang="en-GB" sz="2800" b="1" smtClean="0"/>
              <a:t> </a:t>
            </a:r>
            <a:r>
              <a:rPr lang="en-GB" sz="2400" b="1" smtClean="0"/>
              <a:t>Input unit </a:t>
            </a:r>
          </a:p>
          <a:p>
            <a:pPr eaLnBrk="1" hangingPunct="1">
              <a:buFontTx/>
              <a:buNone/>
            </a:pPr>
            <a:r>
              <a:rPr lang="en-GB" sz="2400" b="1" smtClean="0"/>
              <a:t> N</a:t>
            </a:r>
            <a:r>
              <a:rPr lang="en-GB" sz="2400" b="1" baseline="30000" smtClean="0"/>
              <a:t>o </a:t>
            </a:r>
          </a:p>
          <a:p>
            <a:pPr eaLnBrk="1" hangingPunct="1">
              <a:buFontTx/>
              <a:buNone/>
            </a:pPr>
            <a:endParaRPr lang="en-GB" sz="1800" b="1" baseline="30000" smtClean="0"/>
          </a:p>
          <a:p>
            <a:pPr eaLnBrk="1" hangingPunct="1">
              <a:buFontTx/>
              <a:buNone/>
            </a:pPr>
            <a:r>
              <a:rPr lang="en-GB" sz="2400" b="1" baseline="30000" smtClean="0"/>
              <a:t>  </a:t>
            </a:r>
            <a:r>
              <a:rPr lang="en-GB" sz="2400" b="1" smtClean="0"/>
              <a:t>1</a:t>
            </a:r>
          </a:p>
          <a:p>
            <a:pPr eaLnBrk="1" hangingPunct="1">
              <a:buFontTx/>
              <a:buNone/>
            </a:pPr>
            <a:endParaRPr lang="en-GB" sz="2400" b="1" smtClean="0"/>
          </a:p>
          <a:p>
            <a:pPr eaLnBrk="1" hangingPunct="1">
              <a:buFontTx/>
              <a:buNone/>
            </a:pPr>
            <a:r>
              <a:rPr lang="en-GB" sz="2800" b="1" smtClean="0"/>
              <a:t> </a:t>
            </a:r>
            <a:r>
              <a:rPr lang="en-GB" sz="2400" b="1" smtClean="0"/>
              <a:t>2                                                </a:t>
            </a:r>
          </a:p>
          <a:p>
            <a:pPr eaLnBrk="1" hangingPunct="1">
              <a:buFontTx/>
              <a:buNone/>
            </a:pPr>
            <a:r>
              <a:rPr lang="en-GB" b="1" smtClean="0"/>
              <a:t>                                                 </a:t>
            </a:r>
          </a:p>
          <a:p>
            <a:pPr eaLnBrk="1" hangingPunct="1">
              <a:buFontTx/>
              <a:buNone/>
            </a:pPr>
            <a:r>
              <a:rPr lang="en-GB" sz="2800" b="1" smtClean="0"/>
              <a:t> </a:t>
            </a:r>
            <a:r>
              <a:rPr lang="en-GB" sz="2400" b="1" smtClean="0"/>
              <a:t>3</a:t>
            </a:r>
          </a:p>
          <a:p>
            <a:pPr eaLnBrk="1" hangingPunct="1">
              <a:buFontTx/>
              <a:buNone/>
            </a:pPr>
            <a:endParaRPr lang="en-GB" sz="2400" b="1" smtClean="0"/>
          </a:p>
          <a:p>
            <a:pPr eaLnBrk="1" hangingPunct="1">
              <a:buFontTx/>
              <a:buNone/>
            </a:pPr>
            <a:endParaRPr lang="en-GB" sz="800" b="1" smtClean="0"/>
          </a:p>
          <a:p>
            <a:pPr eaLnBrk="1" hangingPunct="1">
              <a:buFontTx/>
              <a:buNone/>
            </a:pPr>
            <a:r>
              <a:rPr lang="en-GB" sz="2800" b="1" smtClean="0"/>
              <a:t> </a:t>
            </a:r>
            <a:r>
              <a:rPr lang="en-GB" sz="2400" b="1" smtClean="0"/>
              <a:t>4</a:t>
            </a:r>
            <a:endParaRPr lang="en-US" sz="2400" b="1" smtClean="0"/>
          </a:p>
        </p:txBody>
      </p:sp>
      <p:graphicFrame>
        <p:nvGraphicFramePr>
          <p:cNvPr id="150532" name="Group 4"/>
          <p:cNvGraphicFramePr>
            <a:graphicFrameLocks noGrp="1"/>
          </p:cNvGraphicFramePr>
          <p:nvPr>
            <p:ph sz="quarter" idx="2"/>
          </p:nvPr>
        </p:nvGraphicFramePr>
        <p:xfrm>
          <a:off x="7059747" y="1557338"/>
          <a:ext cx="2572808" cy="914400"/>
        </p:xfrm>
        <a:graphic>
          <a:graphicData uri="http://schemas.openxmlformats.org/drawingml/2006/table">
            <a:tbl>
              <a:tblPr/>
              <a:tblGrid>
                <a:gridCol w="643202"/>
                <a:gridCol w="644921"/>
                <a:gridCol w="641483"/>
                <a:gridCol w="643202"/>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9900"/>
                          </a:solidFill>
                          <a:effectLst/>
                          <a:latin typeface="Times New Roman" pitchFamily="18" charset="0"/>
                        </a:rPr>
                        <a:t>2</a:t>
                      </a:r>
                      <a:endParaRPr kumimoji="0" lang="en-US" sz="2400" b="1" i="0" u="none" strike="noStrike" cap="none" normalizeH="0" baseline="0" smtClean="0">
                        <a:ln>
                          <a:noFill/>
                        </a:ln>
                        <a:solidFill>
                          <a:srgbClr val="FF9900"/>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1</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9900"/>
                          </a:solidFill>
                          <a:effectLst/>
                          <a:latin typeface="Times New Roman" pitchFamily="18" charset="0"/>
                        </a:rPr>
                        <a:t>2</a:t>
                      </a:r>
                      <a:endParaRPr kumimoji="0" lang="en-US" sz="2400" b="1" i="0" u="none" strike="noStrike" cap="none" normalizeH="0" baseline="0" smtClean="0">
                        <a:ln>
                          <a:noFill/>
                        </a:ln>
                        <a:solidFill>
                          <a:srgbClr val="FF9900"/>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rPr>
                        <a:t>1</a:t>
                      </a:r>
                      <a:endParaRPr kumimoji="0" lang="en-US" sz="2400" b="0"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0570" name="Group 42"/>
          <p:cNvGraphicFramePr>
            <a:graphicFrameLocks noGrp="1"/>
          </p:cNvGraphicFramePr>
          <p:nvPr>
            <p:ph sz="quarter" idx="3"/>
          </p:nvPr>
        </p:nvGraphicFramePr>
        <p:xfrm>
          <a:off x="4406107" y="1557338"/>
          <a:ext cx="2488537" cy="914400"/>
        </p:xfrm>
        <a:graphic>
          <a:graphicData uri="http://schemas.openxmlformats.org/drawingml/2006/table">
            <a:tbl>
              <a:tblPr/>
              <a:tblGrid>
                <a:gridCol w="622564"/>
                <a:gridCol w="622564"/>
                <a:gridCol w="620845"/>
                <a:gridCol w="622564"/>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0000"/>
                          </a:solidFill>
                          <a:effectLst/>
                          <a:latin typeface="Times New Roman" pitchFamily="18" charset="0"/>
                        </a:rPr>
                        <a:t>1</a:t>
                      </a:r>
                      <a:endParaRPr kumimoji="0" lang="en-US" sz="2400" b="1" i="0" u="none" strike="noStrike" cap="none" normalizeH="0" baseline="0" smtClean="0">
                        <a:ln>
                          <a:noFill/>
                        </a:ln>
                        <a:solidFill>
                          <a:srgbClr val="FF0000"/>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0</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0000"/>
                          </a:solidFill>
                          <a:effectLst/>
                          <a:latin typeface="Times New Roman" pitchFamily="18" charset="0"/>
                        </a:rPr>
                        <a:t>1</a:t>
                      </a:r>
                      <a:endParaRPr kumimoji="0" lang="en-US" sz="2400" b="1" i="0" u="none" strike="noStrike" cap="none" normalizeH="0" baseline="0" smtClean="0">
                        <a:ln>
                          <a:noFill/>
                        </a:ln>
                        <a:solidFill>
                          <a:srgbClr val="FF0000"/>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0</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383" name="Oval 21"/>
          <p:cNvSpPr>
            <a:spLocks noChangeArrowheads="1"/>
          </p:cNvSpPr>
          <p:nvPr/>
        </p:nvSpPr>
        <p:spPr bwMode="auto">
          <a:xfrm>
            <a:off x="584732" y="1773238"/>
            <a:ext cx="624285" cy="576262"/>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15384" name="Oval 22"/>
          <p:cNvSpPr>
            <a:spLocks noChangeArrowheads="1"/>
          </p:cNvSpPr>
          <p:nvPr/>
        </p:nvSpPr>
        <p:spPr bwMode="auto">
          <a:xfrm>
            <a:off x="584732" y="2708279"/>
            <a:ext cx="624285" cy="576263"/>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15385" name="Oval 23"/>
          <p:cNvSpPr>
            <a:spLocks noChangeArrowheads="1"/>
          </p:cNvSpPr>
          <p:nvPr/>
        </p:nvSpPr>
        <p:spPr bwMode="auto">
          <a:xfrm>
            <a:off x="584732" y="3789363"/>
            <a:ext cx="624285"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15386" name="Oval 24"/>
          <p:cNvSpPr>
            <a:spLocks noChangeArrowheads="1"/>
          </p:cNvSpPr>
          <p:nvPr/>
        </p:nvSpPr>
        <p:spPr bwMode="auto">
          <a:xfrm>
            <a:off x="584732" y="4941888"/>
            <a:ext cx="624285"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15387" name="Oval 25"/>
          <p:cNvSpPr>
            <a:spLocks noChangeArrowheads="1"/>
          </p:cNvSpPr>
          <p:nvPr/>
        </p:nvSpPr>
        <p:spPr bwMode="auto">
          <a:xfrm>
            <a:off x="1754190" y="2924179"/>
            <a:ext cx="1559851" cy="1368425"/>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15388" name="WordArt 26"/>
          <p:cNvSpPr>
            <a:spLocks noChangeArrowheads="1" noChangeShapeType="1" noTextEdit="1"/>
          </p:cNvSpPr>
          <p:nvPr/>
        </p:nvSpPr>
        <p:spPr bwMode="auto">
          <a:xfrm>
            <a:off x="2221971" y="3357567"/>
            <a:ext cx="629444" cy="346075"/>
          </a:xfrm>
          <a:prstGeom prst="rect">
            <a:avLst/>
          </a:prstGeom>
        </p:spPr>
        <p:txBody>
          <a:bodyPr wrap="none" fromWordArt="1">
            <a:prstTxWarp prst="textPlain">
              <a:avLst>
                <a:gd name="adj" fmla="val 50000"/>
              </a:avLst>
            </a:prstTxWarp>
          </a:bodyPr>
          <a:lstStyle/>
          <a:p>
            <a:pPr algn="ctr"/>
            <a:r>
              <a:rPr lang="en-US" sz="1000" b="1" i="1" kern="10">
                <a:ln w="9525">
                  <a:solidFill>
                    <a:srgbClr val="000000"/>
                  </a:solidFill>
                  <a:round/>
                  <a:headEnd/>
                  <a:tailEnd/>
                </a:ln>
                <a:solidFill>
                  <a:srgbClr val="000000"/>
                </a:solidFill>
                <a:latin typeface="Symbol"/>
              </a:rPr>
              <a:t>q =2</a:t>
            </a:r>
          </a:p>
        </p:txBody>
      </p:sp>
      <p:sp>
        <p:nvSpPr>
          <p:cNvPr id="15389" name="Line 27"/>
          <p:cNvSpPr>
            <a:spLocks noChangeShapeType="1"/>
          </p:cNvSpPr>
          <p:nvPr/>
        </p:nvSpPr>
        <p:spPr bwMode="auto">
          <a:xfrm>
            <a:off x="1209016" y="2060575"/>
            <a:ext cx="1325959" cy="863600"/>
          </a:xfrm>
          <a:prstGeom prst="line">
            <a:avLst/>
          </a:prstGeom>
          <a:noFill/>
          <a:ln w="38100">
            <a:solidFill>
              <a:schemeClr val="accent2"/>
            </a:solidFill>
            <a:round/>
            <a:headEnd/>
            <a:tailEnd type="triangle" w="med" len="med"/>
          </a:ln>
        </p:spPr>
        <p:txBody>
          <a:bodyPr/>
          <a:lstStyle/>
          <a:p>
            <a:endParaRPr lang="en-US"/>
          </a:p>
        </p:txBody>
      </p:sp>
      <p:sp>
        <p:nvSpPr>
          <p:cNvPr id="15390" name="Line 28"/>
          <p:cNvSpPr>
            <a:spLocks noChangeShapeType="1"/>
          </p:cNvSpPr>
          <p:nvPr/>
        </p:nvSpPr>
        <p:spPr bwMode="auto">
          <a:xfrm>
            <a:off x="1209014" y="2997200"/>
            <a:ext cx="701675" cy="215900"/>
          </a:xfrm>
          <a:prstGeom prst="line">
            <a:avLst/>
          </a:prstGeom>
          <a:noFill/>
          <a:ln w="38100">
            <a:solidFill>
              <a:schemeClr val="accent2"/>
            </a:solidFill>
            <a:round/>
            <a:headEnd/>
            <a:tailEnd type="triangle" w="med" len="med"/>
          </a:ln>
        </p:spPr>
        <p:txBody>
          <a:bodyPr/>
          <a:lstStyle/>
          <a:p>
            <a:endParaRPr lang="en-US"/>
          </a:p>
        </p:txBody>
      </p:sp>
      <p:sp>
        <p:nvSpPr>
          <p:cNvPr id="15391" name="Line 29"/>
          <p:cNvSpPr>
            <a:spLocks noChangeShapeType="1"/>
          </p:cNvSpPr>
          <p:nvPr/>
        </p:nvSpPr>
        <p:spPr bwMode="auto">
          <a:xfrm flipV="1">
            <a:off x="1209016" y="3933829"/>
            <a:ext cx="624284" cy="142875"/>
          </a:xfrm>
          <a:prstGeom prst="line">
            <a:avLst/>
          </a:prstGeom>
          <a:noFill/>
          <a:ln w="38100">
            <a:solidFill>
              <a:schemeClr val="accent2"/>
            </a:solidFill>
            <a:round/>
            <a:headEnd/>
            <a:tailEnd type="triangle" w="med" len="med"/>
          </a:ln>
        </p:spPr>
        <p:txBody>
          <a:bodyPr/>
          <a:lstStyle/>
          <a:p>
            <a:endParaRPr lang="en-US"/>
          </a:p>
        </p:txBody>
      </p:sp>
      <p:sp>
        <p:nvSpPr>
          <p:cNvPr id="15392" name="Line 30"/>
          <p:cNvSpPr>
            <a:spLocks noChangeShapeType="1"/>
          </p:cNvSpPr>
          <p:nvPr/>
        </p:nvSpPr>
        <p:spPr bwMode="auto">
          <a:xfrm flipV="1">
            <a:off x="1209014" y="4292604"/>
            <a:ext cx="1092067" cy="936625"/>
          </a:xfrm>
          <a:prstGeom prst="line">
            <a:avLst/>
          </a:prstGeom>
          <a:noFill/>
          <a:ln w="38100">
            <a:solidFill>
              <a:schemeClr val="accent2"/>
            </a:solidFill>
            <a:round/>
            <a:headEnd/>
            <a:tailEnd type="triangle" w="med" len="med"/>
          </a:ln>
        </p:spPr>
        <p:txBody>
          <a:bodyPr/>
          <a:lstStyle/>
          <a:p>
            <a:endParaRPr lang="en-US"/>
          </a:p>
        </p:txBody>
      </p:sp>
      <p:sp>
        <p:nvSpPr>
          <p:cNvPr id="15393" name="Line 31"/>
          <p:cNvSpPr>
            <a:spLocks noChangeShapeType="1"/>
          </p:cNvSpPr>
          <p:nvPr/>
        </p:nvSpPr>
        <p:spPr bwMode="auto">
          <a:xfrm>
            <a:off x="3314041" y="3573463"/>
            <a:ext cx="624284" cy="0"/>
          </a:xfrm>
          <a:prstGeom prst="line">
            <a:avLst/>
          </a:prstGeom>
          <a:noFill/>
          <a:ln w="38100">
            <a:solidFill>
              <a:srgbClr val="FF0000"/>
            </a:solidFill>
            <a:round/>
            <a:headEnd/>
            <a:tailEnd type="triangle" w="med" len="med"/>
          </a:ln>
        </p:spPr>
        <p:txBody>
          <a:bodyPr/>
          <a:lstStyle/>
          <a:p>
            <a:endParaRPr lang="en-US"/>
          </a:p>
        </p:txBody>
      </p:sp>
      <p:sp>
        <p:nvSpPr>
          <p:cNvPr id="15394" name="WordArt 32"/>
          <p:cNvSpPr>
            <a:spLocks noChangeArrowheads="1" noChangeShapeType="1" noTextEdit="1"/>
          </p:cNvSpPr>
          <p:nvPr/>
        </p:nvSpPr>
        <p:spPr bwMode="auto">
          <a:xfrm rot="5400000">
            <a:off x="3555340" y="3710652"/>
            <a:ext cx="301625" cy="313002"/>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X</a:t>
            </a:r>
          </a:p>
        </p:txBody>
      </p:sp>
      <p:sp>
        <p:nvSpPr>
          <p:cNvPr id="15395" name="WordArt 33"/>
          <p:cNvSpPr>
            <a:spLocks noChangeArrowheads="1" noChangeShapeType="1" noTextEdit="1"/>
          </p:cNvSpPr>
          <p:nvPr/>
        </p:nvSpPr>
        <p:spPr bwMode="auto">
          <a:xfrm rot="5400000">
            <a:off x="1857574" y="2180766"/>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9900"/>
                  </a:solidFill>
                  <a:round/>
                  <a:headEnd/>
                  <a:tailEnd/>
                </a:ln>
                <a:solidFill>
                  <a:srgbClr val="FF9900"/>
                </a:solidFill>
                <a:latin typeface="Times New Roman"/>
                <a:cs typeface="Times New Roman"/>
              </a:rPr>
              <a:t>2</a:t>
            </a:r>
          </a:p>
        </p:txBody>
      </p:sp>
      <p:sp>
        <p:nvSpPr>
          <p:cNvPr id="15396" name="WordArt 34"/>
          <p:cNvSpPr>
            <a:spLocks noChangeArrowheads="1" noChangeShapeType="1" noTextEdit="1"/>
          </p:cNvSpPr>
          <p:nvPr/>
        </p:nvSpPr>
        <p:spPr bwMode="auto">
          <a:xfrm rot="5400000">
            <a:off x="1544572" y="2828466"/>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15397" name="WordArt 35"/>
          <p:cNvSpPr>
            <a:spLocks noChangeArrowheads="1" noChangeShapeType="1" noTextEdit="1"/>
          </p:cNvSpPr>
          <p:nvPr/>
        </p:nvSpPr>
        <p:spPr bwMode="auto">
          <a:xfrm rot="5400000">
            <a:off x="1467181" y="4052424"/>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9900"/>
                  </a:solidFill>
                  <a:round/>
                  <a:headEnd/>
                  <a:tailEnd/>
                </a:ln>
                <a:solidFill>
                  <a:srgbClr val="FF9900"/>
                </a:solidFill>
                <a:latin typeface="Times New Roman"/>
                <a:cs typeface="Times New Roman"/>
              </a:rPr>
              <a:t>2</a:t>
            </a:r>
          </a:p>
        </p:txBody>
      </p:sp>
      <p:sp>
        <p:nvSpPr>
          <p:cNvPr id="15398" name="WordArt 36"/>
          <p:cNvSpPr>
            <a:spLocks noChangeArrowheads="1" noChangeShapeType="1" noTextEdit="1"/>
          </p:cNvSpPr>
          <p:nvPr/>
        </p:nvSpPr>
        <p:spPr bwMode="auto">
          <a:xfrm rot="5400000">
            <a:off x="1778464" y="4773153"/>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15399" name="Line 37"/>
          <p:cNvSpPr>
            <a:spLocks noChangeShapeType="1"/>
          </p:cNvSpPr>
          <p:nvPr/>
        </p:nvSpPr>
        <p:spPr bwMode="auto">
          <a:xfrm>
            <a:off x="428229" y="1773238"/>
            <a:ext cx="0" cy="3816350"/>
          </a:xfrm>
          <a:prstGeom prst="line">
            <a:avLst/>
          </a:prstGeom>
          <a:noFill/>
          <a:ln w="28575">
            <a:solidFill>
              <a:schemeClr val="tx1"/>
            </a:solidFill>
            <a:round/>
            <a:headEnd/>
            <a:tailEnd/>
          </a:ln>
        </p:spPr>
        <p:txBody>
          <a:bodyPr/>
          <a:lstStyle/>
          <a:p>
            <a:endParaRPr lang="en-US"/>
          </a:p>
        </p:txBody>
      </p:sp>
      <p:sp>
        <p:nvSpPr>
          <p:cNvPr id="15400" name="WordArt 38"/>
          <p:cNvSpPr>
            <a:spLocks noChangeArrowheads="1" noChangeShapeType="1" noTextEdit="1"/>
          </p:cNvSpPr>
          <p:nvPr/>
        </p:nvSpPr>
        <p:spPr bwMode="auto">
          <a:xfrm rot="5400000">
            <a:off x="811281" y="1996483"/>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0000"/>
                  </a:solidFill>
                  <a:round/>
                  <a:headEnd/>
                  <a:tailEnd/>
                </a:ln>
                <a:solidFill>
                  <a:srgbClr val="FF0000"/>
                </a:solidFill>
                <a:latin typeface="Times New Roman"/>
                <a:cs typeface="Times New Roman"/>
              </a:rPr>
              <a:t>1</a:t>
            </a:r>
          </a:p>
        </p:txBody>
      </p:sp>
      <p:sp>
        <p:nvSpPr>
          <p:cNvPr id="15401" name="WordArt 39"/>
          <p:cNvSpPr>
            <a:spLocks noChangeArrowheads="1" noChangeShapeType="1" noTextEdit="1"/>
          </p:cNvSpPr>
          <p:nvPr/>
        </p:nvSpPr>
        <p:spPr bwMode="auto">
          <a:xfrm rot="5400000">
            <a:off x="811281" y="4012608"/>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0000"/>
                  </a:solidFill>
                  <a:round/>
                  <a:headEnd/>
                  <a:tailEnd/>
                </a:ln>
                <a:solidFill>
                  <a:srgbClr val="FF0000"/>
                </a:solidFill>
                <a:latin typeface="Times New Roman"/>
                <a:cs typeface="Times New Roman"/>
              </a:rPr>
              <a:t>1</a:t>
            </a:r>
          </a:p>
        </p:txBody>
      </p:sp>
      <p:sp>
        <p:nvSpPr>
          <p:cNvPr id="15402" name="WordArt 40"/>
          <p:cNvSpPr>
            <a:spLocks noChangeArrowheads="1" noChangeShapeType="1" noTextEdit="1"/>
          </p:cNvSpPr>
          <p:nvPr/>
        </p:nvSpPr>
        <p:spPr bwMode="auto">
          <a:xfrm rot="5400000">
            <a:off x="811281" y="2931520"/>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0</a:t>
            </a:r>
          </a:p>
        </p:txBody>
      </p:sp>
      <p:sp>
        <p:nvSpPr>
          <p:cNvPr id="15403" name="WordArt 41"/>
          <p:cNvSpPr>
            <a:spLocks noChangeArrowheads="1" noChangeShapeType="1" noTextEdit="1"/>
          </p:cNvSpPr>
          <p:nvPr/>
        </p:nvSpPr>
        <p:spPr bwMode="auto">
          <a:xfrm rot="5400000">
            <a:off x="811281" y="5165133"/>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0</a:t>
            </a:r>
          </a:p>
        </p:txBody>
      </p:sp>
      <p:sp>
        <p:nvSpPr>
          <p:cNvPr id="15421" name="Text Box 59"/>
          <p:cNvSpPr txBox="1">
            <a:spLocks noChangeArrowheads="1"/>
          </p:cNvSpPr>
          <p:nvPr/>
        </p:nvSpPr>
        <p:spPr bwMode="auto">
          <a:xfrm>
            <a:off x="5030391" y="836614"/>
            <a:ext cx="2817019" cy="923330"/>
          </a:xfrm>
          <a:prstGeom prst="rect">
            <a:avLst/>
          </a:prstGeom>
          <a:noFill/>
          <a:ln w="9525">
            <a:noFill/>
            <a:miter lim="800000"/>
            <a:headEnd/>
            <a:tailEnd/>
          </a:ln>
        </p:spPr>
        <p:txBody>
          <a:bodyPr>
            <a:spAutoFit/>
          </a:bodyPr>
          <a:lstStyle/>
          <a:p>
            <a:pPr>
              <a:spcBef>
                <a:spcPct val="20000"/>
              </a:spcBef>
            </a:pPr>
            <a:r>
              <a:rPr lang="en-GB" sz="3600" b="1" i="1" u="sng" baseline="0">
                <a:solidFill>
                  <a:srgbClr val="FF0000"/>
                </a:solidFill>
              </a:rPr>
              <a:t>t</a:t>
            </a:r>
            <a:r>
              <a:rPr lang="en-GB" sz="3200" b="1" u="sng" baseline="0">
                <a:solidFill>
                  <a:srgbClr val="FF0000"/>
                </a:solidFill>
              </a:rPr>
              <a:t>=1</a:t>
            </a:r>
            <a:r>
              <a:rPr lang="en-GB" sz="3200" b="1" baseline="0">
                <a:solidFill>
                  <a:srgbClr val="FF0000"/>
                </a:solidFill>
              </a:rPr>
              <a:t>    </a:t>
            </a:r>
            <a:r>
              <a:rPr lang="en-GB" sz="3200" b="1" i="1" u="sng" baseline="0">
                <a:solidFill>
                  <a:srgbClr val="008000"/>
                </a:solidFill>
              </a:rPr>
              <a:t>C</a:t>
            </a:r>
            <a:r>
              <a:rPr lang="en-GB" sz="3200" b="1" u="sng" baseline="0">
                <a:solidFill>
                  <a:srgbClr val="008000"/>
                </a:solidFill>
              </a:rPr>
              <a:t>=1</a:t>
            </a:r>
            <a:endParaRPr lang="en-GB" sz="3200" b="1" u="sng" baseline="0"/>
          </a:p>
          <a:p>
            <a:endParaRPr lang="en-US"/>
          </a:p>
        </p:txBody>
      </p:sp>
      <p:graphicFrame>
        <p:nvGraphicFramePr>
          <p:cNvPr id="15362" name="Object 60"/>
          <p:cNvGraphicFramePr>
            <a:graphicFrameLocks noChangeAspect="1"/>
          </p:cNvGraphicFramePr>
          <p:nvPr/>
        </p:nvGraphicFramePr>
        <p:xfrm>
          <a:off x="4457700" y="3321050"/>
          <a:ext cx="990600" cy="215900"/>
        </p:xfrm>
        <a:graphic>
          <a:graphicData uri="http://schemas.openxmlformats.org/presentationml/2006/ole">
            <p:oleObj spid="_x0000_s188418" name="Equation" r:id="rId3" imgW="914400" imgH="215640" progId="Equation.3">
              <p:embed/>
            </p:oleObj>
          </a:graphicData>
        </a:graphic>
      </p:graphicFrame>
      <p:graphicFrame>
        <p:nvGraphicFramePr>
          <p:cNvPr id="15363" name="Object 61"/>
          <p:cNvGraphicFramePr>
            <a:graphicFrameLocks noChangeAspect="1"/>
          </p:cNvGraphicFramePr>
          <p:nvPr/>
        </p:nvGraphicFramePr>
        <p:xfrm>
          <a:off x="4406108" y="2625726"/>
          <a:ext cx="4915164" cy="2530475"/>
        </p:xfrm>
        <a:graphic>
          <a:graphicData uri="http://schemas.openxmlformats.org/presentationml/2006/ole">
            <p:oleObj spid="_x0000_s188419" name="Equation" r:id="rId4" imgW="2527200" imgH="1409400" progId="Equation.3">
              <p:embed/>
            </p:oleObj>
          </a:graphicData>
        </a:graphic>
      </p:graphicFrame>
      <p:sp>
        <p:nvSpPr>
          <p:cNvPr id="15422" name="Line 62"/>
          <p:cNvSpPr>
            <a:spLocks noChangeShapeType="1"/>
          </p:cNvSpPr>
          <p:nvPr/>
        </p:nvSpPr>
        <p:spPr bwMode="auto">
          <a:xfrm flipH="1" flipV="1">
            <a:off x="4094827" y="4076704"/>
            <a:ext cx="1872852" cy="720725"/>
          </a:xfrm>
          <a:prstGeom prst="line">
            <a:avLst/>
          </a:prstGeom>
          <a:noFill/>
          <a:ln w="38100" cmpd="dbl">
            <a:solidFill>
              <a:srgbClr val="FF0000"/>
            </a:solidFill>
            <a:round/>
            <a:headEnd/>
            <a:tailEnd type="triangle" w="med" len="med"/>
          </a:ln>
        </p:spPr>
        <p:txBody>
          <a:bodyPr/>
          <a:lstStyle/>
          <a:p>
            <a:endParaRPr lang="en-US"/>
          </a:p>
        </p:txBody>
      </p:sp>
      <p:sp>
        <p:nvSpPr>
          <p:cNvPr id="15423" name="Line 63"/>
          <p:cNvSpPr>
            <a:spLocks noChangeShapeType="1"/>
          </p:cNvSpPr>
          <p:nvPr/>
        </p:nvSpPr>
        <p:spPr bwMode="auto">
          <a:xfrm>
            <a:off x="8385704" y="4292600"/>
            <a:ext cx="701675" cy="0"/>
          </a:xfrm>
          <a:prstGeom prst="line">
            <a:avLst/>
          </a:prstGeom>
          <a:noFill/>
          <a:ln w="3810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741231" y="188917"/>
            <a:ext cx="8420100" cy="719137"/>
          </a:xfrm>
        </p:spPr>
        <p:txBody>
          <a:bodyPr/>
          <a:lstStyle/>
          <a:p>
            <a:pPr eaLnBrk="1" hangingPunct="1"/>
            <a:r>
              <a:rPr lang="en-GB" sz="4000" b="1" smtClean="0">
                <a:solidFill>
                  <a:schemeClr val="accent2"/>
                </a:solidFill>
              </a:rPr>
              <a:t>Hebb’s rule in practice.</a:t>
            </a:r>
            <a:endParaRPr lang="en-US" sz="4000" b="1" smtClean="0">
              <a:solidFill>
                <a:schemeClr val="accent2"/>
              </a:solidFill>
            </a:endParaRPr>
          </a:p>
        </p:txBody>
      </p:sp>
      <p:sp>
        <p:nvSpPr>
          <p:cNvPr id="16389" name="Rectangle 3"/>
          <p:cNvSpPr>
            <a:spLocks noGrp="1" noChangeArrowheads="1"/>
          </p:cNvSpPr>
          <p:nvPr>
            <p:ph type="body" sz="half" idx="1"/>
          </p:nvPr>
        </p:nvSpPr>
        <p:spPr>
          <a:xfrm>
            <a:off x="0" y="692150"/>
            <a:ext cx="9906000" cy="5475288"/>
          </a:xfrm>
        </p:spPr>
        <p:txBody>
          <a:bodyPr/>
          <a:lstStyle/>
          <a:p>
            <a:pPr eaLnBrk="1" hangingPunct="1">
              <a:buFontTx/>
              <a:buNone/>
            </a:pPr>
            <a:r>
              <a:rPr lang="en-GB" sz="2800" b="1" smtClean="0"/>
              <a:t> </a:t>
            </a:r>
            <a:r>
              <a:rPr lang="en-GB" sz="2400" b="1" smtClean="0"/>
              <a:t>Input unit </a:t>
            </a:r>
          </a:p>
          <a:p>
            <a:pPr eaLnBrk="1" hangingPunct="1">
              <a:buFontTx/>
              <a:buNone/>
            </a:pPr>
            <a:r>
              <a:rPr lang="en-GB" sz="2400" b="1" smtClean="0"/>
              <a:t> N</a:t>
            </a:r>
            <a:r>
              <a:rPr lang="en-GB" sz="2400" b="1" baseline="30000" smtClean="0"/>
              <a:t>o </a:t>
            </a:r>
          </a:p>
          <a:p>
            <a:pPr eaLnBrk="1" hangingPunct="1">
              <a:buFontTx/>
              <a:buNone/>
            </a:pPr>
            <a:endParaRPr lang="en-GB" sz="1800" b="1" baseline="30000" smtClean="0"/>
          </a:p>
          <a:p>
            <a:pPr eaLnBrk="1" hangingPunct="1">
              <a:buFontTx/>
              <a:buNone/>
            </a:pPr>
            <a:r>
              <a:rPr lang="en-GB" sz="2400" b="1" baseline="30000" smtClean="0"/>
              <a:t>  </a:t>
            </a:r>
            <a:r>
              <a:rPr lang="en-GB" sz="2400" b="1" smtClean="0"/>
              <a:t>1</a:t>
            </a:r>
          </a:p>
          <a:p>
            <a:pPr eaLnBrk="1" hangingPunct="1">
              <a:buFontTx/>
              <a:buNone/>
            </a:pPr>
            <a:endParaRPr lang="en-GB" sz="2400" b="1" smtClean="0"/>
          </a:p>
          <a:p>
            <a:pPr eaLnBrk="1" hangingPunct="1">
              <a:buFontTx/>
              <a:buNone/>
            </a:pPr>
            <a:r>
              <a:rPr lang="en-GB" sz="2800" b="1" smtClean="0"/>
              <a:t> </a:t>
            </a:r>
            <a:r>
              <a:rPr lang="en-GB" sz="2400" b="1" smtClean="0"/>
              <a:t>2                                                </a:t>
            </a:r>
          </a:p>
          <a:p>
            <a:pPr eaLnBrk="1" hangingPunct="1">
              <a:buFontTx/>
              <a:buNone/>
            </a:pPr>
            <a:r>
              <a:rPr lang="en-GB" b="1" smtClean="0"/>
              <a:t>                                                 </a:t>
            </a:r>
          </a:p>
          <a:p>
            <a:pPr eaLnBrk="1" hangingPunct="1">
              <a:buFontTx/>
              <a:buNone/>
            </a:pPr>
            <a:r>
              <a:rPr lang="en-GB" sz="2800" b="1" smtClean="0"/>
              <a:t> </a:t>
            </a:r>
            <a:r>
              <a:rPr lang="en-GB" sz="2400" b="1" smtClean="0"/>
              <a:t>3</a:t>
            </a:r>
          </a:p>
          <a:p>
            <a:pPr eaLnBrk="1" hangingPunct="1">
              <a:buFontTx/>
              <a:buNone/>
            </a:pPr>
            <a:endParaRPr lang="en-GB" sz="2400" b="1" smtClean="0"/>
          </a:p>
          <a:p>
            <a:pPr eaLnBrk="1" hangingPunct="1">
              <a:buFontTx/>
              <a:buNone/>
            </a:pPr>
            <a:endParaRPr lang="en-GB" sz="800" b="1" smtClean="0"/>
          </a:p>
          <a:p>
            <a:pPr eaLnBrk="1" hangingPunct="1">
              <a:buFontTx/>
              <a:buNone/>
            </a:pPr>
            <a:r>
              <a:rPr lang="en-GB" sz="2800" b="1" smtClean="0"/>
              <a:t> </a:t>
            </a:r>
            <a:r>
              <a:rPr lang="en-GB" sz="2400" b="1" smtClean="0"/>
              <a:t>4</a:t>
            </a:r>
            <a:endParaRPr lang="en-US" sz="2400" b="1" smtClean="0"/>
          </a:p>
        </p:txBody>
      </p:sp>
      <p:graphicFrame>
        <p:nvGraphicFramePr>
          <p:cNvPr id="151556" name="Group 4"/>
          <p:cNvGraphicFramePr>
            <a:graphicFrameLocks noGrp="1"/>
          </p:cNvGraphicFramePr>
          <p:nvPr>
            <p:ph sz="quarter" idx="2"/>
          </p:nvPr>
        </p:nvGraphicFramePr>
        <p:xfrm>
          <a:off x="7059747" y="1557338"/>
          <a:ext cx="2572808" cy="914400"/>
        </p:xfrm>
        <a:graphic>
          <a:graphicData uri="http://schemas.openxmlformats.org/drawingml/2006/table">
            <a:tbl>
              <a:tblPr/>
              <a:tblGrid>
                <a:gridCol w="643202"/>
                <a:gridCol w="644921"/>
                <a:gridCol w="641483"/>
                <a:gridCol w="643202"/>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9900"/>
                          </a:solidFill>
                          <a:effectLst/>
                          <a:latin typeface="Times New Roman" pitchFamily="18" charset="0"/>
                        </a:rPr>
                        <a:t>2</a:t>
                      </a:r>
                      <a:endParaRPr kumimoji="0" lang="en-US" sz="2400" b="1" i="0" u="none" strike="noStrike" cap="none" normalizeH="0" baseline="0" smtClean="0">
                        <a:ln>
                          <a:noFill/>
                        </a:ln>
                        <a:solidFill>
                          <a:srgbClr val="FF9900"/>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1</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9900"/>
                          </a:solidFill>
                          <a:effectLst/>
                          <a:latin typeface="Times New Roman" pitchFamily="18" charset="0"/>
                        </a:rPr>
                        <a:t>2</a:t>
                      </a:r>
                      <a:endParaRPr kumimoji="0" lang="en-US" sz="2400" b="1" i="0" u="none" strike="noStrike" cap="none" normalizeH="0" baseline="0" smtClean="0">
                        <a:ln>
                          <a:noFill/>
                        </a:ln>
                        <a:solidFill>
                          <a:srgbClr val="FF9900"/>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1</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1594" name="Group 42"/>
          <p:cNvGraphicFramePr>
            <a:graphicFrameLocks noGrp="1"/>
          </p:cNvGraphicFramePr>
          <p:nvPr>
            <p:ph sz="quarter" idx="3"/>
          </p:nvPr>
        </p:nvGraphicFramePr>
        <p:xfrm>
          <a:off x="4406107" y="1557338"/>
          <a:ext cx="2488537" cy="914400"/>
        </p:xfrm>
        <a:graphic>
          <a:graphicData uri="http://schemas.openxmlformats.org/drawingml/2006/table">
            <a:tbl>
              <a:tblPr/>
              <a:tblGrid>
                <a:gridCol w="622564"/>
                <a:gridCol w="622564"/>
                <a:gridCol w="620845"/>
                <a:gridCol w="622564"/>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0000"/>
                          </a:solidFill>
                          <a:effectLst/>
                          <a:latin typeface="Times New Roman" pitchFamily="18" charset="0"/>
                        </a:rPr>
                        <a:t>1</a:t>
                      </a:r>
                      <a:endParaRPr kumimoji="0" lang="en-US" sz="2400" b="1" i="0" u="none" strike="noStrike" cap="none" normalizeH="0" baseline="0" smtClean="0">
                        <a:ln>
                          <a:noFill/>
                        </a:ln>
                        <a:solidFill>
                          <a:srgbClr val="FF0000"/>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0</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0000"/>
                          </a:solidFill>
                          <a:effectLst/>
                          <a:latin typeface="Times New Roman" pitchFamily="18" charset="0"/>
                        </a:rPr>
                        <a:t>1</a:t>
                      </a:r>
                      <a:endParaRPr kumimoji="0" lang="en-US" sz="2400" b="1" i="0" u="none" strike="noStrike" cap="none" normalizeH="0" baseline="0" smtClean="0">
                        <a:ln>
                          <a:noFill/>
                        </a:ln>
                        <a:solidFill>
                          <a:srgbClr val="FF0000"/>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0</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07" name="Oval 21"/>
          <p:cNvSpPr>
            <a:spLocks noChangeArrowheads="1"/>
          </p:cNvSpPr>
          <p:nvPr/>
        </p:nvSpPr>
        <p:spPr bwMode="auto">
          <a:xfrm>
            <a:off x="584732" y="1773238"/>
            <a:ext cx="624285" cy="576262"/>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16408" name="Oval 22"/>
          <p:cNvSpPr>
            <a:spLocks noChangeArrowheads="1"/>
          </p:cNvSpPr>
          <p:nvPr/>
        </p:nvSpPr>
        <p:spPr bwMode="auto">
          <a:xfrm>
            <a:off x="584732" y="2708279"/>
            <a:ext cx="624285" cy="576263"/>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16409" name="Oval 23"/>
          <p:cNvSpPr>
            <a:spLocks noChangeArrowheads="1"/>
          </p:cNvSpPr>
          <p:nvPr/>
        </p:nvSpPr>
        <p:spPr bwMode="auto">
          <a:xfrm>
            <a:off x="584732" y="3789363"/>
            <a:ext cx="624285"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16410" name="Oval 24"/>
          <p:cNvSpPr>
            <a:spLocks noChangeArrowheads="1"/>
          </p:cNvSpPr>
          <p:nvPr/>
        </p:nvSpPr>
        <p:spPr bwMode="auto">
          <a:xfrm>
            <a:off x="584732" y="4941888"/>
            <a:ext cx="624285"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16411" name="Oval 25"/>
          <p:cNvSpPr>
            <a:spLocks noChangeArrowheads="1"/>
          </p:cNvSpPr>
          <p:nvPr/>
        </p:nvSpPr>
        <p:spPr bwMode="auto">
          <a:xfrm>
            <a:off x="1754190" y="2924179"/>
            <a:ext cx="1559851" cy="1368425"/>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16412" name="WordArt 26"/>
          <p:cNvSpPr>
            <a:spLocks noChangeArrowheads="1" noChangeShapeType="1" noTextEdit="1"/>
          </p:cNvSpPr>
          <p:nvPr/>
        </p:nvSpPr>
        <p:spPr bwMode="auto">
          <a:xfrm>
            <a:off x="2221971" y="3357567"/>
            <a:ext cx="629444" cy="346075"/>
          </a:xfrm>
          <a:prstGeom prst="rect">
            <a:avLst/>
          </a:prstGeom>
        </p:spPr>
        <p:txBody>
          <a:bodyPr wrap="none" fromWordArt="1">
            <a:prstTxWarp prst="textPlain">
              <a:avLst>
                <a:gd name="adj" fmla="val 50000"/>
              </a:avLst>
            </a:prstTxWarp>
          </a:bodyPr>
          <a:lstStyle/>
          <a:p>
            <a:pPr algn="ctr"/>
            <a:r>
              <a:rPr lang="en-US" sz="1000" b="1" i="1" kern="10">
                <a:ln w="9525">
                  <a:solidFill>
                    <a:srgbClr val="000000"/>
                  </a:solidFill>
                  <a:round/>
                  <a:headEnd/>
                  <a:tailEnd/>
                </a:ln>
                <a:solidFill>
                  <a:srgbClr val="000000"/>
                </a:solidFill>
                <a:latin typeface="Symbol"/>
              </a:rPr>
              <a:t>q =2</a:t>
            </a:r>
          </a:p>
        </p:txBody>
      </p:sp>
      <p:sp>
        <p:nvSpPr>
          <p:cNvPr id="16413" name="Line 27"/>
          <p:cNvSpPr>
            <a:spLocks noChangeShapeType="1"/>
          </p:cNvSpPr>
          <p:nvPr/>
        </p:nvSpPr>
        <p:spPr bwMode="auto">
          <a:xfrm>
            <a:off x="1209016" y="2060575"/>
            <a:ext cx="1325959" cy="863600"/>
          </a:xfrm>
          <a:prstGeom prst="line">
            <a:avLst/>
          </a:prstGeom>
          <a:noFill/>
          <a:ln w="38100">
            <a:solidFill>
              <a:schemeClr val="accent2"/>
            </a:solidFill>
            <a:round/>
            <a:headEnd/>
            <a:tailEnd type="triangle" w="med" len="med"/>
          </a:ln>
        </p:spPr>
        <p:txBody>
          <a:bodyPr/>
          <a:lstStyle/>
          <a:p>
            <a:endParaRPr lang="en-US"/>
          </a:p>
        </p:txBody>
      </p:sp>
      <p:sp>
        <p:nvSpPr>
          <p:cNvPr id="16414" name="Line 28"/>
          <p:cNvSpPr>
            <a:spLocks noChangeShapeType="1"/>
          </p:cNvSpPr>
          <p:nvPr/>
        </p:nvSpPr>
        <p:spPr bwMode="auto">
          <a:xfrm>
            <a:off x="1209014" y="2997200"/>
            <a:ext cx="701675" cy="215900"/>
          </a:xfrm>
          <a:prstGeom prst="line">
            <a:avLst/>
          </a:prstGeom>
          <a:noFill/>
          <a:ln w="38100">
            <a:solidFill>
              <a:schemeClr val="accent2"/>
            </a:solidFill>
            <a:round/>
            <a:headEnd/>
            <a:tailEnd type="triangle" w="med" len="med"/>
          </a:ln>
        </p:spPr>
        <p:txBody>
          <a:bodyPr/>
          <a:lstStyle/>
          <a:p>
            <a:endParaRPr lang="en-US"/>
          </a:p>
        </p:txBody>
      </p:sp>
      <p:sp>
        <p:nvSpPr>
          <p:cNvPr id="16415" name="Line 29"/>
          <p:cNvSpPr>
            <a:spLocks noChangeShapeType="1"/>
          </p:cNvSpPr>
          <p:nvPr/>
        </p:nvSpPr>
        <p:spPr bwMode="auto">
          <a:xfrm flipV="1">
            <a:off x="1209016" y="3933829"/>
            <a:ext cx="624284" cy="142875"/>
          </a:xfrm>
          <a:prstGeom prst="line">
            <a:avLst/>
          </a:prstGeom>
          <a:noFill/>
          <a:ln w="38100">
            <a:solidFill>
              <a:schemeClr val="accent2"/>
            </a:solidFill>
            <a:round/>
            <a:headEnd/>
            <a:tailEnd type="triangle" w="med" len="med"/>
          </a:ln>
        </p:spPr>
        <p:txBody>
          <a:bodyPr/>
          <a:lstStyle/>
          <a:p>
            <a:endParaRPr lang="en-US"/>
          </a:p>
        </p:txBody>
      </p:sp>
      <p:sp>
        <p:nvSpPr>
          <p:cNvPr id="16416" name="Line 30"/>
          <p:cNvSpPr>
            <a:spLocks noChangeShapeType="1"/>
          </p:cNvSpPr>
          <p:nvPr/>
        </p:nvSpPr>
        <p:spPr bwMode="auto">
          <a:xfrm flipV="1">
            <a:off x="1209014" y="4292604"/>
            <a:ext cx="1092067" cy="936625"/>
          </a:xfrm>
          <a:prstGeom prst="line">
            <a:avLst/>
          </a:prstGeom>
          <a:noFill/>
          <a:ln w="38100">
            <a:solidFill>
              <a:schemeClr val="accent2"/>
            </a:solidFill>
            <a:round/>
            <a:headEnd/>
            <a:tailEnd type="triangle" w="med" len="med"/>
          </a:ln>
        </p:spPr>
        <p:txBody>
          <a:bodyPr/>
          <a:lstStyle/>
          <a:p>
            <a:endParaRPr lang="en-US"/>
          </a:p>
        </p:txBody>
      </p:sp>
      <p:sp>
        <p:nvSpPr>
          <p:cNvPr id="16417" name="Line 31"/>
          <p:cNvSpPr>
            <a:spLocks noChangeShapeType="1"/>
          </p:cNvSpPr>
          <p:nvPr/>
        </p:nvSpPr>
        <p:spPr bwMode="auto">
          <a:xfrm>
            <a:off x="3314041" y="3573463"/>
            <a:ext cx="624284" cy="0"/>
          </a:xfrm>
          <a:prstGeom prst="line">
            <a:avLst/>
          </a:prstGeom>
          <a:noFill/>
          <a:ln w="38100">
            <a:solidFill>
              <a:srgbClr val="FF0000"/>
            </a:solidFill>
            <a:round/>
            <a:headEnd/>
            <a:tailEnd type="triangle" w="med" len="med"/>
          </a:ln>
        </p:spPr>
        <p:txBody>
          <a:bodyPr/>
          <a:lstStyle/>
          <a:p>
            <a:endParaRPr lang="en-US"/>
          </a:p>
        </p:txBody>
      </p:sp>
      <p:sp>
        <p:nvSpPr>
          <p:cNvPr id="16418" name="WordArt 32"/>
          <p:cNvSpPr>
            <a:spLocks noChangeArrowheads="1" noChangeShapeType="1" noTextEdit="1"/>
          </p:cNvSpPr>
          <p:nvPr/>
        </p:nvSpPr>
        <p:spPr bwMode="auto">
          <a:xfrm rot="5400000">
            <a:off x="3555340" y="3710652"/>
            <a:ext cx="301625" cy="313002"/>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0000"/>
                  </a:solidFill>
                  <a:round/>
                  <a:headEnd/>
                  <a:tailEnd/>
                </a:ln>
                <a:solidFill>
                  <a:srgbClr val="FF0000"/>
                </a:solidFill>
                <a:latin typeface="Times New Roman"/>
                <a:cs typeface="Times New Roman"/>
              </a:rPr>
              <a:t>1</a:t>
            </a:r>
          </a:p>
        </p:txBody>
      </p:sp>
      <p:sp>
        <p:nvSpPr>
          <p:cNvPr id="16419" name="WordArt 33"/>
          <p:cNvSpPr>
            <a:spLocks noChangeArrowheads="1" noChangeShapeType="1" noTextEdit="1"/>
          </p:cNvSpPr>
          <p:nvPr/>
        </p:nvSpPr>
        <p:spPr bwMode="auto">
          <a:xfrm rot="5400000">
            <a:off x="1857574" y="2180766"/>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9900"/>
                  </a:solidFill>
                  <a:round/>
                  <a:headEnd/>
                  <a:tailEnd/>
                </a:ln>
                <a:solidFill>
                  <a:srgbClr val="FF9900"/>
                </a:solidFill>
                <a:latin typeface="Times New Roman"/>
                <a:cs typeface="Times New Roman"/>
              </a:rPr>
              <a:t>2</a:t>
            </a:r>
          </a:p>
        </p:txBody>
      </p:sp>
      <p:sp>
        <p:nvSpPr>
          <p:cNvPr id="16420" name="WordArt 34"/>
          <p:cNvSpPr>
            <a:spLocks noChangeArrowheads="1" noChangeShapeType="1" noTextEdit="1"/>
          </p:cNvSpPr>
          <p:nvPr/>
        </p:nvSpPr>
        <p:spPr bwMode="auto">
          <a:xfrm rot="5400000">
            <a:off x="1544572" y="2828466"/>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16421" name="WordArt 35"/>
          <p:cNvSpPr>
            <a:spLocks noChangeArrowheads="1" noChangeShapeType="1" noTextEdit="1"/>
          </p:cNvSpPr>
          <p:nvPr/>
        </p:nvSpPr>
        <p:spPr bwMode="auto">
          <a:xfrm rot="5400000">
            <a:off x="1467181" y="4052424"/>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9900"/>
                  </a:solidFill>
                  <a:round/>
                  <a:headEnd/>
                  <a:tailEnd/>
                </a:ln>
                <a:solidFill>
                  <a:srgbClr val="FF9900"/>
                </a:solidFill>
                <a:latin typeface="Times New Roman"/>
                <a:cs typeface="Times New Roman"/>
              </a:rPr>
              <a:t>2</a:t>
            </a:r>
          </a:p>
        </p:txBody>
      </p:sp>
      <p:sp>
        <p:nvSpPr>
          <p:cNvPr id="16422" name="WordArt 36"/>
          <p:cNvSpPr>
            <a:spLocks noChangeArrowheads="1" noChangeShapeType="1" noTextEdit="1"/>
          </p:cNvSpPr>
          <p:nvPr/>
        </p:nvSpPr>
        <p:spPr bwMode="auto">
          <a:xfrm rot="5400000">
            <a:off x="1778464" y="4773153"/>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16423" name="Line 37"/>
          <p:cNvSpPr>
            <a:spLocks noChangeShapeType="1"/>
          </p:cNvSpPr>
          <p:nvPr/>
        </p:nvSpPr>
        <p:spPr bwMode="auto">
          <a:xfrm>
            <a:off x="428229" y="1773238"/>
            <a:ext cx="0" cy="3816350"/>
          </a:xfrm>
          <a:prstGeom prst="line">
            <a:avLst/>
          </a:prstGeom>
          <a:noFill/>
          <a:ln w="28575">
            <a:solidFill>
              <a:schemeClr val="tx1"/>
            </a:solidFill>
            <a:round/>
            <a:headEnd/>
            <a:tailEnd/>
          </a:ln>
        </p:spPr>
        <p:txBody>
          <a:bodyPr/>
          <a:lstStyle/>
          <a:p>
            <a:endParaRPr lang="en-US"/>
          </a:p>
        </p:txBody>
      </p:sp>
      <p:sp>
        <p:nvSpPr>
          <p:cNvPr id="16424" name="WordArt 38"/>
          <p:cNvSpPr>
            <a:spLocks noChangeArrowheads="1" noChangeShapeType="1" noTextEdit="1"/>
          </p:cNvSpPr>
          <p:nvPr/>
        </p:nvSpPr>
        <p:spPr bwMode="auto">
          <a:xfrm rot="5400000">
            <a:off x="811281" y="1996483"/>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0000"/>
                  </a:solidFill>
                  <a:round/>
                  <a:headEnd/>
                  <a:tailEnd/>
                </a:ln>
                <a:solidFill>
                  <a:srgbClr val="FF0000"/>
                </a:solidFill>
                <a:latin typeface="Times New Roman"/>
                <a:cs typeface="Times New Roman"/>
              </a:rPr>
              <a:t>1</a:t>
            </a:r>
          </a:p>
        </p:txBody>
      </p:sp>
      <p:sp>
        <p:nvSpPr>
          <p:cNvPr id="16425" name="WordArt 39"/>
          <p:cNvSpPr>
            <a:spLocks noChangeArrowheads="1" noChangeShapeType="1" noTextEdit="1"/>
          </p:cNvSpPr>
          <p:nvPr/>
        </p:nvSpPr>
        <p:spPr bwMode="auto">
          <a:xfrm rot="5400000">
            <a:off x="811281" y="4012608"/>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0000"/>
                  </a:solidFill>
                  <a:round/>
                  <a:headEnd/>
                  <a:tailEnd/>
                </a:ln>
                <a:solidFill>
                  <a:srgbClr val="FF0000"/>
                </a:solidFill>
                <a:latin typeface="Times New Roman"/>
                <a:cs typeface="Times New Roman"/>
              </a:rPr>
              <a:t>1</a:t>
            </a:r>
          </a:p>
        </p:txBody>
      </p:sp>
      <p:sp>
        <p:nvSpPr>
          <p:cNvPr id="16426" name="WordArt 40"/>
          <p:cNvSpPr>
            <a:spLocks noChangeArrowheads="1" noChangeShapeType="1" noTextEdit="1"/>
          </p:cNvSpPr>
          <p:nvPr/>
        </p:nvSpPr>
        <p:spPr bwMode="auto">
          <a:xfrm rot="5400000">
            <a:off x="811281" y="2931520"/>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0</a:t>
            </a:r>
          </a:p>
        </p:txBody>
      </p:sp>
      <p:sp>
        <p:nvSpPr>
          <p:cNvPr id="16427" name="WordArt 41"/>
          <p:cNvSpPr>
            <a:spLocks noChangeArrowheads="1" noChangeShapeType="1" noTextEdit="1"/>
          </p:cNvSpPr>
          <p:nvPr/>
        </p:nvSpPr>
        <p:spPr bwMode="auto">
          <a:xfrm rot="5400000">
            <a:off x="811281" y="5165133"/>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0</a:t>
            </a:r>
          </a:p>
        </p:txBody>
      </p:sp>
      <p:sp>
        <p:nvSpPr>
          <p:cNvPr id="16445" name="Text Box 59"/>
          <p:cNvSpPr txBox="1">
            <a:spLocks noChangeArrowheads="1"/>
          </p:cNvSpPr>
          <p:nvPr/>
        </p:nvSpPr>
        <p:spPr bwMode="auto">
          <a:xfrm>
            <a:off x="5030391" y="836614"/>
            <a:ext cx="2817019" cy="923330"/>
          </a:xfrm>
          <a:prstGeom prst="rect">
            <a:avLst/>
          </a:prstGeom>
          <a:noFill/>
          <a:ln w="9525">
            <a:noFill/>
            <a:miter lim="800000"/>
            <a:headEnd/>
            <a:tailEnd/>
          </a:ln>
        </p:spPr>
        <p:txBody>
          <a:bodyPr>
            <a:spAutoFit/>
          </a:bodyPr>
          <a:lstStyle/>
          <a:p>
            <a:pPr>
              <a:spcBef>
                <a:spcPct val="20000"/>
              </a:spcBef>
            </a:pPr>
            <a:r>
              <a:rPr lang="en-GB" sz="3600" b="1" i="1" u="sng" baseline="0">
                <a:solidFill>
                  <a:srgbClr val="FF0000"/>
                </a:solidFill>
              </a:rPr>
              <a:t>t</a:t>
            </a:r>
            <a:r>
              <a:rPr lang="en-GB" sz="3200" b="1" u="sng" baseline="0">
                <a:solidFill>
                  <a:srgbClr val="FF0000"/>
                </a:solidFill>
              </a:rPr>
              <a:t>=1</a:t>
            </a:r>
            <a:r>
              <a:rPr lang="en-GB" sz="3200" b="1" baseline="0">
                <a:solidFill>
                  <a:srgbClr val="FF0000"/>
                </a:solidFill>
              </a:rPr>
              <a:t>    </a:t>
            </a:r>
            <a:r>
              <a:rPr lang="en-GB" sz="3200" b="1" i="1" u="sng" baseline="0">
                <a:solidFill>
                  <a:srgbClr val="008000"/>
                </a:solidFill>
              </a:rPr>
              <a:t>C</a:t>
            </a:r>
            <a:r>
              <a:rPr lang="en-GB" sz="3200" b="1" u="sng" baseline="0">
                <a:solidFill>
                  <a:srgbClr val="008000"/>
                </a:solidFill>
              </a:rPr>
              <a:t>=1</a:t>
            </a:r>
            <a:endParaRPr lang="en-GB" sz="3200" b="1" u="sng" baseline="0"/>
          </a:p>
          <a:p>
            <a:endParaRPr lang="en-US"/>
          </a:p>
        </p:txBody>
      </p:sp>
      <p:graphicFrame>
        <p:nvGraphicFramePr>
          <p:cNvPr id="16386" name="Object 60"/>
          <p:cNvGraphicFramePr>
            <a:graphicFrameLocks noChangeAspect="1"/>
          </p:cNvGraphicFramePr>
          <p:nvPr/>
        </p:nvGraphicFramePr>
        <p:xfrm>
          <a:off x="4457700" y="3321050"/>
          <a:ext cx="990600" cy="215900"/>
        </p:xfrm>
        <a:graphic>
          <a:graphicData uri="http://schemas.openxmlformats.org/presentationml/2006/ole">
            <p:oleObj spid="_x0000_s189442" name="Equation" r:id="rId3" imgW="914400" imgH="215640" progId="Equation.3">
              <p:embed/>
            </p:oleObj>
          </a:graphicData>
        </a:graphic>
      </p:graphicFrame>
      <p:graphicFrame>
        <p:nvGraphicFramePr>
          <p:cNvPr id="16387" name="Object 61"/>
          <p:cNvGraphicFramePr>
            <a:graphicFrameLocks noChangeAspect="1"/>
          </p:cNvGraphicFramePr>
          <p:nvPr/>
        </p:nvGraphicFramePr>
        <p:xfrm>
          <a:off x="4406108" y="2625726"/>
          <a:ext cx="4915164" cy="2530475"/>
        </p:xfrm>
        <a:graphic>
          <a:graphicData uri="http://schemas.openxmlformats.org/presentationml/2006/ole">
            <p:oleObj spid="_x0000_s189443" name="Equation" r:id="rId4" imgW="2527200" imgH="1409400" progId="Equation.3">
              <p:embed/>
            </p:oleObj>
          </a:graphicData>
        </a:graphic>
      </p:graphicFrame>
      <p:sp>
        <p:nvSpPr>
          <p:cNvPr id="16446" name="Line 63"/>
          <p:cNvSpPr>
            <a:spLocks noChangeShapeType="1"/>
          </p:cNvSpPr>
          <p:nvPr/>
        </p:nvSpPr>
        <p:spPr bwMode="auto">
          <a:xfrm>
            <a:off x="8385704" y="4292600"/>
            <a:ext cx="701675" cy="0"/>
          </a:xfrm>
          <a:prstGeom prst="line">
            <a:avLst/>
          </a:prstGeom>
          <a:noFill/>
          <a:ln w="3810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741231" y="188917"/>
            <a:ext cx="8420100" cy="719137"/>
          </a:xfrm>
        </p:spPr>
        <p:txBody>
          <a:bodyPr/>
          <a:lstStyle/>
          <a:p>
            <a:pPr eaLnBrk="1" hangingPunct="1"/>
            <a:r>
              <a:rPr lang="en-GB" sz="4000" b="1" smtClean="0">
                <a:solidFill>
                  <a:schemeClr val="accent2"/>
                </a:solidFill>
              </a:rPr>
              <a:t>Hebb’s rule in practice.</a:t>
            </a:r>
            <a:endParaRPr lang="en-US" sz="4000" b="1" smtClean="0">
              <a:solidFill>
                <a:schemeClr val="accent2"/>
              </a:solidFill>
            </a:endParaRPr>
          </a:p>
        </p:txBody>
      </p:sp>
      <p:sp>
        <p:nvSpPr>
          <p:cNvPr id="17413" name="Rectangle 3"/>
          <p:cNvSpPr>
            <a:spLocks noGrp="1" noChangeArrowheads="1"/>
          </p:cNvSpPr>
          <p:nvPr>
            <p:ph type="body" sz="half" idx="1"/>
          </p:nvPr>
        </p:nvSpPr>
        <p:spPr>
          <a:xfrm>
            <a:off x="0" y="692150"/>
            <a:ext cx="9906000" cy="5475288"/>
          </a:xfrm>
        </p:spPr>
        <p:txBody>
          <a:bodyPr/>
          <a:lstStyle/>
          <a:p>
            <a:pPr eaLnBrk="1" hangingPunct="1">
              <a:buFontTx/>
              <a:buNone/>
            </a:pPr>
            <a:r>
              <a:rPr lang="en-GB" sz="2800" b="1" smtClean="0"/>
              <a:t> </a:t>
            </a:r>
            <a:r>
              <a:rPr lang="en-GB" sz="2400" b="1" smtClean="0"/>
              <a:t>Input unit </a:t>
            </a:r>
          </a:p>
          <a:p>
            <a:pPr eaLnBrk="1" hangingPunct="1">
              <a:buFontTx/>
              <a:buNone/>
            </a:pPr>
            <a:r>
              <a:rPr lang="en-GB" sz="2400" b="1" smtClean="0"/>
              <a:t> N</a:t>
            </a:r>
            <a:r>
              <a:rPr lang="en-GB" sz="2400" b="1" baseline="30000" smtClean="0"/>
              <a:t>o </a:t>
            </a:r>
          </a:p>
          <a:p>
            <a:pPr eaLnBrk="1" hangingPunct="1">
              <a:buFontTx/>
              <a:buNone/>
            </a:pPr>
            <a:endParaRPr lang="en-GB" sz="1800" b="1" baseline="30000" smtClean="0"/>
          </a:p>
          <a:p>
            <a:pPr eaLnBrk="1" hangingPunct="1">
              <a:buFontTx/>
              <a:buNone/>
            </a:pPr>
            <a:r>
              <a:rPr lang="en-GB" sz="2400" b="1" baseline="30000" smtClean="0"/>
              <a:t>  </a:t>
            </a:r>
            <a:r>
              <a:rPr lang="en-GB" sz="2400" b="1" smtClean="0"/>
              <a:t>1</a:t>
            </a:r>
          </a:p>
          <a:p>
            <a:pPr eaLnBrk="1" hangingPunct="1">
              <a:buFontTx/>
              <a:buNone/>
            </a:pPr>
            <a:endParaRPr lang="en-GB" sz="2400" b="1" smtClean="0"/>
          </a:p>
          <a:p>
            <a:pPr eaLnBrk="1" hangingPunct="1">
              <a:buFontTx/>
              <a:buNone/>
            </a:pPr>
            <a:r>
              <a:rPr lang="en-GB" sz="2800" b="1" smtClean="0"/>
              <a:t> </a:t>
            </a:r>
            <a:r>
              <a:rPr lang="en-GB" sz="2400" b="1" smtClean="0"/>
              <a:t>2                                                </a:t>
            </a:r>
          </a:p>
          <a:p>
            <a:pPr eaLnBrk="1" hangingPunct="1">
              <a:buFontTx/>
              <a:buNone/>
            </a:pPr>
            <a:r>
              <a:rPr lang="en-GB" b="1" smtClean="0"/>
              <a:t>                                                 </a:t>
            </a:r>
          </a:p>
          <a:p>
            <a:pPr eaLnBrk="1" hangingPunct="1">
              <a:buFontTx/>
              <a:buNone/>
            </a:pPr>
            <a:r>
              <a:rPr lang="en-GB" sz="2800" b="1" smtClean="0"/>
              <a:t> </a:t>
            </a:r>
            <a:r>
              <a:rPr lang="en-GB" sz="2400" b="1" smtClean="0"/>
              <a:t>3</a:t>
            </a:r>
          </a:p>
          <a:p>
            <a:pPr eaLnBrk="1" hangingPunct="1">
              <a:buFontTx/>
              <a:buNone/>
            </a:pPr>
            <a:endParaRPr lang="en-GB" sz="2400" b="1" smtClean="0"/>
          </a:p>
          <a:p>
            <a:pPr eaLnBrk="1" hangingPunct="1">
              <a:buFontTx/>
              <a:buNone/>
            </a:pPr>
            <a:endParaRPr lang="en-GB" sz="800" b="1" smtClean="0"/>
          </a:p>
          <a:p>
            <a:pPr eaLnBrk="1" hangingPunct="1">
              <a:buFontTx/>
              <a:buNone/>
            </a:pPr>
            <a:r>
              <a:rPr lang="en-GB" sz="2800" b="1" smtClean="0"/>
              <a:t> </a:t>
            </a:r>
            <a:r>
              <a:rPr lang="en-GB" sz="2400" b="1" smtClean="0"/>
              <a:t>4</a:t>
            </a:r>
            <a:endParaRPr lang="en-US" sz="2400" b="1" smtClean="0"/>
          </a:p>
        </p:txBody>
      </p:sp>
      <p:graphicFrame>
        <p:nvGraphicFramePr>
          <p:cNvPr id="152580" name="Group 4"/>
          <p:cNvGraphicFramePr>
            <a:graphicFrameLocks noGrp="1"/>
          </p:cNvGraphicFramePr>
          <p:nvPr>
            <p:ph sz="quarter" idx="2"/>
          </p:nvPr>
        </p:nvGraphicFramePr>
        <p:xfrm>
          <a:off x="7059747" y="1557338"/>
          <a:ext cx="2572808" cy="914400"/>
        </p:xfrm>
        <a:graphic>
          <a:graphicData uri="http://schemas.openxmlformats.org/drawingml/2006/table">
            <a:tbl>
              <a:tblPr/>
              <a:tblGrid>
                <a:gridCol w="643202"/>
                <a:gridCol w="644921"/>
                <a:gridCol w="641483"/>
                <a:gridCol w="643202"/>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9900"/>
                          </a:solidFill>
                          <a:effectLst/>
                          <a:latin typeface="Times New Roman" pitchFamily="18" charset="0"/>
                        </a:rPr>
                        <a:t>2</a:t>
                      </a:r>
                      <a:endParaRPr kumimoji="0" lang="en-US" sz="2400" b="1" i="0" u="none" strike="noStrike" cap="none" normalizeH="0" baseline="0" smtClean="0">
                        <a:ln>
                          <a:noFill/>
                        </a:ln>
                        <a:solidFill>
                          <a:srgbClr val="FF9900"/>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1</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9900"/>
                          </a:solidFill>
                          <a:effectLst/>
                          <a:latin typeface="Times New Roman" pitchFamily="18" charset="0"/>
                        </a:rPr>
                        <a:t>2</a:t>
                      </a:r>
                      <a:endParaRPr kumimoji="0" lang="en-US" sz="2400" b="1" i="0" u="none" strike="noStrike" cap="none" normalizeH="0" baseline="0" smtClean="0">
                        <a:ln>
                          <a:noFill/>
                        </a:ln>
                        <a:solidFill>
                          <a:srgbClr val="FF9900"/>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1</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2618" name="Group 42"/>
          <p:cNvGraphicFramePr>
            <a:graphicFrameLocks noGrp="1"/>
          </p:cNvGraphicFramePr>
          <p:nvPr>
            <p:ph sz="quarter" idx="3"/>
          </p:nvPr>
        </p:nvGraphicFramePr>
        <p:xfrm>
          <a:off x="4406107" y="1557338"/>
          <a:ext cx="2488537" cy="914400"/>
        </p:xfrm>
        <a:graphic>
          <a:graphicData uri="http://schemas.openxmlformats.org/drawingml/2006/table">
            <a:tbl>
              <a:tblPr/>
              <a:tblGrid>
                <a:gridCol w="622564"/>
                <a:gridCol w="622564"/>
                <a:gridCol w="620845"/>
                <a:gridCol w="622564"/>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0000"/>
                          </a:solidFill>
                          <a:effectLst/>
                          <a:latin typeface="Times New Roman" pitchFamily="18" charset="0"/>
                        </a:rPr>
                        <a:t>1</a:t>
                      </a:r>
                      <a:endParaRPr kumimoji="0" lang="en-US" sz="2400" b="1" i="0" u="none" strike="noStrike" cap="none" normalizeH="0" baseline="0" smtClean="0">
                        <a:ln>
                          <a:noFill/>
                        </a:ln>
                        <a:solidFill>
                          <a:srgbClr val="FF0000"/>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0</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0000"/>
                          </a:solidFill>
                          <a:effectLst/>
                          <a:latin typeface="Times New Roman" pitchFamily="18" charset="0"/>
                        </a:rPr>
                        <a:t>1</a:t>
                      </a:r>
                      <a:endParaRPr kumimoji="0" lang="en-US" sz="2400" b="1" i="0" u="none" strike="noStrike" cap="none" normalizeH="0" baseline="0" smtClean="0">
                        <a:ln>
                          <a:noFill/>
                        </a:ln>
                        <a:solidFill>
                          <a:srgbClr val="FF0000"/>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0</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31" name="Oval 21"/>
          <p:cNvSpPr>
            <a:spLocks noChangeArrowheads="1"/>
          </p:cNvSpPr>
          <p:nvPr/>
        </p:nvSpPr>
        <p:spPr bwMode="auto">
          <a:xfrm>
            <a:off x="584732" y="1773238"/>
            <a:ext cx="624285" cy="576262"/>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17432" name="Oval 22"/>
          <p:cNvSpPr>
            <a:spLocks noChangeArrowheads="1"/>
          </p:cNvSpPr>
          <p:nvPr/>
        </p:nvSpPr>
        <p:spPr bwMode="auto">
          <a:xfrm>
            <a:off x="584732" y="2708279"/>
            <a:ext cx="624285" cy="576263"/>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17433" name="Oval 23"/>
          <p:cNvSpPr>
            <a:spLocks noChangeArrowheads="1"/>
          </p:cNvSpPr>
          <p:nvPr/>
        </p:nvSpPr>
        <p:spPr bwMode="auto">
          <a:xfrm>
            <a:off x="584732" y="3789363"/>
            <a:ext cx="624285"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17434" name="Oval 24"/>
          <p:cNvSpPr>
            <a:spLocks noChangeArrowheads="1"/>
          </p:cNvSpPr>
          <p:nvPr/>
        </p:nvSpPr>
        <p:spPr bwMode="auto">
          <a:xfrm>
            <a:off x="584732" y="4941888"/>
            <a:ext cx="624285"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17435" name="Oval 25"/>
          <p:cNvSpPr>
            <a:spLocks noChangeArrowheads="1"/>
          </p:cNvSpPr>
          <p:nvPr/>
        </p:nvSpPr>
        <p:spPr bwMode="auto">
          <a:xfrm>
            <a:off x="1754190" y="2924179"/>
            <a:ext cx="1559851" cy="1368425"/>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17436" name="WordArt 26"/>
          <p:cNvSpPr>
            <a:spLocks noChangeArrowheads="1" noChangeShapeType="1" noTextEdit="1"/>
          </p:cNvSpPr>
          <p:nvPr/>
        </p:nvSpPr>
        <p:spPr bwMode="auto">
          <a:xfrm>
            <a:off x="2221971" y="3357567"/>
            <a:ext cx="629444" cy="346075"/>
          </a:xfrm>
          <a:prstGeom prst="rect">
            <a:avLst/>
          </a:prstGeom>
        </p:spPr>
        <p:txBody>
          <a:bodyPr wrap="none" fromWordArt="1">
            <a:prstTxWarp prst="textPlain">
              <a:avLst>
                <a:gd name="adj" fmla="val 50000"/>
              </a:avLst>
            </a:prstTxWarp>
          </a:bodyPr>
          <a:lstStyle/>
          <a:p>
            <a:pPr algn="ctr"/>
            <a:r>
              <a:rPr lang="en-US" sz="1000" b="1" i="1" kern="10">
                <a:ln w="9525">
                  <a:solidFill>
                    <a:srgbClr val="000000"/>
                  </a:solidFill>
                  <a:round/>
                  <a:headEnd/>
                  <a:tailEnd/>
                </a:ln>
                <a:solidFill>
                  <a:srgbClr val="000000"/>
                </a:solidFill>
                <a:latin typeface="Symbol"/>
              </a:rPr>
              <a:t>q =2</a:t>
            </a:r>
          </a:p>
        </p:txBody>
      </p:sp>
      <p:sp>
        <p:nvSpPr>
          <p:cNvPr id="17437" name="Line 27"/>
          <p:cNvSpPr>
            <a:spLocks noChangeShapeType="1"/>
          </p:cNvSpPr>
          <p:nvPr/>
        </p:nvSpPr>
        <p:spPr bwMode="auto">
          <a:xfrm>
            <a:off x="1209016" y="2060575"/>
            <a:ext cx="1325959" cy="863600"/>
          </a:xfrm>
          <a:prstGeom prst="line">
            <a:avLst/>
          </a:prstGeom>
          <a:noFill/>
          <a:ln w="38100">
            <a:solidFill>
              <a:schemeClr val="accent2"/>
            </a:solidFill>
            <a:round/>
            <a:headEnd/>
            <a:tailEnd type="triangle" w="med" len="med"/>
          </a:ln>
        </p:spPr>
        <p:txBody>
          <a:bodyPr/>
          <a:lstStyle/>
          <a:p>
            <a:endParaRPr lang="en-US"/>
          </a:p>
        </p:txBody>
      </p:sp>
      <p:sp>
        <p:nvSpPr>
          <p:cNvPr id="17438" name="Line 28"/>
          <p:cNvSpPr>
            <a:spLocks noChangeShapeType="1"/>
          </p:cNvSpPr>
          <p:nvPr/>
        </p:nvSpPr>
        <p:spPr bwMode="auto">
          <a:xfrm>
            <a:off x="1209014" y="2997200"/>
            <a:ext cx="701675" cy="215900"/>
          </a:xfrm>
          <a:prstGeom prst="line">
            <a:avLst/>
          </a:prstGeom>
          <a:noFill/>
          <a:ln w="38100">
            <a:solidFill>
              <a:schemeClr val="accent2"/>
            </a:solidFill>
            <a:round/>
            <a:headEnd/>
            <a:tailEnd type="triangle" w="med" len="med"/>
          </a:ln>
        </p:spPr>
        <p:txBody>
          <a:bodyPr/>
          <a:lstStyle/>
          <a:p>
            <a:endParaRPr lang="en-US"/>
          </a:p>
        </p:txBody>
      </p:sp>
      <p:sp>
        <p:nvSpPr>
          <p:cNvPr id="17439" name="Line 29"/>
          <p:cNvSpPr>
            <a:spLocks noChangeShapeType="1"/>
          </p:cNvSpPr>
          <p:nvPr/>
        </p:nvSpPr>
        <p:spPr bwMode="auto">
          <a:xfrm flipV="1">
            <a:off x="1209016" y="3933829"/>
            <a:ext cx="624284" cy="142875"/>
          </a:xfrm>
          <a:prstGeom prst="line">
            <a:avLst/>
          </a:prstGeom>
          <a:noFill/>
          <a:ln w="38100">
            <a:solidFill>
              <a:schemeClr val="accent2"/>
            </a:solidFill>
            <a:round/>
            <a:headEnd/>
            <a:tailEnd type="triangle" w="med" len="med"/>
          </a:ln>
        </p:spPr>
        <p:txBody>
          <a:bodyPr/>
          <a:lstStyle/>
          <a:p>
            <a:endParaRPr lang="en-US"/>
          </a:p>
        </p:txBody>
      </p:sp>
      <p:sp>
        <p:nvSpPr>
          <p:cNvPr id="17440" name="Line 30"/>
          <p:cNvSpPr>
            <a:spLocks noChangeShapeType="1"/>
          </p:cNvSpPr>
          <p:nvPr/>
        </p:nvSpPr>
        <p:spPr bwMode="auto">
          <a:xfrm flipV="1">
            <a:off x="1209014" y="4292604"/>
            <a:ext cx="1092067" cy="936625"/>
          </a:xfrm>
          <a:prstGeom prst="line">
            <a:avLst/>
          </a:prstGeom>
          <a:noFill/>
          <a:ln w="38100">
            <a:solidFill>
              <a:schemeClr val="accent2"/>
            </a:solidFill>
            <a:round/>
            <a:headEnd/>
            <a:tailEnd type="triangle" w="med" len="med"/>
          </a:ln>
        </p:spPr>
        <p:txBody>
          <a:bodyPr/>
          <a:lstStyle/>
          <a:p>
            <a:endParaRPr lang="en-US"/>
          </a:p>
        </p:txBody>
      </p:sp>
      <p:sp>
        <p:nvSpPr>
          <p:cNvPr id="17441" name="Line 31"/>
          <p:cNvSpPr>
            <a:spLocks noChangeShapeType="1"/>
          </p:cNvSpPr>
          <p:nvPr/>
        </p:nvSpPr>
        <p:spPr bwMode="auto">
          <a:xfrm>
            <a:off x="3314041" y="3573463"/>
            <a:ext cx="624284" cy="0"/>
          </a:xfrm>
          <a:prstGeom prst="line">
            <a:avLst/>
          </a:prstGeom>
          <a:noFill/>
          <a:ln w="38100">
            <a:solidFill>
              <a:srgbClr val="FF0000"/>
            </a:solidFill>
            <a:round/>
            <a:headEnd/>
            <a:tailEnd type="triangle" w="med" len="med"/>
          </a:ln>
        </p:spPr>
        <p:txBody>
          <a:bodyPr/>
          <a:lstStyle/>
          <a:p>
            <a:endParaRPr lang="en-US"/>
          </a:p>
        </p:txBody>
      </p:sp>
      <p:sp>
        <p:nvSpPr>
          <p:cNvPr id="17442" name="WordArt 32"/>
          <p:cNvSpPr>
            <a:spLocks noChangeArrowheads="1" noChangeShapeType="1" noTextEdit="1"/>
          </p:cNvSpPr>
          <p:nvPr/>
        </p:nvSpPr>
        <p:spPr bwMode="auto">
          <a:xfrm rot="5400000">
            <a:off x="3555340" y="3710652"/>
            <a:ext cx="301625" cy="313002"/>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0000"/>
                  </a:solidFill>
                  <a:round/>
                  <a:headEnd/>
                  <a:tailEnd/>
                </a:ln>
                <a:solidFill>
                  <a:srgbClr val="FF0000"/>
                </a:solidFill>
                <a:latin typeface="Times New Roman"/>
                <a:cs typeface="Times New Roman"/>
              </a:rPr>
              <a:t>1</a:t>
            </a:r>
          </a:p>
        </p:txBody>
      </p:sp>
      <p:sp>
        <p:nvSpPr>
          <p:cNvPr id="17443" name="WordArt 33"/>
          <p:cNvSpPr>
            <a:spLocks noChangeArrowheads="1" noChangeShapeType="1" noTextEdit="1"/>
          </p:cNvSpPr>
          <p:nvPr/>
        </p:nvSpPr>
        <p:spPr bwMode="auto">
          <a:xfrm rot="5400000">
            <a:off x="1857574" y="2180766"/>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9900"/>
                  </a:solidFill>
                  <a:round/>
                  <a:headEnd/>
                  <a:tailEnd/>
                </a:ln>
                <a:solidFill>
                  <a:srgbClr val="FF9900"/>
                </a:solidFill>
                <a:latin typeface="Times New Roman"/>
                <a:cs typeface="Times New Roman"/>
              </a:rPr>
              <a:t>2</a:t>
            </a:r>
          </a:p>
        </p:txBody>
      </p:sp>
      <p:sp>
        <p:nvSpPr>
          <p:cNvPr id="17444" name="WordArt 34"/>
          <p:cNvSpPr>
            <a:spLocks noChangeArrowheads="1" noChangeShapeType="1" noTextEdit="1"/>
          </p:cNvSpPr>
          <p:nvPr/>
        </p:nvSpPr>
        <p:spPr bwMode="auto">
          <a:xfrm rot="5400000">
            <a:off x="1544572" y="2828466"/>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17445" name="WordArt 35"/>
          <p:cNvSpPr>
            <a:spLocks noChangeArrowheads="1" noChangeShapeType="1" noTextEdit="1"/>
          </p:cNvSpPr>
          <p:nvPr/>
        </p:nvSpPr>
        <p:spPr bwMode="auto">
          <a:xfrm rot="5400000">
            <a:off x="1467181" y="4052424"/>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9900"/>
                  </a:solidFill>
                  <a:round/>
                  <a:headEnd/>
                  <a:tailEnd/>
                </a:ln>
                <a:solidFill>
                  <a:srgbClr val="FF9900"/>
                </a:solidFill>
                <a:latin typeface="Times New Roman"/>
                <a:cs typeface="Times New Roman"/>
              </a:rPr>
              <a:t>2</a:t>
            </a:r>
          </a:p>
        </p:txBody>
      </p:sp>
      <p:sp>
        <p:nvSpPr>
          <p:cNvPr id="17446" name="WordArt 36"/>
          <p:cNvSpPr>
            <a:spLocks noChangeArrowheads="1" noChangeShapeType="1" noTextEdit="1"/>
          </p:cNvSpPr>
          <p:nvPr/>
        </p:nvSpPr>
        <p:spPr bwMode="auto">
          <a:xfrm rot="5400000">
            <a:off x="1778464" y="4773153"/>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17447" name="Line 37"/>
          <p:cNvSpPr>
            <a:spLocks noChangeShapeType="1"/>
          </p:cNvSpPr>
          <p:nvPr/>
        </p:nvSpPr>
        <p:spPr bwMode="auto">
          <a:xfrm>
            <a:off x="428229" y="1773238"/>
            <a:ext cx="0" cy="3816350"/>
          </a:xfrm>
          <a:prstGeom prst="line">
            <a:avLst/>
          </a:prstGeom>
          <a:noFill/>
          <a:ln w="28575">
            <a:solidFill>
              <a:schemeClr val="tx1"/>
            </a:solidFill>
            <a:round/>
            <a:headEnd/>
            <a:tailEnd/>
          </a:ln>
        </p:spPr>
        <p:txBody>
          <a:bodyPr/>
          <a:lstStyle/>
          <a:p>
            <a:endParaRPr lang="en-US"/>
          </a:p>
        </p:txBody>
      </p:sp>
      <p:sp>
        <p:nvSpPr>
          <p:cNvPr id="17448" name="WordArt 38"/>
          <p:cNvSpPr>
            <a:spLocks noChangeArrowheads="1" noChangeShapeType="1" noTextEdit="1"/>
          </p:cNvSpPr>
          <p:nvPr/>
        </p:nvSpPr>
        <p:spPr bwMode="auto">
          <a:xfrm rot="5400000">
            <a:off x="811281" y="1996483"/>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0000"/>
                  </a:solidFill>
                  <a:round/>
                  <a:headEnd/>
                  <a:tailEnd/>
                </a:ln>
                <a:solidFill>
                  <a:srgbClr val="FF0000"/>
                </a:solidFill>
                <a:latin typeface="Times New Roman"/>
                <a:cs typeface="Times New Roman"/>
              </a:rPr>
              <a:t>1</a:t>
            </a:r>
          </a:p>
        </p:txBody>
      </p:sp>
      <p:sp>
        <p:nvSpPr>
          <p:cNvPr id="17449" name="WordArt 39"/>
          <p:cNvSpPr>
            <a:spLocks noChangeArrowheads="1" noChangeShapeType="1" noTextEdit="1"/>
          </p:cNvSpPr>
          <p:nvPr/>
        </p:nvSpPr>
        <p:spPr bwMode="auto">
          <a:xfrm rot="5400000">
            <a:off x="811281" y="4012608"/>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0000"/>
                  </a:solidFill>
                  <a:round/>
                  <a:headEnd/>
                  <a:tailEnd/>
                </a:ln>
                <a:solidFill>
                  <a:srgbClr val="FF0000"/>
                </a:solidFill>
                <a:latin typeface="Times New Roman"/>
                <a:cs typeface="Times New Roman"/>
              </a:rPr>
              <a:t>1</a:t>
            </a:r>
          </a:p>
        </p:txBody>
      </p:sp>
      <p:sp>
        <p:nvSpPr>
          <p:cNvPr id="17450" name="WordArt 40"/>
          <p:cNvSpPr>
            <a:spLocks noChangeArrowheads="1" noChangeShapeType="1" noTextEdit="1"/>
          </p:cNvSpPr>
          <p:nvPr/>
        </p:nvSpPr>
        <p:spPr bwMode="auto">
          <a:xfrm rot="5400000">
            <a:off x="811281" y="2931520"/>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0</a:t>
            </a:r>
          </a:p>
        </p:txBody>
      </p:sp>
      <p:sp>
        <p:nvSpPr>
          <p:cNvPr id="17451" name="WordArt 41"/>
          <p:cNvSpPr>
            <a:spLocks noChangeArrowheads="1" noChangeShapeType="1" noTextEdit="1"/>
          </p:cNvSpPr>
          <p:nvPr/>
        </p:nvSpPr>
        <p:spPr bwMode="auto">
          <a:xfrm rot="5400000">
            <a:off x="811281" y="5165133"/>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0</a:t>
            </a:r>
          </a:p>
        </p:txBody>
      </p:sp>
      <p:sp>
        <p:nvSpPr>
          <p:cNvPr id="17469" name="Text Box 59"/>
          <p:cNvSpPr txBox="1">
            <a:spLocks noChangeArrowheads="1"/>
          </p:cNvSpPr>
          <p:nvPr/>
        </p:nvSpPr>
        <p:spPr bwMode="auto">
          <a:xfrm>
            <a:off x="5030391" y="836614"/>
            <a:ext cx="2817019" cy="923330"/>
          </a:xfrm>
          <a:prstGeom prst="rect">
            <a:avLst/>
          </a:prstGeom>
          <a:noFill/>
          <a:ln w="9525">
            <a:noFill/>
            <a:miter lim="800000"/>
            <a:headEnd/>
            <a:tailEnd/>
          </a:ln>
        </p:spPr>
        <p:txBody>
          <a:bodyPr>
            <a:spAutoFit/>
          </a:bodyPr>
          <a:lstStyle/>
          <a:p>
            <a:pPr>
              <a:spcBef>
                <a:spcPct val="20000"/>
              </a:spcBef>
            </a:pPr>
            <a:r>
              <a:rPr lang="en-GB" sz="3600" b="1" i="1" u="sng" baseline="0">
                <a:solidFill>
                  <a:srgbClr val="FF0000"/>
                </a:solidFill>
              </a:rPr>
              <a:t>t</a:t>
            </a:r>
            <a:r>
              <a:rPr lang="en-GB" sz="3200" b="1" u="sng" baseline="0">
                <a:solidFill>
                  <a:srgbClr val="FF0000"/>
                </a:solidFill>
              </a:rPr>
              <a:t>=1</a:t>
            </a:r>
            <a:r>
              <a:rPr lang="en-GB" sz="3200" b="1" baseline="0">
                <a:solidFill>
                  <a:srgbClr val="FF0000"/>
                </a:solidFill>
              </a:rPr>
              <a:t>    </a:t>
            </a:r>
            <a:r>
              <a:rPr lang="en-GB" sz="3200" b="1" i="1" u="sng" baseline="0">
                <a:solidFill>
                  <a:srgbClr val="008000"/>
                </a:solidFill>
              </a:rPr>
              <a:t>C</a:t>
            </a:r>
            <a:r>
              <a:rPr lang="en-GB" sz="3200" b="1" u="sng" baseline="0">
                <a:solidFill>
                  <a:srgbClr val="008000"/>
                </a:solidFill>
              </a:rPr>
              <a:t>=1</a:t>
            </a:r>
            <a:endParaRPr lang="en-GB" sz="3200" b="1" u="sng" baseline="0"/>
          </a:p>
          <a:p>
            <a:endParaRPr lang="en-US"/>
          </a:p>
        </p:txBody>
      </p:sp>
      <p:graphicFrame>
        <p:nvGraphicFramePr>
          <p:cNvPr id="17410" name="Object 60"/>
          <p:cNvGraphicFramePr>
            <a:graphicFrameLocks noChangeAspect="1"/>
          </p:cNvGraphicFramePr>
          <p:nvPr/>
        </p:nvGraphicFramePr>
        <p:xfrm>
          <a:off x="4457700" y="3321050"/>
          <a:ext cx="990600" cy="215900"/>
        </p:xfrm>
        <a:graphic>
          <a:graphicData uri="http://schemas.openxmlformats.org/presentationml/2006/ole">
            <p:oleObj spid="_x0000_s190466" name="Equation" r:id="rId3" imgW="914400" imgH="215640" progId="Equation.3">
              <p:embed/>
            </p:oleObj>
          </a:graphicData>
        </a:graphic>
      </p:graphicFrame>
      <p:graphicFrame>
        <p:nvGraphicFramePr>
          <p:cNvPr id="17411" name="Object 62"/>
          <p:cNvGraphicFramePr>
            <a:graphicFrameLocks noChangeAspect="1"/>
          </p:cNvGraphicFramePr>
          <p:nvPr/>
        </p:nvGraphicFramePr>
        <p:xfrm>
          <a:off x="4208333" y="2636841"/>
          <a:ext cx="5685631" cy="2701925"/>
        </p:xfrm>
        <a:graphic>
          <a:graphicData uri="http://schemas.openxmlformats.org/presentationml/2006/ole">
            <p:oleObj spid="_x0000_s190467" name="Equation" r:id="rId4" imgW="2908080" imgH="1498320" progId="Equation.3">
              <p:embed/>
            </p:oleObj>
          </a:graphicData>
        </a:graphic>
      </p:graphicFrame>
      <p:sp>
        <p:nvSpPr>
          <p:cNvPr id="17470" name="Line 63"/>
          <p:cNvSpPr>
            <a:spLocks noChangeShapeType="1"/>
          </p:cNvSpPr>
          <p:nvPr/>
        </p:nvSpPr>
        <p:spPr bwMode="auto">
          <a:xfrm>
            <a:off x="6122461" y="3933825"/>
            <a:ext cx="156501" cy="0"/>
          </a:xfrm>
          <a:prstGeom prst="line">
            <a:avLst/>
          </a:prstGeom>
          <a:noFill/>
          <a:ln w="38100">
            <a:solidFill>
              <a:srgbClr val="FF9900"/>
            </a:solidFill>
            <a:round/>
            <a:headEnd/>
            <a:tailEnd/>
          </a:ln>
        </p:spPr>
        <p:txBody>
          <a:bodyPr/>
          <a:lstStyle/>
          <a:p>
            <a:endParaRPr lang="en-US"/>
          </a:p>
        </p:txBody>
      </p:sp>
      <p:sp>
        <p:nvSpPr>
          <p:cNvPr id="17471" name="Line 64"/>
          <p:cNvSpPr>
            <a:spLocks noChangeShapeType="1"/>
          </p:cNvSpPr>
          <p:nvPr/>
        </p:nvSpPr>
        <p:spPr bwMode="auto">
          <a:xfrm>
            <a:off x="6122461" y="4797425"/>
            <a:ext cx="156501" cy="0"/>
          </a:xfrm>
          <a:prstGeom prst="line">
            <a:avLst/>
          </a:prstGeom>
          <a:noFill/>
          <a:ln w="38100">
            <a:solidFill>
              <a:srgbClr val="FF9900"/>
            </a:solidFill>
            <a:round/>
            <a:headEnd/>
            <a:tailEnd/>
          </a:ln>
        </p:spPr>
        <p:txBody>
          <a:bodyPr/>
          <a:lstStyle/>
          <a:p>
            <a:endParaRPr lang="en-US"/>
          </a:p>
        </p:txBody>
      </p:sp>
      <p:sp>
        <p:nvSpPr>
          <p:cNvPr id="17472" name="Line 65"/>
          <p:cNvSpPr>
            <a:spLocks noChangeShapeType="1"/>
          </p:cNvSpPr>
          <p:nvPr/>
        </p:nvSpPr>
        <p:spPr bwMode="auto">
          <a:xfrm>
            <a:off x="9087382" y="4797425"/>
            <a:ext cx="156501" cy="0"/>
          </a:xfrm>
          <a:prstGeom prst="line">
            <a:avLst/>
          </a:prstGeom>
          <a:noFill/>
          <a:ln w="38100">
            <a:solidFill>
              <a:srgbClr val="FF9900"/>
            </a:solidFill>
            <a:round/>
            <a:headEnd/>
            <a:tailEnd/>
          </a:ln>
        </p:spPr>
        <p:txBody>
          <a:bodyPr/>
          <a:lstStyle/>
          <a:p>
            <a:endParaRPr lang="en-US"/>
          </a:p>
        </p:txBody>
      </p:sp>
      <p:sp>
        <p:nvSpPr>
          <p:cNvPr id="17473" name="Line 66"/>
          <p:cNvSpPr>
            <a:spLocks noChangeShapeType="1"/>
          </p:cNvSpPr>
          <p:nvPr/>
        </p:nvSpPr>
        <p:spPr bwMode="auto">
          <a:xfrm>
            <a:off x="9087382" y="3933825"/>
            <a:ext cx="156501" cy="0"/>
          </a:xfrm>
          <a:prstGeom prst="line">
            <a:avLst/>
          </a:prstGeom>
          <a:noFill/>
          <a:ln w="38100">
            <a:solidFill>
              <a:srgbClr val="FF99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741232" y="188917"/>
            <a:ext cx="6239404" cy="719137"/>
          </a:xfrm>
        </p:spPr>
        <p:txBody>
          <a:bodyPr/>
          <a:lstStyle/>
          <a:p>
            <a:pPr eaLnBrk="1" hangingPunct="1"/>
            <a:r>
              <a:rPr lang="en-GB" sz="4000" b="1" smtClean="0">
                <a:solidFill>
                  <a:schemeClr val="accent2"/>
                </a:solidFill>
              </a:rPr>
              <a:t>Hebb’s rule in practice.</a:t>
            </a:r>
            <a:endParaRPr lang="en-US" sz="4000" b="1" smtClean="0">
              <a:solidFill>
                <a:schemeClr val="accent2"/>
              </a:solidFill>
            </a:endParaRPr>
          </a:p>
        </p:txBody>
      </p:sp>
      <p:sp>
        <p:nvSpPr>
          <p:cNvPr id="18436" name="Rectangle 3"/>
          <p:cNvSpPr>
            <a:spLocks noGrp="1" noChangeArrowheads="1"/>
          </p:cNvSpPr>
          <p:nvPr>
            <p:ph type="body" sz="half" idx="1"/>
          </p:nvPr>
        </p:nvSpPr>
        <p:spPr>
          <a:xfrm>
            <a:off x="0" y="692150"/>
            <a:ext cx="9906000" cy="5475288"/>
          </a:xfrm>
        </p:spPr>
        <p:txBody>
          <a:bodyPr/>
          <a:lstStyle/>
          <a:p>
            <a:pPr eaLnBrk="1" hangingPunct="1">
              <a:buFontTx/>
              <a:buNone/>
            </a:pPr>
            <a:r>
              <a:rPr lang="en-GB" sz="2800" b="1" smtClean="0"/>
              <a:t> </a:t>
            </a:r>
            <a:r>
              <a:rPr lang="en-GB" sz="2400" b="1" smtClean="0"/>
              <a:t>Input unit </a:t>
            </a:r>
          </a:p>
          <a:p>
            <a:pPr eaLnBrk="1" hangingPunct="1">
              <a:buFontTx/>
              <a:buNone/>
            </a:pPr>
            <a:r>
              <a:rPr lang="en-GB" sz="2400" b="1" smtClean="0"/>
              <a:t> N</a:t>
            </a:r>
            <a:r>
              <a:rPr lang="en-GB" sz="2400" b="1" baseline="30000" smtClean="0"/>
              <a:t>o </a:t>
            </a:r>
          </a:p>
          <a:p>
            <a:pPr eaLnBrk="1" hangingPunct="1">
              <a:buFontTx/>
              <a:buNone/>
            </a:pPr>
            <a:endParaRPr lang="en-GB" sz="1800" b="1" baseline="30000" smtClean="0"/>
          </a:p>
          <a:p>
            <a:pPr eaLnBrk="1" hangingPunct="1">
              <a:buFontTx/>
              <a:buNone/>
            </a:pPr>
            <a:r>
              <a:rPr lang="en-GB" sz="2400" b="1" baseline="30000" smtClean="0"/>
              <a:t>  </a:t>
            </a:r>
            <a:r>
              <a:rPr lang="en-GB" sz="2400" b="1" smtClean="0"/>
              <a:t>1</a:t>
            </a:r>
          </a:p>
          <a:p>
            <a:pPr eaLnBrk="1" hangingPunct="1">
              <a:buFontTx/>
              <a:buNone/>
            </a:pPr>
            <a:endParaRPr lang="en-GB" sz="2400" b="1" smtClean="0"/>
          </a:p>
          <a:p>
            <a:pPr eaLnBrk="1" hangingPunct="1">
              <a:buFontTx/>
              <a:buNone/>
            </a:pPr>
            <a:r>
              <a:rPr lang="en-GB" sz="2800" b="1" smtClean="0"/>
              <a:t> </a:t>
            </a:r>
            <a:r>
              <a:rPr lang="en-GB" sz="2400" b="1" smtClean="0"/>
              <a:t>2 </a:t>
            </a:r>
          </a:p>
          <a:p>
            <a:pPr eaLnBrk="1" hangingPunct="1">
              <a:buFontTx/>
              <a:buNone/>
            </a:pPr>
            <a:r>
              <a:rPr lang="en-GB" b="1" smtClean="0"/>
              <a:t>                                                 </a:t>
            </a:r>
          </a:p>
          <a:p>
            <a:pPr eaLnBrk="1" hangingPunct="1">
              <a:buFontTx/>
              <a:buNone/>
            </a:pPr>
            <a:r>
              <a:rPr lang="en-GB" sz="2800" b="1" smtClean="0"/>
              <a:t> </a:t>
            </a:r>
            <a:r>
              <a:rPr lang="en-GB" sz="2400" b="1" smtClean="0"/>
              <a:t>3</a:t>
            </a:r>
          </a:p>
          <a:p>
            <a:pPr eaLnBrk="1" hangingPunct="1">
              <a:buFontTx/>
              <a:buNone/>
            </a:pPr>
            <a:endParaRPr lang="en-GB" sz="2400" b="1" smtClean="0"/>
          </a:p>
          <a:p>
            <a:pPr eaLnBrk="1" hangingPunct="1">
              <a:buFontTx/>
              <a:buNone/>
            </a:pPr>
            <a:endParaRPr lang="en-GB" sz="800" b="1" smtClean="0"/>
          </a:p>
          <a:p>
            <a:pPr eaLnBrk="1" hangingPunct="1">
              <a:buFontTx/>
              <a:buNone/>
            </a:pPr>
            <a:r>
              <a:rPr lang="en-GB" sz="2800" b="1" smtClean="0"/>
              <a:t> </a:t>
            </a:r>
            <a:r>
              <a:rPr lang="en-GB" sz="2400" b="1" smtClean="0"/>
              <a:t>4</a:t>
            </a:r>
            <a:endParaRPr lang="en-US" sz="2400" b="1" smtClean="0"/>
          </a:p>
        </p:txBody>
      </p:sp>
      <p:graphicFrame>
        <p:nvGraphicFramePr>
          <p:cNvPr id="160772" name="Group 4"/>
          <p:cNvGraphicFramePr>
            <a:graphicFrameLocks noGrp="1"/>
          </p:cNvGraphicFramePr>
          <p:nvPr>
            <p:ph sz="quarter" idx="2"/>
          </p:nvPr>
        </p:nvGraphicFramePr>
        <p:xfrm>
          <a:off x="7059747" y="1557338"/>
          <a:ext cx="2572808" cy="914400"/>
        </p:xfrm>
        <a:graphic>
          <a:graphicData uri="http://schemas.openxmlformats.org/drawingml/2006/table">
            <a:tbl>
              <a:tblPr/>
              <a:tblGrid>
                <a:gridCol w="643202"/>
                <a:gridCol w="644921"/>
                <a:gridCol w="641483"/>
                <a:gridCol w="643202"/>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9900"/>
                          </a:solidFill>
                          <a:effectLst/>
                          <a:latin typeface="Times New Roman" pitchFamily="18" charset="0"/>
                        </a:rPr>
                        <a:t>3</a:t>
                      </a:r>
                      <a:endParaRPr kumimoji="0" lang="en-US" sz="2400" b="1" i="0" u="none" strike="noStrike" cap="none" normalizeH="0" baseline="0" smtClean="0">
                        <a:ln>
                          <a:noFill/>
                        </a:ln>
                        <a:solidFill>
                          <a:srgbClr val="FF9900"/>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1</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9900"/>
                          </a:solidFill>
                          <a:effectLst/>
                          <a:latin typeface="Times New Roman" pitchFamily="18" charset="0"/>
                        </a:rPr>
                        <a:t>3</a:t>
                      </a:r>
                      <a:endParaRPr kumimoji="0" lang="en-US" sz="2400" b="1" i="0" u="none" strike="noStrike" cap="none" normalizeH="0" baseline="0" smtClean="0">
                        <a:ln>
                          <a:noFill/>
                        </a:ln>
                        <a:solidFill>
                          <a:srgbClr val="FF9900"/>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1</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0810" name="Group 42"/>
          <p:cNvGraphicFramePr>
            <a:graphicFrameLocks noGrp="1"/>
          </p:cNvGraphicFramePr>
          <p:nvPr>
            <p:ph sz="quarter" idx="3"/>
          </p:nvPr>
        </p:nvGraphicFramePr>
        <p:xfrm>
          <a:off x="7059746" y="620713"/>
          <a:ext cx="2574527" cy="914400"/>
        </p:xfrm>
        <a:graphic>
          <a:graphicData uri="http://schemas.openxmlformats.org/drawingml/2006/table">
            <a:tbl>
              <a:tblPr/>
              <a:tblGrid>
                <a:gridCol w="644921"/>
                <a:gridCol w="643202"/>
                <a:gridCol w="641483"/>
                <a:gridCol w="644921"/>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1</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0000"/>
                          </a:solidFill>
                          <a:effectLst/>
                          <a:latin typeface="Times New Roman" pitchFamily="18" charset="0"/>
                        </a:rPr>
                        <a:t>1</a:t>
                      </a:r>
                      <a:endParaRPr kumimoji="0" lang="en-US" sz="2400" b="1" i="0" u="none" strike="noStrike" cap="none" normalizeH="0" baseline="0" smtClean="0">
                        <a:ln>
                          <a:noFill/>
                        </a:ln>
                        <a:solidFill>
                          <a:srgbClr val="FF0000"/>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0</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0000"/>
                          </a:solidFill>
                          <a:effectLst/>
                          <a:latin typeface="Times New Roman" pitchFamily="18" charset="0"/>
                        </a:rPr>
                        <a:t>1</a:t>
                      </a:r>
                      <a:endParaRPr kumimoji="0" lang="en-US" sz="2400" b="1" i="0" u="none" strike="noStrike" cap="none" normalizeH="0" baseline="0" smtClean="0">
                        <a:ln>
                          <a:noFill/>
                        </a:ln>
                        <a:solidFill>
                          <a:srgbClr val="FF0000"/>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0</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54" name="Oval 21"/>
          <p:cNvSpPr>
            <a:spLocks noChangeArrowheads="1"/>
          </p:cNvSpPr>
          <p:nvPr/>
        </p:nvSpPr>
        <p:spPr bwMode="auto">
          <a:xfrm>
            <a:off x="584732" y="1773238"/>
            <a:ext cx="624285" cy="576262"/>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18455" name="Oval 22"/>
          <p:cNvSpPr>
            <a:spLocks noChangeArrowheads="1"/>
          </p:cNvSpPr>
          <p:nvPr/>
        </p:nvSpPr>
        <p:spPr bwMode="auto">
          <a:xfrm>
            <a:off x="584732" y="2708279"/>
            <a:ext cx="624285" cy="576263"/>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18456" name="Oval 23"/>
          <p:cNvSpPr>
            <a:spLocks noChangeArrowheads="1"/>
          </p:cNvSpPr>
          <p:nvPr/>
        </p:nvSpPr>
        <p:spPr bwMode="auto">
          <a:xfrm>
            <a:off x="584732" y="3789363"/>
            <a:ext cx="624285"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18457" name="Oval 24"/>
          <p:cNvSpPr>
            <a:spLocks noChangeArrowheads="1"/>
          </p:cNvSpPr>
          <p:nvPr/>
        </p:nvSpPr>
        <p:spPr bwMode="auto">
          <a:xfrm>
            <a:off x="584732" y="4941888"/>
            <a:ext cx="624285"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18458" name="Oval 25"/>
          <p:cNvSpPr>
            <a:spLocks noChangeArrowheads="1"/>
          </p:cNvSpPr>
          <p:nvPr/>
        </p:nvSpPr>
        <p:spPr bwMode="auto">
          <a:xfrm>
            <a:off x="1754190" y="2924179"/>
            <a:ext cx="1559851" cy="1368425"/>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18459" name="WordArt 26"/>
          <p:cNvSpPr>
            <a:spLocks noChangeArrowheads="1" noChangeShapeType="1" noTextEdit="1"/>
          </p:cNvSpPr>
          <p:nvPr/>
        </p:nvSpPr>
        <p:spPr bwMode="auto">
          <a:xfrm>
            <a:off x="2221971" y="3357567"/>
            <a:ext cx="629444" cy="346075"/>
          </a:xfrm>
          <a:prstGeom prst="rect">
            <a:avLst/>
          </a:prstGeom>
        </p:spPr>
        <p:txBody>
          <a:bodyPr wrap="none" fromWordArt="1">
            <a:prstTxWarp prst="textPlain">
              <a:avLst>
                <a:gd name="adj" fmla="val 50000"/>
              </a:avLst>
            </a:prstTxWarp>
          </a:bodyPr>
          <a:lstStyle/>
          <a:p>
            <a:pPr algn="ctr"/>
            <a:r>
              <a:rPr lang="en-US" sz="1000" b="1" i="1" kern="10">
                <a:ln w="9525">
                  <a:solidFill>
                    <a:srgbClr val="000000"/>
                  </a:solidFill>
                  <a:round/>
                  <a:headEnd/>
                  <a:tailEnd/>
                </a:ln>
                <a:solidFill>
                  <a:srgbClr val="000000"/>
                </a:solidFill>
                <a:latin typeface="Symbol"/>
              </a:rPr>
              <a:t>q =2</a:t>
            </a:r>
          </a:p>
        </p:txBody>
      </p:sp>
      <p:sp>
        <p:nvSpPr>
          <p:cNvPr id="18460" name="Line 27"/>
          <p:cNvSpPr>
            <a:spLocks noChangeShapeType="1"/>
          </p:cNvSpPr>
          <p:nvPr/>
        </p:nvSpPr>
        <p:spPr bwMode="auto">
          <a:xfrm>
            <a:off x="1209016" y="2060575"/>
            <a:ext cx="1325959" cy="863600"/>
          </a:xfrm>
          <a:prstGeom prst="line">
            <a:avLst/>
          </a:prstGeom>
          <a:noFill/>
          <a:ln w="38100">
            <a:solidFill>
              <a:schemeClr val="accent2"/>
            </a:solidFill>
            <a:round/>
            <a:headEnd/>
            <a:tailEnd type="triangle" w="med" len="med"/>
          </a:ln>
        </p:spPr>
        <p:txBody>
          <a:bodyPr/>
          <a:lstStyle/>
          <a:p>
            <a:endParaRPr lang="en-US"/>
          </a:p>
        </p:txBody>
      </p:sp>
      <p:sp>
        <p:nvSpPr>
          <p:cNvPr id="18461" name="Line 28"/>
          <p:cNvSpPr>
            <a:spLocks noChangeShapeType="1"/>
          </p:cNvSpPr>
          <p:nvPr/>
        </p:nvSpPr>
        <p:spPr bwMode="auto">
          <a:xfrm>
            <a:off x="1209014" y="2997200"/>
            <a:ext cx="701675" cy="215900"/>
          </a:xfrm>
          <a:prstGeom prst="line">
            <a:avLst/>
          </a:prstGeom>
          <a:noFill/>
          <a:ln w="38100">
            <a:solidFill>
              <a:schemeClr val="accent2"/>
            </a:solidFill>
            <a:round/>
            <a:headEnd/>
            <a:tailEnd type="triangle" w="med" len="med"/>
          </a:ln>
        </p:spPr>
        <p:txBody>
          <a:bodyPr/>
          <a:lstStyle/>
          <a:p>
            <a:endParaRPr lang="en-US"/>
          </a:p>
        </p:txBody>
      </p:sp>
      <p:sp>
        <p:nvSpPr>
          <p:cNvPr id="18462" name="Line 29"/>
          <p:cNvSpPr>
            <a:spLocks noChangeShapeType="1"/>
          </p:cNvSpPr>
          <p:nvPr/>
        </p:nvSpPr>
        <p:spPr bwMode="auto">
          <a:xfrm flipV="1">
            <a:off x="1209016" y="3933829"/>
            <a:ext cx="624284" cy="142875"/>
          </a:xfrm>
          <a:prstGeom prst="line">
            <a:avLst/>
          </a:prstGeom>
          <a:noFill/>
          <a:ln w="38100">
            <a:solidFill>
              <a:schemeClr val="accent2"/>
            </a:solidFill>
            <a:round/>
            <a:headEnd/>
            <a:tailEnd type="triangle" w="med" len="med"/>
          </a:ln>
        </p:spPr>
        <p:txBody>
          <a:bodyPr/>
          <a:lstStyle/>
          <a:p>
            <a:endParaRPr lang="en-US"/>
          </a:p>
        </p:txBody>
      </p:sp>
      <p:sp>
        <p:nvSpPr>
          <p:cNvPr id="18463" name="Line 30"/>
          <p:cNvSpPr>
            <a:spLocks noChangeShapeType="1"/>
          </p:cNvSpPr>
          <p:nvPr/>
        </p:nvSpPr>
        <p:spPr bwMode="auto">
          <a:xfrm flipV="1">
            <a:off x="1209014" y="4292604"/>
            <a:ext cx="1092067" cy="936625"/>
          </a:xfrm>
          <a:prstGeom prst="line">
            <a:avLst/>
          </a:prstGeom>
          <a:noFill/>
          <a:ln w="38100">
            <a:solidFill>
              <a:schemeClr val="accent2"/>
            </a:solidFill>
            <a:round/>
            <a:headEnd/>
            <a:tailEnd type="triangle" w="med" len="med"/>
          </a:ln>
        </p:spPr>
        <p:txBody>
          <a:bodyPr/>
          <a:lstStyle/>
          <a:p>
            <a:endParaRPr lang="en-US"/>
          </a:p>
        </p:txBody>
      </p:sp>
      <p:sp>
        <p:nvSpPr>
          <p:cNvPr id="18464" name="Line 31"/>
          <p:cNvSpPr>
            <a:spLocks noChangeShapeType="1"/>
          </p:cNvSpPr>
          <p:nvPr/>
        </p:nvSpPr>
        <p:spPr bwMode="auto">
          <a:xfrm>
            <a:off x="3314041" y="3573463"/>
            <a:ext cx="624284" cy="0"/>
          </a:xfrm>
          <a:prstGeom prst="line">
            <a:avLst/>
          </a:prstGeom>
          <a:noFill/>
          <a:ln w="38100">
            <a:solidFill>
              <a:srgbClr val="FF0000"/>
            </a:solidFill>
            <a:round/>
            <a:headEnd/>
            <a:tailEnd type="triangle" w="med" len="med"/>
          </a:ln>
        </p:spPr>
        <p:txBody>
          <a:bodyPr/>
          <a:lstStyle/>
          <a:p>
            <a:endParaRPr lang="en-US"/>
          </a:p>
        </p:txBody>
      </p:sp>
      <p:sp>
        <p:nvSpPr>
          <p:cNvPr id="18465" name="WordArt 32"/>
          <p:cNvSpPr>
            <a:spLocks noChangeArrowheads="1" noChangeShapeType="1" noTextEdit="1"/>
          </p:cNvSpPr>
          <p:nvPr/>
        </p:nvSpPr>
        <p:spPr bwMode="auto">
          <a:xfrm rot="5400000">
            <a:off x="3555340" y="3710652"/>
            <a:ext cx="301625" cy="313002"/>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X</a:t>
            </a:r>
          </a:p>
        </p:txBody>
      </p:sp>
      <p:sp>
        <p:nvSpPr>
          <p:cNvPr id="18466" name="WordArt 33"/>
          <p:cNvSpPr>
            <a:spLocks noChangeArrowheads="1" noChangeShapeType="1" noTextEdit="1"/>
          </p:cNvSpPr>
          <p:nvPr/>
        </p:nvSpPr>
        <p:spPr bwMode="auto">
          <a:xfrm rot="5400000">
            <a:off x="1857574" y="2180766"/>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9900"/>
                  </a:solidFill>
                  <a:round/>
                  <a:headEnd/>
                  <a:tailEnd/>
                </a:ln>
                <a:solidFill>
                  <a:srgbClr val="FF9900"/>
                </a:solidFill>
                <a:latin typeface="Times New Roman"/>
                <a:cs typeface="Times New Roman"/>
              </a:rPr>
              <a:t>3</a:t>
            </a:r>
          </a:p>
        </p:txBody>
      </p:sp>
      <p:sp>
        <p:nvSpPr>
          <p:cNvPr id="18467" name="WordArt 34"/>
          <p:cNvSpPr>
            <a:spLocks noChangeArrowheads="1" noChangeShapeType="1" noTextEdit="1"/>
          </p:cNvSpPr>
          <p:nvPr/>
        </p:nvSpPr>
        <p:spPr bwMode="auto">
          <a:xfrm rot="5400000">
            <a:off x="1544572" y="2828466"/>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18468" name="WordArt 35"/>
          <p:cNvSpPr>
            <a:spLocks noChangeArrowheads="1" noChangeShapeType="1" noTextEdit="1"/>
          </p:cNvSpPr>
          <p:nvPr/>
        </p:nvSpPr>
        <p:spPr bwMode="auto">
          <a:xfrm rot="5400000">
            <a:off x="1467181" y="4052424"/>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9900"/>
                  </a:solidFill>
                  <a:round/>
                  <a:headEnd/>
                  <a:tailEnd/>
                </a:ln>
                <a:solidFill>
                  <a:srgbClr val="FF9900"/>
                </a:solidFill>
                <a:latin typeface="Times New Roman"/>
                <a:cs typeface="Times New Roman"/>
              </a:rPr>
              <a:t>3</a:t>
            </a:r>
          </a:p>
        </p:txBody>
      </p:sp>
      <p:sp>
        <p:nvSpPr>
          <p:cNvPr id="18469" name="WordArt 36"/>
          <p:cNvSpPr>
            <a:spLocks noChangeArrowheads="1" noChangeShapeType="1" noTextEdit="1"/>
          </p:cNvSpPr>
          <p:nvPr/>
        </p:nvSpPr>
        <p:spPr bwMode="auto">
          <a:xfrm rot="5400000">
            <a:off x="1778464" y="4773153"/>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18470" name="Line 37"/>
          <p:cNvSpPr>
            <a:spLocks noChangeShapeType="1"/>
          </p:cNvSpPr>
          <p:nvPr/>
        </p:nvSpPr>
        <p:spPr bwMode="auto">
          <a:xfrm>
            <a:off x="428229" y="1773238"/>
            <a:ext cx="0" cy="3816350"/>
          </a:xfrm>
          <a:prstGeom prst="line">
            <a:avLst/>
          </a:prstGeom>
          <a:noFill/>
          <a:ln w="28575">
            <a:solidFill>
              <a:schemeClr val="tx1"/>
            </a:solidFill>
            <a:round/>
            <a:headEnd/>
            <a:tailEnd/>
          </a:ln>
        </p:spPr>
        <p:txBody>
          <a:bodyPr/>
          <a:lstStyle/>
          <a:p>
            <a:endParaRPr lang="en-US"/>
          </a:p>
        </p:txBody>
      </p:sp>
      <p:sp>
        <p:nvSpPr>
          <p:cNvPr id="18471" name="Text Box 38"/>
          <p:cNvSpPr txBox="1">
            <a:spLocks noChangeArrowheads="1"/>
          </p:cNvSpPr>
          <p:nvPr/>
        </p:nvSpPr>
        <p:spPr bwMode="auto">
          <a:xfrm>
            <a:off x="5030391" y="836614"/>
            <a:ext cx="2817019" cy="923330"/>
          </a:xfrm>
          <a:prstGeom prst="rect">
            <a:avLst/>
          </a:prstGeom>
          <a:noFill/>
          <a:ln w="9525">
            <a:noFill/>
            <a:miter lim="800000"/>
            <a:headEnd/>
            <a:tailEnd/>
          </a:ln>
        </p:spPr>
        <p:txBody>
          <a:bodyPr>
            <a:spAutoFit/>
          </a:bodyPr>
          <a:lstStyle/>
          <a:p>
            <a:pPr>
              <a:spcBef>
                <a:spcPct val="20000"/>
              </a:spcBef>
            </a:pPr>
            <a:r>
              <a:rPr lang="en-GB" sz="3600" b="1" i="1" u="sng" baseline="0">
                <a:solidFill>
                  <a:srgbClr val="FF0000"/>
                </a:solidFill>
              </a:rPr>
              <a:t>t</a:t>
            </a:r>
            <a:r>
              <a:rPr lang="en-GB" sz="3200" b="1" u="sng" baseline="0">
                <a:solidFill>
                  <a:srgbClr val="FF0000"/>
                </a:solidFill>
              </a:rPr>
              <a:t>=2 </a:t>
            </a:r>
            <a:r>
              <a:rPr lang="en-GB" sz="3200" b="1" baseline="0">
                <a:solidFill>
                  <a:srgbClr val="FF0000"/>
                </a:solidFill>
              </a:rPr>
              <a:t>   </a:t>
            </a:r>
            <a:r>
              <a:rPr lang="en-GB" sz="3200" b="1" i="1" u="sng" baseline="0">
                <a:solidFill>
                  <a:srgbClr val="008000"/>
                </a:solidFill>
              </a:rPr>
              <a:t>C</a:t>
            </a:r>
            <a:r>
              <a:rPr lang="en-GB" sz="3200" b="1" u="sng" baseline="0">
                <a:solidFill>
                  <a:srgbClr val="008000"/>
                </a:solidFill>
              </a:rPr>
              <a:t>=1</a:t>
            </a:r>
            <a:endParaRPr lang="en-GB" sz="3200" b="1" u="sng" baseline="0"/>
          </a:p>
          <a:p>
            <a:endParaRPr lang="en-US"/>
          </a:p>
        </p:txBody>
      </p:sp>
      <p:graphicFrame>
        <p:nvGraphicFramePr>
          <p:cNvPr id="18434" name="Object 39"/>
          <p:cNvGraphicFramePr>
            <a:graphicFrameLocks noChangeAspect="1"/>
          </p:cNvGraphicFramePr>
          <p:nvPr/>
        </p:nvGraphicFramePr>
        <p:xfrm>
          <a:off x="5436264" y="2636841"/>
          <a:ext cx="3228049" cy="2701925"/>
        </p:xfrm>
        <a:graphic>
          <a:graphicData uri="http://schemas.openxmlformats.org/presentationml/2006/ole">
            <p:oleObj spid="_x0000_s191490" name="Equation" r:id="rId3" imgW="1650960" imgH="1498320" progId="Equation.3">
              <p:embed/>
            </p:oleObj>
          </a:graphicData>
        </a:graphic>
      </p:graphicFrame>
      <p:sp>
        <p:nvSpPr>
          <p:cNvPr id="18472" name="Line 40"/>
          <p:cNvSpPr>
            <a:spLocks noChangeShapeType="1"/>
          </p:cNvSpPr>
          <p:nvPr/>
        </p:nvSpPr>
        <p:spPr bwMode="auto">
          <a:xfrm>
            <a:off x="8385706" y="3933825"/>
            <a:ext cx="233892" cy="0"/>
          </a:xfrm>
          <a:prstGeom prst="line">
            <a:avLst/>
          </a:prstGeom>
          <a:noFill/>
          <a:ln w="38100">
            <a:solidFill>
              <a:srgbClr val="FF9900"/>
            </a:solidFill>
            <a:round/>
            <a:headEnd/>
            <a:tailEnd/>
          </a:ln>
        </p:spPr>
        <p:txBody>
          <a:bodyPr/>
          <a:lstStyle/>
          <a:p>
            <a:endParaRPr lang="en-US"/>
          </a:p>
        </p:txBody>
      </p:sp>
      <p:sp>
        <p:nvSpPr>
          <p:cNvPr id="18473" name="Line 41"/>
          <p:cNvSpPr>
            <a:spLocks noChangeShapeType="1"/>
          </p:cNvSpPr>
          <p:nvPr/>
        </p:nvSpPr>
        <p:spPr bwMode="auto">
          <a:xfrm>
            <a:off x="8385706" y="4797425"/>
            <a:ext cx="233892" cy="0"/>
          </a:xfrm>
          <a:prstGeom prst="line">
            <a:avLst/>
          </a:prstGeom>
          <a:noFill/>
          <a:ln w="38100">
            <a:solidFill>
              <a:srgbClr val="FF99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741231" y="188917"/>
            <a:ext cx="8420100" cy="719137"/>
          </a:xfrm>
        </p:spPr>
        <p:txBody>
          <a:bodyPr/>
          <a:lstStyle/>
          <a:p>
            <a:pPr eaLnBrk="1" hangingPunct="1"/>
            <a:r>
              <a:rPr lang="en-GB" sz="4000" b="1" smtClean="0">
                <a:solidFill>
                  <a:schemeClr val="accent2"/>
                </a:solidFill>
              </a:rPr>
              <a:t>Hebb’s rule in practice.</a:t>
            </a:r>
            <a:endParaRPr lang="en-US" sz="4000" b="1" smtClean="0">
              <a:solidFill>
                <a:schemeClr val="accent2"/>
              </a:solidFill>
            </a:endParaRPr>
          </a:p>
        </p:txBody>
      </p:sp>
      <p:sp>
        <p:nvSpPr>
          <p:cNvPr id="19460" name="Rectangle 3"/>
          <p:cNvSpPr>
            <a:spLocks noGrp="1" noChangeArrowheads="1"/>
          </p:cNvSpPr>
          <p:nvPr>
            <p:ph type="body" sz="half" idx="1"/>
          </p:nvPr>
        </p:nvSpPr>
        <p:spPr>
          <a:xfrm>
            <a:off x="0" y="692150"/>
            <a:ext cx="9906000" cy="5475288"/>
          </a:xfrm>
        </p:spPr>
        <p:txBody>
          <a:bodyPr/>
          <a:lstStyle/>
          <a:p>
            <a:pPr eaLnBrk="1" hangingPunct="1">
              <a:buFontTx/>
              <a:buNone/>
            </a:pPr>
            <a:r>
              <a:rPr lang="en-GB" sz="2800" b="1" smtClean="0"/>
              <a:t> </a:t>
            </a:r>
            <a:r>
              <a:rPr lang="en-GB" sz="2400" b="1" smtClean="0"/>
              <a:t>Input unit </a:t>
            </a:r>
          </a:p>
          <a:p>
            <a:pPr eaLnBrk="1" hangingPunct="1">
              <a:buFontTx/>
              <a:buNone/>
            </a:pPr>
            <a:r>
              <a:rPr lang="en-GB" sz="2400" b="1" smtClean="0"/>
              <a:t> N</a:t>
            </a:r>
            <a:r>
              <a:rPr lang="en-GB" sz="2400" b="1" baseline="30000" smtClean="0"/>
              <a:t>o </a:t>
            </a:r>
          </a:p>
          <a:p>
            <a:pPr eaLnBrk="1" hangingPunct="1">
              <a:buFontTx/>
              <a:buNone/>
            </a:pPr>
            <a:endParaRPr lang="en-GB" sz="1800" b="1" baseline="30000" smtClean="0"/>
          </a:p>
          <a:p>
            <a:pPr eaLnBrk="1" hangingPunct="1">
              <a:buFontTx/>
              <a:buNone/>
            </a:pPr>
            <a:r>
              <a:rPr lang="en-GB" sz="2400" b="1" baseline="30000" smtClean="0"/>
              <a:t>  </a:t>
            </a:r>
            <a:r>
              <a:rPr lang="en-GB" sz="2400" b="1" smtClean="0"/>
              <a:t>1</a:t>
            </a:r>
          </a:p>
          <a:p>
            <a:pPr eaLnBrk="1" hangingPunct="1">
              <a:buFontTx/>
              <a:buNone/>
            </a:pPr>
            <a:endParaRPr lang="en-GB" sz="2400" b="1" smtClean="0"/>
          </a:p>
          <a:p>
            <a:pPr eaLnBrk="1" hangingPunct="1">
              <a:buFontTx/>
              <a:buNone/>
            </a:pPr>
            <a:r>
              <a:rPr lang="en-GB" sz="2800" b="1" smtClean="0"/>
              <a:t> </a:t>
            </a:r>
            <a:r>
              <a:rPr lang="en-GB" sz="2400" b="1" smtClean="0"/>
              <a:t>2 </a:t>
            </a:r>
          </a:p>
          <a:p>
            <a:pPr eaLnBrk="1" hangingPunct="1">
              <a:buFontTx/>
              <a:buNone/>
            </a:pPr>
            <a:r>
              <a:rPr lang="en-GB" b="1" smtClean="0"/>
              <a:t>                                                 </a:t>
            </a:r>
          </a:p>
          <a:p>
            <a:pPr eaLnBrk="1" hangingPunct="1">
              <a:buFontTx/>
              <a:buNone/>
            </a:pPr>
            <a:r>
              <a:rPr lang="en-GB" sz="2800" b="1" smtClean="0"/>
              <a:t> </a:t>
            </a:r>
            <a:r>
              <a:rPr lang="en-GB" sz="2400" b="1" smtClean="0"/>
              <a:t>3</a:t>
            </a:r>
          </a:p>
          <a:p>
            <a:pPr eaLnBrk="1" hangingPunct="1">
              <a:buFontTx/>
              <a:buNone/>
            </a:pPr>
            <a:endParaRPr lang="en-GB" sz="2400" b="1" smtClean="0"/>
          </a:p>
          <a:p>
            <a:pPr eaLnBrk="1" hangingPunct="1">
              <a:buFontTx/>
              <a:buNone/>
            </a:pPr>
            <a:endParaRPr lang="en-GB" sz="800" b="1" smtClean="0"/>
          </a:p>
          <a:p>
            <a:pPr eaLnBrk="1" hangingPunct="1">
              <a:buFontTx/>
              <a:buNone/>
            </a:pPr>
            <a:r>
              <a:rPr lang="en-GB" sz="2800" b="1" smtClean="0"/>
              <a:t> </a:t>
            </a:r>
            <a:r>
              <a:rPr lang="en-GB" sz="2400" b="1" smtClean="0"/>
              <a:t>4</a:t>
            </a:r>
            <a:endParaRPr lang="en-US" sz="2400" b="1" smtClean="0"/>
          </a:p>
        </p:txBody>
      </p:sp>
      <p:graphicFrame>
        <p:nvGraphicFramePr>
          <p:cNvPr id="153649" name="Group 49"/>
          <p:cNvGraphicFramePr>
            <a:graphicFrameLocks noGrp="1"/>
          </p:cNvGraphicFramePr>
          <p:nvPr>
            <p:ph sz="quarter" idx="2"/>
          </p:nvPr>
        </p:nvGraphicFramePr>
        <p:xfrm>
          <a:off x="7059747" y="1557338"/>
          <a:ext cx="2572808" cy="914400"/>
        </p:xfrm>
        <a:graphic>
          <a:graphicData uri="http://schemas.openxmlformats.org/drawingml/2006/table">
            <a:tbl>
              <a:tblPr/>
              <a:tblGrid>
                <a:gridCol w="643202"/>
                <a:gridCol w="644921"/>
                <a:gridCol w="641483"/>
                <a:gridCol w="643202"/>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9900"/>
                          </a:solidFill>
                          <a:effectLst/>
                          <a:latin typeface="Times New Roman" pitchFamily="18" charset="0"/>
                        </a:rPr>
                        <a:t>3</a:t>
                      </a:r>
                      <a:endParaRPr kumimoji="0" lang="en-US" sz="2400" b="1" i="0" u="none" strike="noStrike" cap="none" normalizeH="0" baseline="0" smtClean="0">
                        <a:ln>
                          <a:noFill/>
                        </a:ln>
                        <a:solidFill>
                          <a:srgbClr val="FF9900"/>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1</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9900"/>
                          </a:solidFill>
                          <a:effectLst/>
                          <a:latin typeface="Times New Roman" pitchFamily="18" charset="0"/>
                        </a:rPr>
                        <a:t>3</a:t>
                      </a:r>
                      <a:endParaRPr kumimoji="0" lang="en-US" sz="2400" b="1" i="0" u="none" strike="noStrike" cap="none" normalizeH="0" baseline="0" smtClean="0">
                        <a:ln>
                          <a:noFill/>
                        </a:ln>
                        <a:solidFill>
                          <a:srgbClr val="FF9900"/>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1</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478" name="Oval 21"/>
          <p:cNvSpPr>
            <a:spLocks noChangeArrowheads="1"/>
          </p:cNvSpPr>
          <p:nvPr/>
        </p:nvSpPr>
        <p:spPr bwMode="auto">
          <a:xfrm>
            <a:off x="584732" y="1773238"/>
            <a:ext cx="624285" cy="576262"/>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19479" name="Oval 22"/>
          <p:cNvSpPr>
            <a:spLocks noChangeArrowheads="1"/>
          </p:cNvSpPr>
          <p:nvPr/>
        </p:nvSpPr>
        <p:spPr bwMode="auto">
          <a:xfrm>
            <a:off x="584732" y="2708279"/>
            <a:ext cx="624285" cy="576263"/>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19480" name="Oval 23"/>
          <p:cNvSpPr>
            <a:spLocks noChangeArrowheads="1"/>
          </p:cNvSpPr>
          <p:nvPr/>
        </p:nvSpPr>
        <p:spPr bwMode="auto">
          <a:xfrm>
            <a:off x="584732" y="3789363"/>
            <a:ext cx="624285"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19481" name="Oval 24"/>
          <p:cNvSpPr>
            <a:spLocks noChangeArrowheads="1"/>
          </p:cNvSpPr>
          <p:nvPr/>
        </p:nvSpPr>
        <p:spPr bwMode="auto">
          <a:xfrm>
            <a:off x="584732" y="4941888"/>
            <a:ext cx="624285"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19482" name="Oval 25"/>
          <p:cNvSpPr>
            <a:spLocks noChangeArrowheads="1"/>
          </p:cNvSpPr>
          <p:nvPr/>
        </p:nvSpPr>
        <p:spPr bwMode="auto">
          <a:xfrm>
            <a:off x="1754190" y="2924179"/>
            <a:ext cx="1559851" cy="1368425"/>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19483" name="WordArt 26"/>
          <p:cNvSpPr>
            <a:spLocks noChangeArrowheads="1" noChangeShapeType="1" noTextEdit="1"/>
          </p:cNvSpPr>
          <p:nvPr/>
        </p:nvSpPr>
        <p:spPr bwMode="auto">
          <a:xfrm>
            <a:off x="2221971" y="3357567"/>
            <a:ext cx="629444" cy="346075"/>
          </a:xfrm>
          <a:prstGeom prst="rect">
            <a:avLst/>
          </a:prstGeom>
        </p:spPr>
        <p:txBody>
          <a:bodyPr wrap="none" fromWordArt="1">
            <a:prstTxWarp prst="textPlain">
              <a:avLst>
                <a:gd name="adj" fmla="val 50000"/>
              </a:avLst>
            </a:prstTxWarp>
          </a:bodyPr>
          <a:lstStyle/>
          <a:p>
            <a:pPr algn="ctr"/>
            <a:r>
              <a:rPr lang="en-US" sz="1000" b="1" i="1" kern="10">
                <a:ln w="9525">
                  <a:solidFill>
                    <a:srgbClr val="000000"/>
                  </a:solidFill>
                  <a:round/>
                  <a:headEnd/>
                  <a:tailEnd/>
                </a:ln>
                <a:solidFill>
                  <a:srgbClr val="000000"/>
                </a:solidFill>
                <a:latin typeface="Symbol"/>
              </a:rPr>
              <a:t>q =2</a:t>
            </a:r>
          </a:p>
        </p:txBody>
      </p:sp>
      <p:sp>
        <p:nvSpPr>
          <p:cNvPr id="19484" name="Line 27"/>
          <p:cNvSpPr>
            <a:spLocks noChangeShapeType="1"/>
          </p:cNvSpPr>
          <p:nvPr/>
        </p:nvSpPr>
        <p:spPr bwMode="auto">
          <a:xfrm>
            <a:off x="1209016" y="2060575"/>
            <a:ext cx="1325959" cy="863600"/>
          </a:xfrm>
          <a:prstGeom prst="line">
            <a:avLst/>
          </a:prstGeom>
          <a:noFill/>
          <a:ln w="38100">
            <a:solidFill>
              <a:schemeClr val="accent2"/>
            </a:solidFill>
            <a:round/>
            <a:headEnd/>
            <a:tailEnd type="triangle" w="med" len="med"/>
          </a:ln>
        </p:spPr>
        <p:txBody>
          <a:bodyPr/>
          <a:lstStyle/>
          <a:p>
            <a:endParaRPr lang="en-US"/>
          </a:p>
        </p:txBody>
      </p:sp>
      <p:sp>
        <p:nvSpPr>
          <p:cNvPr id="19485" name="Line 28"/>
          <p:cNvSpPr>
            <a:spLocks noChangeShapeType="1"/>
          </p:cNvSpPr>
          <p:nvPr/>
        </p:nvSpPr>
        <p:spPr bwMode="auto">
          <a:xfrm>
            <a:off x="1209014" y="2997200"/>
            <a:ext cx="701675" cy="215900"/>
          </a:xfrm>
          <a:prstGeom prst="line">
            <a:avLst/>
          </a:prstGeom>
          <a:noFill/>
          <a:ln w="38100">
            <a:solidFill>
              <a:schemeClr val="accent2"/>
            </a:solidFill>
            <a:round/>
            <a:headEnd/>
            <a:tailEnd type="triangle" w="med" len="med"/>
          </a:ln>
        </p:spPr>
        <p:txBody>
          <a:bodyPr/>
          <a:lstStyle/>
          <a:p>
            <a:endParaRPr lang="en-US"/>
          </a:p>
        </p:txBody>
      </p:sp>
      <p:sp>
        <p:nvSpPr>
          <p:cNvPr id="19486" name="Line 29"/>
          <p:cNvSpPr>
            <a:spLocks noChangeShapeType="1"/>
          </p:cNvSpPr>
          <p:nvPr/>
        </p:nvSpPr>
        <p:spPr bwMode="auto">
          <a:xfrm flipV="1">
            <a:off x="1209016" y="3933829"/>
            <a:ext cx="624284" cy="142875"/>
          </a:xfrm>
          <a:prstGeom prst="line">
            <a:avLst/>
          </a:prstGeom>
          <a:noFill/>
          <a:ln w="38100">
            <a:solidFill>
              <a:schemeClr val="accent2"/>
            </a:solidFill>
            <a:round/>
            <a:headEnd/>
            <a:tailEnd type="triangle" w="med" len="med"/>
          </a:ln>
        </p:spPr>
        <p:txBody>
          <a:bodyPr/>
          <a:lstStyle/>
          <a:p>
            <a:endParaRPr lang="en-US"/>
          </a:p>
        </p:txBody>
      </p:sp>
      <p:sp>
        <p:nvSpPr>
          <p:cNvPr id="19487" name="Line 30"/>
          <p:cNvSpPr>
            <a:spLocks noChangeShapeType="1"/>
          </p:cNvSpPr>
          <p:nvPr/>
        </p:nvSpPr>
        <p:spPr bwMode="auto">
          <a:xfrm flipV="1">
            <a:off x="1209014" y="4292604"/>
            <a:ext cx="1092067" cy="936625"/>
          </a:xfrm>
          <a:prstGeom prst="line">
            <a:avLst/>
          </a:prstGeom>
          <a:noFill/>
          <a:ln w="38100">
            <a:solidFill>
              <a:schemeClr val="accent2"/>
            </a:solidFill>
            <a:round/>
            <a:headEnd/>
            <a:tailEnd type="triangle" w="med" len="med"/>
          </a:ln>
        </p:spPr>
        <p:txBody>
          <a:bodyPr/>
          <a:lstStyle/>
          <a:p>
            <a:endParaRPr lang="en-US"/>
          </a:p>
        </p:txBody>
      </p:sp>
      <p:sp>
        <p:nvSpPr>
          <p:cNvPr id="19488" name="Line 31"/>
          <p:cNvSpPr>
            <a:spLocks noChangeShapeType="1"/>
          </p:cNvSpPr>
          <p:nvPr/>
        </p:nvSpPr>
        <p:spPr bwMode="auto">
          <a:xfrm>
            <a:off x="3314041" y="3573463"/>
            <a:ext cx="624284" cy="0"/>
          </a:xfrm>
          <a:prstGeom prst="line">
            <a:avLst/>
          </a:prstGeom>
          <a:noFill/>
          <a:ln w="38100">
            <a:solidFill>
              <a:srgbClr val="FF0000"/>
            </a:solidFill>
            <a:round/>
            <a:headEnd/>
            <a:tailEnd type="triangle" w="med" len="med"/>
          </a:ln>
        </p:spPr>
        <p:txBody>
          <a:bodyPr/>
          <a:lstStyle/>
          <a:p>
            <a:endParaRPr lang="en-US"/>
          </a:p>
        </p:txBody>
      </p:sp>
      <p:sp>
        <p:nvSpPr>
          <p:cNvPr id="19489" name="WordArt 32"/>
          <p:cNvSpPr>
            <a:spLocks noChangeArrowheads="1" noChangeShapeType="1" noTextEdit="1"/>
          </p:cNvSpPr>
          <p:nvPr/>
        </p:nvSpPr>
        <p:spPr bwMode="auto">
          <a:xfrm rot="5400000">
            <a:off x="3555340" y="3710652"/>
            <a:ext cx="301625" cy="313002"/>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X</a:t>
            </a:r>
          </a:p>
        </p:txBody>
      </p:sp>
      <p:sp>
        <p:nvSpPr>
          <p:cNvPr id="19490" name="WordArt 33"/>
          <p:cNvSpPr>
            <a:spLocks noChangeArrowheads="1" noChangeShapeType="1" noTextEdit="1"/>
          </p:cNvSpPr>
          <p:nvPr/>
        </p:nvSpPr>
        <p:spPr bwMode="auto">
          <a:xfrm rot="5400000">
            <a:off x="1857574" y="2180766"/>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9900"/>
                  </a:solidFill>
                  <a:round/>
                  <a:headEnd/>
                  <a:tailEnd/>
                </a:ln>
                <a:solidFill>
                  <a:srgbClr val="FF9900"/>
                </a:solidFill>
                <a:latin typeface="Times New Roman"/>
                <a:cs typeface="Times New Roman"/>
              </a:rPr>
              <a:t>3</a:t>
            </a:r>
          </a:p>
        </p:txBody>
      </p:sp>
      <p:sp>
        <p:nvSpPr>
          <p:cNvPr id="19491" name="WordArt 34"/>
          <p:cNvSpPr>
            <a:spLocks noChangeArrowheads="1" noChangeShapeType="1" noTextEdit="1"/>
          </p:cNvSpPr>
          <p:nvPr/>
        </p:nvSpPr>
        <p:spPr bwMode="auto">
          <a:xfrm rot="5400000">
            <a:off x="1544572" y="2828466"/>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19492" name="WordArt 35"/>
          <p:cNvSpPr>
            <a:spLocks noChangeArrowheads="1" noChangeShapeType="1" noTextEdit="1"/>
          </p:cNvSpPr>
          <p:nvPr/>
        </p:nvSpPr>
        <p:spPr bwMode="auto">
          <a:xfrm rot="5400000">
            <a:off x="1467181" y="4052424"/>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9900"/>
                  </a:solidFill>
                  <a:round/>
                  <a:headEnd/>
                  <a:tailEnd/>
                </a:ln>
                <a:solidFill>
                  <a:srgbClr val="FF9900"/>
                </a:solidFill>
                <a:latin typeface="Times New Roman"/>
                <a:cs typeface="Times New Roman"/>
              </a:rPr>
              <a:t>3</a:t>
            </a:r>
          </a:p>
        </p:txBody>
      </p:sp>
      <p:sp>
        <p:nvSpPr>
          <p:cNvPr id="19493" name="WordArt 36"/>
          <p:cNvSpPr>
            <a:spLocks noChangeArrowheads="1" noChangeShapeType="1" noTextEdit="1"/>
          </p:cNvSpPr>
          <p:nvPr/>
        </p:nvSpPr>
        <p:spPr bwMode="auto">
          <a:xfrm rot="5400000">
            <a:off x="1778464" y="4773153"/>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19494" name="Line 37"/>
          <p:cNvSpPr>
            <a:spLocks noChangeShapeType="1"/>
          </p:cNvSpPr>
          <p:nvPr/>
        </p:nvSpPr>
        <p:spPr bwMode="auto">
          <a:xfrm>
            <a:off x="428229" y="1773238"/>
            <a:ext cx="0" cy="3816350"/>
          </a:xfrm>
          <a:prstGeom prst="line">
            <a:avLst/>
          </a:prstGeom>
          <a:noFill/>
          <a:ln w="28575">
            <a:solidFill>
              <a:schemeClr val="tx1"/>
            </a:solidFill>
            <a:round/>
            <a:headEnd/>
            <a:tailEnd/>
          </a:ln>
        </p:spPr>
        <p:txBody>
          <a:bodyPr/>
          <a:lstStyle/>
          <a:p>
            <a:endParaRPr lang="en-US"/>
          </a:p>
        </p:txBody>
      </p:sp>
      <p:sp>
        <p:nvSpPr>
          <p:cNvPr id="19495" name="Text Box 38"/>
          <p:cNvSpPr txBox="1">
            <a:spLocks noChangeArrowheads="1"/>
          </p:cNvSpPr>
          <p:nvPr/>
        </p:nvSpPr>
        <p:spPr bwMode="auto">
          <a:xfrm>
            <a:off x="5030391" y="836614"/>
            <a:ext cx="2817019" cy="923330"/>
          </a:xfrm>
          <a:prstGeom prst="rect">
            <a:avLst/>
          </a:prstGeom>
          <a:noFill/>
          <a:ln w="9525">
            <a:noFill/>
            <a:miter lim="800000"/>
            <a:headEnd/>
            <a:tailEnd/>
          </a:ln>
        </p:spPr>
        <p:txBody>
          <a:bodyPr>
            <a:spAutoFit/>
          </a:bodyPr>
          <a:lstStyle/>
          <a:p>
            <a:pPr>
              <a:spcBef>
                <a:spcPct val="20000"/>
              </a:spcBef>
            </a:pPr>
            <a:r>
              <a:rPr lang="en-GB" sz="3600" b="1" i="1" u="sng" baseline="0">
                <a:solidFill>
                  <a:srgbClr val="FF0000"/>
                </a:solidFill>
              </a:rPr>
              <a:t>t</a:t>
            </a:r>
            <a:r>
              <a:rPr lang="en-GB" sz="3200" b="1" u="sng" baseline="0">
                <a:solidFill>
                  <a:srgbClr val="FF0000"/>
                </a:solidFill>
              </a:rPr>
              <a:t>=2 </a:t>
            </a:r>
            <a:r>
              <a:rPr lang="en-GB" sz="3200" b="1" baseline="0">
                <a:solidFill>
                  <a:srgbClr val="FF0000"/>
                </a:solidFill>
              </a:rPr>
              <a:t>   </a:t>
            </a:r>
            <a:r>
              <a:rPr lang="en-GB" sz="3200" b="1" i="1" u="sng" baseline="0">
                <a:solidFill>
                  <a:srgbClr val="008000"/>
                </a:solidFill>
              </a:rPr>
              <a:t>C</a:t>
            </a:r>
            <a:r>
              <a:rPr lang="en-GB" sz="3200" b="1" u="sng" baseline="0">
                <a:solidFill>
                  <a:srgbClr val="008000"/>
                </a:solidFill>
              </a:rPr>
              <a:t>=1</a:t>
            </a:r>
            <a:endParaRPr lang="en-GB" sz="3200" b="1" u="sng" baseline="0"/>
          </a:p>
          <a:p>
            <a:endParaRPr lang="en-US"/>
          </a:p>
        </p:txBody>
      </p:sp>
      <p:graphicFrame>
        <p:nvGraphicFramePr>
          <p:cNvPr id="19458" name="Object 39"/>
          <p:cNvGraphicFramePr>
            <a:graphicFrameLocks noChangeAspect="1"/>
          </p:cNvGraphicFramePr>
          <p:nvPr/>
        </p:nvGraphicFramePr>
        <p:xfrm>
          <a:off x="5436264" y="2636841"/>
          <a:ext cx="3228049" cy="2701925"/>
        </p:xfrm>
        <a:graphic>
          <a:graphicData uri="http://schemas.openxmlformats.org/presentationml/2006/ole">
            <p:oleObj spid="_x0000_s192514" name="Equation" r:id="rId3" imgW="1650960" imgH="1498320" progId="Equation.3">
              <p:embed/>
            </p:oleObj>
          </a:graphicData>
        </a:graphic>
      </p:graphicFrame>
      <p:sp>
        <p:nvSpPr>
          <p:cNvPr id="19496" name="Line 50"/>
          <p:cNvSpPr>
            <a:spLocks noChangeShapeType="1"/>
          </p:cNvSpPr>
          <p:nvPr/>
        </p:nvSpPr>
        <p:spPr bwMode="auto">
          <a:xfrm>
            <a:off x="8385706" y="3933825"/>
            <a:ext cx="233892" cy="0"/>
          </a:xfrm>
          <a:prstGeom prst="line">
            <a:avLst/>
          </a:prstGeom>
          <a:noFill/>
          <a:ln w="38100">
            <a:solidFill>
              <a:srgbClr val="FF9900"/>
            </a:solidFill>
            <a:round/>
            <a:headEnd/>
            <a:tailEnd/>
          </a:ln>
        </p:spPr>
        <p:txBody>
          <a:bodyPr/>
          <a:lstStyle/>
          <a:p>
            <a:endParaRPr lang="en-US"/>
          </a:p>
        </p:txBody>
      </p:sp>
      <p:sp>
        <p:nvSpPr>
          <p:cNvPr id="19497" name="Line 51"/>
          <p:cNvSpPr>
            <a:spLocks noChangeShapeType="1"/>
          </p:cNvSpPr>
          <p:nvPr/>
        </p:nvSpPr>
        <p:spPr bwMode="auto">
          <a:xfrm>
            <a:off x="8385706" y="4797425"/>
            <a:ext cx="233892" cy="0"/>
          </a:xfrm>
          <a:prstGeom prst="line">
            <a:avLst/>
          </a:prstGeom>
          <a:noFill/>
          <a:ln w="38100">
            <a:solidFill>
              <a:srgbClr val="FF99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741231" y="188917"/>
            <a:ext cx="8420100" cy="719137"/>
          </a:xfrm>
        </p:spPr>
        <p:txBody>
          <a:bodyPr/>
          <a:lstStyle/>
          <a:p>
            <a:pPr eaLnBrk="1" hangingPunct="1"/>
            <a:r>
              <a:rPr lang="en-GB" sz="4000" b="1" smtClean="0">
                <a:solidFill>
                  <a:schemeClr val="accent2"/>
                </a:solidFill>
              </a:rPr>
              <a:t>Hebb’s rule in practice.</a:t>
            </a:r>
            <a:endParaRPr lang="en-US" sz="4000" b="1" smtClean="0">
              <a:solidFill>
                <a:schemeClr val="accent2"/>
              </a:solidFill>
            </a:endParaRPr>
          </a:p>
        </p:txBody>
      </p:sp>
      <p:sp>
        <p:nvSpPr>
          <p:cNvPr id="20484" name="Rectangle 3"/>
          <p:cNvSpPr>
            <a:spLocks noGrp="1" noChangeArrowheads="1"/>
          </p:cNvSpPr>
          <p:nvPr>
            <p:ph type="body" sz="half" idx="1"/>
          </p:nvPr>
        </p:nvSpPr>
        <p:spPr>
          <a:xfrm>
            <a:off x="0" y="692150"/>
            <a:ext cx="9906000" cy="5475288"/>
          </a:xfrm>
        </p:spPr>
        <p:txBody>
          <a:bodyPr/>
          <a:lstStyle/>
          <a:p>
            <a:pPr eaLnBrk="1" hangingPunct="1">
              <a:buFontTx/>
              <a:buNone/>
            </a:pPr>
            <a:r>
              <a:rPr lang="en-GB" sz="2800" b="1" smtClean="0"/>
              <a:t> </a:t>
            </a:r>
            <a:r>
              <a:rPr lang="en-GB" sz="2400" b="1" smtClean="0"/>
              <a:t>Input unit </a:t>
            </a:r>
          </a:p>
          <a:p>
            <a:pPr eaLnBrk="1" hangingPunct="1">
              <a:buFontTx/>
              <a:buNone/>
            </a:pPr>
            <a:r>
              <a:rPr lang="en-GB" sz="2400" b="1" smtClean="0"/>
              <a:t> N</a:t>
            </a:r>
            <a:r>
              <a:rPr lang="en-GB" sz="2400" b="1" baseline="30000" smtClean="0"/>
              <a:t>o </a:t>
            </a:r>
          </a:p>
          <a:p>
            <a:pPr eaLnBrk="1" hangingPunct="1">
              <a:buFontTx/>
              <a:buNone/>
            </a:pPr>
            <a:endParaRPr lang="en-GB" sz="1800" b="1" baseline="30000" smtClean="0"/>
          </a:p>
          <a:p>
            <a:pPr eaLnBrk="1" hangingPunct="1">
              <a:buFontTx/>
              <a:buNone/>
            </a:pPr>
            <a:r>
              <a:rPr lang="en-GB" sz="2400" b="1" baseline="30000" smtClean="0"/>
              <a:t>  </a:t>
            </a:r>
            <a:r>
              <a:rPr lang="en-GB" sz="2400" b="1" smtClean="0"/>
              <a:t>1</a:t>
            </a:r>
          </a:p>
          <a:p>
            <a:pPr eaLnBrk="1" hangingPunct="1">
              <a:buFontTx/>
              <a:buNone/>
            </a:pPr>
            <a:endParaRPr lang="en-GB" sz="2400" b="1" smtClean="0"/>
          </a:p>
          <a:p>
            <a:pPr eaLnBrk="1" hangingPunct="1">
              <a:buFontTx/>
              <a:buNone/>
            </a:pPr>
            <a:r>
              <a:rPr lang="en-GB" sz="2800" b="1" smtClean="0"/>
              <a:t> </a:t>
            </a:r>
            <a:r>
              <a:rPr lang="en-GB" sz="2400" b="1" smtClean="0"/>
              <a:t>2                                                </a:t>
            </a:r>
          </a:p>
          <a:p>
            <a:pPr eaLnBrk="1" hangingPunct="1">
              <a:buFontTx/>
              <a:buNone/>
            </a:pPr>
            <a:r>
              <a:rPr lang="en-GB" b="1" smtClean="0"/>
              <a:t>                                                 </a:t>
            </a:r>
          </a:p>
          <a:p>
            <a:pPr eaLnBrk="1" hangingPunct="1">
              <a:buFontTx/>
              <a:buNone/>
            </a:pPr>
            <a:r>
              <a:rPr lang="en-GB" sz="2800" b="1" smtClean="0"/>
              <a:t> </a:t>
            </a:r>
            <a:r>
              <a:rPr lang="en-GB" sz="2400" b="1" smtClean="0"/>
              <a:t>3</a:t>
            </a:r>
          </a:p>
          <a:p>
            <a:pPr eaLnBrk="1" hangingPunct="1">
              <a:buFontTx/>
              <a:buNone/>
            </a:pPr>
            <a:endParaRPr lang="en-GB" sz="2400" b="1" smtClean="0"/>
          </a:p>
          <a:p>
            <a:pPr eaLnBrk="1" hangingPunct="1">
              <a:buFontTx/>
              <a:buNone/>
            </a:pPr>
            <a:endParaRPr lang="en-GB" sz="800" b="1" smtClean="0"/>
          </a:p>
          <a:p>
            <a:pPr eaLnBrk="1" hangingPunct="1">
              <a:buFontTx/>
              <a:buNone/>
            </a:pPr>
            <a:r>
              <a:rPr lang="en-GB" sz="2800" b="1" smtClean="0"/>
              <a:t> </a:t>
            </a:r>
            <a:r>
              <a:rPr lang="en-GB" sz="2400" b="1" smtClean="0"/>
              <a:t>4</a:t>
            </a:r>
            <a:endParaRPr lang="en-US" sz="2400" b="1" smtClean="0"/>
          </a:p>
        </p:txBody>
      </p:sp>
      <p:graphicFrame>
        <p:nvGraphicFramePr>
          <p:cNvPr id="155652" name="Group 4"/>
          <p:cNvGraphicFramePr>
            <a:graphicFrameLocks noGrp="1"/>
          </p:cNvGraphicFramePr>
          <p:nvPr>
            <p:ph sz="quarter" idx="2"/>
          </p:nvPr>
        </p:nvGraphicFramePr>
        <p:xfrm>
          <a:off x="7059747" y="1557338"/>
          <a:ext cx="2572808" cy="914400"/>
        </p:xfrm>
        <a:graphic>
          <a:graphicData uri="http://schemas.openxmlformats.org/drawingml/2006/table">
            <a:tbl>
              <a:tblPr/>
              <a:tblGrid>
                <a:gridCol w="643202"/>
                <a:gridCol w="644921"/>
                <a:gridCol w="641483"/>
                <a:gridCol w="643202"/>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9900"/>
                          </a:solidFill>
                          <a:effectLst/>
                          <a:latin typeface="Times New Roman" pitchFamily="18" charset="0"/>
                        </a:rPr>
                        <a:t>3</a:t>
                      </a:r>
                      <a:endParaRPr kumimoji="0" lang="en-US" sz="2400" b="1" i="0" u="none" strike="noStrike" cap="none" normalizeH="0" baseline="0" smtClean="0">
                        <a:ln>
                          <a:noFill/>
                        </a:ln>
                        <a:solidFill>
                          <a:srgbClr val="FF9900"/>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1</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9900"/>
                          </a:solidFill>
                          <a:effectLst/>
                          <a:latin typeface="Times New Roman" pitchFamily="18" charset="0"/>
                        </a:rPr>
                        <a:t>3</a:t>
                      </a:r>
                      <a:endParaRPr kumimoji="0" lang="en-US" sz="2400" b="1" i="0" u="none" strike="noStrike" cap="none" normalizeH="0" baseline="0" smtClean="0">
                        <a:ln>
                          <a:noFill/>
                        </a:ln>
                        <a:solidFill>
                          <a:srgbClr val="FF9900"/>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1</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5690" name="Group 42"/>
          <p:cNvGraphicFramePr>
            <a:graphicFrameLocks noGrp="1"/>
          </p:cNvGraphicFramePr>
          <p:nvPr>
            <p:ph sz="quarter" idx="3"/>
          </p:nvPr>
        </p:nvGraphicFramePr>
        <p:xfrm>
          <a:off x="4406107" y="1557338"/>
          <a:ext cx="2488537" cy="914400"/>
        </p:xfrm>
        <a:graphic>
          <a:graphicData uri="http://schemas.openxmlformats.org/drawingml/2006/table">
            <a:tbl>
              <a:tblPr/>
              <a:tblGrid>
                <a:gridCol w="622564"/>
                <a:gridCol w="622564"/>
                <a:gridCol w="620845"/>
                <a:gridCol w="622564"/>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rgbClr val="FF0000"/>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rgbClr val="FF0000"/>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02" name="Oval 21"/>
          <p:cNvSpPr>
            <a:spLocks noChangeArrowheads="1"/>
          </p:cNvSpPr>
          <p:nvPr/>
        </p:nvSpPr>
        <p:spPr bwMode="auto">
          <a:xfrm>
            <a:off x="584732" y="1773238"/>
            <a:ext cx="624285" cy="576262"/>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20503" name="Oval 22"/>
          <p:cNvSpPr>
            <a:spLocks noChangeArrowheads="1"/>
          </p:cNvSpPr>
          <p:nvPr/>
        </p:nvSpPr>
        <p:spPr bwMode="auto">
          <a:xfrm>
            <a:off x="584732" y="2708279"/>
            <a:ext cx="624285" cy="576263"/>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20504" name="Oval 23"/>
          <p:cNvSpPr>
            <a:spLocks noChangeArrowheads="1"/>
          </p:cNvSpPr>
          <p:nvPr/>
        </p:nvSpPr>
        <p:spPr bwMode="auto">
          <a:xfrm>
            <a:off x="584732" y="3789363"/>
            <a:ext cx="624285"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20505" name="Oval 24"/>
          <p:cNvSpPr>
            <a:spLocks noChangeArrowheads="1"/>
          </p:cNvSpPr>
          <p:nvPr/>
        </p:nvSpPr>
        <p:spPr bwMode="auto">
          <a:xfrm>
            <a:off x="584732" y="4941888"/>
            <a:ext cx="624285"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20506" name="Oval 25"/>
          <p:cNvSpPr>
            <a:spLocks noChangeArrowheads="1"/>
          </p:cNvSpPr>
          <p:nvPr/>
        </p:nvSpPr>
        <p:spPr bwMode="auto">
          <a:xfrm>
            <a:off x="1754190" y="2924179"/>
            <a:ext cx="1559851" cy="1368425"/>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20507" name="WordArt 26"/>
          <p:cNvSpPr>
            <a:spLocks noChangeArrowheads="1" noChangeShapeType="1" noTextEdit="1"/>
          </p:cNvSpPr>
          <p:nvPr/>
        </p:nvSpPr>
        <p:spPr bwMode="auto">
          <a:xfrm>
            <a:off x="2221971" y="3357567"/>
            <a:ext cx="629444" cy="346075"/>
          </a:xfrm>
          <a:prstGeom prst="rect">
            <a:avLst/>
          </a:prstGeom>
        </p:spPr>
        <p:txBody>
          <a:bodyPr wrap="none" fromWordArt="1">
            <a:prstTxWarp prst="textPlain">
              <a:avLst>
                <a:gd name="adj" fmla="val 50000"/>
              </a:avLst>
            </a:prstTxWarp>
          </a:bodyPr>
          <a:lstStyle/>
          <a:p>
            <a:pPr algn="ctr"/>
            <a:r>
              <a:rPr lang="en-US" sz="1000" b="1" i="1" kern="10">
                <a:ln w="9525">
                  <a:solidFill>
                    <a:srgbClr val="000000"/>
                  </a:solidFill>
                  <a:round/>
                  <a:headEnd/>
                  <a:tailEnd/>
                </a:ln>
                <a:solidFill>
                  <a:srgbClr val="000000"/>
                </a:solidFill>
                <a:latin typeface="Symbol"/>
              </a:rPr>
              <a:t>q =2</a:t>
            </a:r>
          </a:p>
        </p:txBody>
      </p:sp>
      <p:sp>
        <p:nvSpPr>
          <p:cNvPr id="20508" name="Line 27"/>
          <p:cNvSpPr>
            <a:spLocks noChangeShapeType="1"/>
          </p:cNvSpPr>
          <p:nvPr/>
        </p:nvSpPr>
        <p:spPr bwMode="auto">
          <a:xfrm>
            <a:off x="1209016" y="2060575"/>
            <a:ext cx="1325959" cy="863600"/>
          </a:xfrm>
          <a:prstGeom prst="line">
            <a:avLst/>
          </a:prstGeom>
          <a:noFill/>
          <a:ln w="38100">
            <a:solidFill>
              <a:schemeClr val="accent2"/>
            </a:solidFill>
            <a:round/>
            <a:headEnd/>
            <a:tailEnd type="triangle" w="med" len="med"/>
          </a:ln>
        </p:spPr>
        <p:txBody>
          <a:bodyPr/>
          <a:lstStyle/>
          <a:p>
            <a:endParaRPr lang="en-US"/>
          </a:p>
        </p:txBody>
      </p:sp>
      <p:sp>
        <p:nvSpPr>
          <p:cNvPr id="20509" name="Line 28"/>
          <p:cNvSpPr>
            <a:spLocks noChangeShapeType="1"/>
          </p:cNvSpPr>
          <p:nvPr/>
        </p:nvSpPr>
        <p:spPr bwMode="auto">
          <a:xfrm>
            <a:off x="1209014" y="2997200"/>
            <a:ext cx="701675" cy="215900"/>
          </a:xfrm>
          <a:prstGeom prst="line">
            <a:avLst/>
          </a:prstGeom>
          <a:noFill/>
          <a:ln w="38100">
            <a:solidFill>
              <a:schemeClr val="accent2"/>
            </a:solidFill>
            <a:round/>
            <a:headEnd/>
            <a:tailEnd type="triangle" w="med" len="med"/>
          </a:ln>
        </p:spPr>
        <p:txBody>
          <a:bodyPr/>
          <a:lstStyle/>
          <a:p>
            <a:endParaRPr lang="en-US"/>
          </a:p>
        </p:txBody>
      </p:sp>
      <p:sp>
        <p:nvSpPr>
          <p:cNvPr id="20510" name="Line 29"/>
          <p:cNvSpPr>
            <a:spLocks noChangeShapeType="1"/>
          </p:cNvSpPr>
          <p:nvPr/>
        </p:nvSpPr>
        <p:spPr bwMode="auto">
          <a:xfrm flipV="1">
            <a:off x="1209016" y="3933829"/>
            <a:ext cx="624284" cy="142875"/>
          </a:xfrm>
          <a:prstGeom prst="line">
            <a:avLst/>
          </a:prstGeom>
          <a:noFill/>
          <a:ln w="38100">
            <a:solidFill>
              <a:schemeClr val="accent2"/>
            </a:solidFill>
            <a:round/>
            <a:headEnd/>
            <a:tailEnd type="triangle" w="med" len="med"/>
          </a:ln>
        </p:spPr>
        <p:txBody>
          <a:bodyPr/>
          <a:lstStyle/>
          <a:p>
            <a:endParaRPr lang="en-US"/>
          </a:p>
        </p:txBody>
      </p:sp>
      <p:sp>
        <p:nvSpPr>
          <p:cNvPr id="20511" name="Line 30"/>
          <p:cNvSpPr>
            <a:spLocks noChangeShapeType="1"/>
          </p:cNvSpPr>
          <p:nvPr/>
        </p:nvSpPr>
        <p:spPr bwMode="auto">
          <a:xfrm flipV="1">
            <a:off x="1209014" y="4292604"/>
            <a:ext cx="1092067" cy="936625"/>
          </a:xfrm>
          <a:prstGeom prst="line">
            <a:avLst/>
          </a:prstGeom>
          <a:noFill/>
          <a:ln w="38100">
            <a:solidFill>
              <a:schemeClr val="accent2"/>
            </a:solidFill>
            <a:round/>
            <a:headEnd/>
            <a:tailEnd type="triangle" w="med" len="med"/>
          </a:ln>
        </p:spPr>
        <p:txBody>
          <a:bodyPr/>
          <a:lstStyle/>
          <a:p>
            <a:endParaRPr lang="en-US"/>
          </a:p>
        </p:txBody>
      </p:sp>
      <p:sp>
        <p:nvSpPr>
          <p:cNvPr id="20512" name="Line 31"/>
          <p:cNvSpPr>
            <a:spLocks noChangeShapeType="1"/>
          </p:cNvSpPr>
          <p:nvPr/>
        </p:nvSpPr>
        <p:spPr bwMode="auto">
          <a:xfrm>
            <a:off x="3314041" y="3573463"/>
            <a:ext cx="624284" cy="0"/>
          </a:xfrm>
          <a:prstGeom prst="line">
            <a:avLst/>
          </a:prstGeom>
          <a:noFill/>
          <a:ln w="38100">
            <a:solidFill>
              <a:srgbClr val="FF0000"/>
            </a:solidFill>
            <a:round/>
            <a:headEnd/>
            <a:tailEnd type="triangle" w="med" len="med"/>
          </a:ln>
        </p:spPr>
        <p:txBody>
          <a:bodyPr/>
          <a:lstStyle/>
          <a:p>
            <a:endParaRPr lang="en-US"/>
          </a:p>
        </p:txBody>
      </p:sp>
      <p:sp>
        <p:nvSpPr>
          <p:cNvPr id="20513" name="WordArt 32"/>
          <p:cNvSpPr>
            <a:spLocks noChangeArrowheads="1" noChangeShapeType="1" noTextEdit="1"/>
          </p:cNvSpPr>
          <p:nvPr/>
        </p:nvSpPr>
        <p:spPr bwMode="auto">
          <a:xfrm rot="5400000">
            <a:off x="3555340" y="3710652"/>
            <a:ext cx="301625" cy="313002"/>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X</a:t>
            </a:r>
          </a:p>
        </p:txBody>
      </p:sp>
      <p:sp>
        <p:nvSpPr>
          <p:cNvPr id="20514" name="WordArt 33"/>
          <p:cNvSpPr>
            <a:spLocks noChangeArrowheads="1" noChangeShapeType="1" noTextEdit="1"/>
          </p:cNvSpPr>
          <p:nvPr/>
        </p:nvSpPr>
        <p:spPr bwMode="auto">
          <a:xfrm rot="5400000">
            <a:off x="1857574" y="2180766"/>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9900"/>
                  </a:solidFill>
                  <a:round/>
                  <a:headEnd/>
                  <a:tailEnd/>
                </a:ln>
                <a:solidFill>
                  <a:srgbClr val="FF9900"/>
                </a:solidFill>
                <a:latin typeface="Times New Roman"/>
                <a:cs typeface="Times New Roman"/>
              </a:rPr>
              <a:t>3</a:t>
            </a:r>
          </a:p>
        </p:txBody>
      </p:sp>
      <p:sp>
        <p:nvSpPr>
          <p:cNvPr id="20515" name="WordArt 34"/>
          <p:cNvSpPr>
            <a:spLocks noChangeArrowheads="1" noChangeShapeType="1" noTextEdit="1"/>
          </p:cNvSpPr>
          <p:nvPr/>
        </p:nvSpPr>
        <p:spPr bwMode="auto">
          <a:xfrm rot="5400000">
            <a:off x="1544572" y="2828466"/>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20516" name="WordArt 35"/>
          <p:cNvSpPr>
            <a:spLocks noChangeArrowheads="1" noChangeShapeType="1" noTextEdit="1"/>
          </p:cNvSpPr>
          <p:nvPr/>
        </p:nvSpPr>
        <p:spPr bwMode="auto">
          <a:xfrm rot="5400000">
            <a:off x="1467181" y="4052424"/>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9900"/>
                  </a:solidFill>
                  <a:round/>
                  <a:headEnd/>
                  <a:tailEnd/>
                </a:ln>
                <a:solidFill>
                  <a:srgbClr val="FF9900"/>
                </a:solidFill>
                <a:latin typeface="Times New Roman"/>
                <a:cs typeface="Times New Roman"/>
              </a:rPr>
              <a:t>3</a:t>
            </a:r>
          </a:p>
        </p:txBody>
      </p:sp>
      <p:sp>
        <p:nvSpPr>
          <p:cNvPr id="20517" name="WordArt 36"/>
          <p:cNvSpPr>
            <a:spLocks noChangeArrowheads="1" noChangeShapeType="1" noTextEdit="1"/>
          </p:cNvSpPr>
          <p:nvPr/>
        </p:nvSpPr>
        <p:spPr bwMode="auto">
          <a:xfrm rot="5400000">
            <a:off x="1778464" y="4773153"/>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20518" name="Line 37"/>
          <p:cNvSpPr>
            <a:spLocks noChangeShapeType="1"/>
          </p:cNvSpPr>
          <p:nvPr/>
        </p:nvSpPr>
        <p:spPr bwMode="auto">
          <a:xfrm>
            <a:off x="428229" y="1773238"/>
            <a:ext cx="0" cy="3816350"/>
          </a:xfrm>
          <a:prstGeom prst="line">
            <a:avLst/>
          </a:prstGeom>
          <a:noFill/>
          <a:ln w="28575">
            <a:solidFill>
              <a:schemeClr val="tx1"/>
            </a:solidFill>
            <a:round/>
            <a:headEnd/>
            <a:tailEnd/>
          </a:ln>
        </p:spPr>
        <p:txBody>
          <a:bodyPr/>
          <a:lstStyle/>
          <a:p>
            <a:endParaRPr lang="en-US"/>
          </a:p>
        </p:txBody>
      </p:sp>
      <p:sp>
        <p:nvSpPr>
          <p:cNvPr id="20536" name="Text Box 59"/>
          <p:cNvSpPr txBox="1">
            <a:spLocks noChangeArrowheads="1"/>
          </p:cNvSpPr>
          <p:nvPr/>
        </p:nvSpPr>
        <p:spPr bwMode="auto">
          <a:xfrm>
            <a:off x="5030391" y="836614"/>
            <a:ext cx="2817019" cy="923330"/>
          </a:xfrm>
          <a:prstGeom prst="rect">
            <a:avLst/>
          </a:prstGeom>
          <a:noFill/>
          <a:ln w="9525">
            <a:noFill/>
            <a:miter lim="800000"/>
            <a:headEnd/>
            <a:tailEnd/>
          </a:ln>
        </p:spPr>
        <p:txBody>
          <a:bodyPr>
            <a:spAutoFit/>
          </a:bodyPr>
          <a:lstStyle/>
          <a:p>
            <a:pPr>
              <a:spcBef>
                <a:spcPct val="20000"/>
              </a:spcBef>
            </a:pPr>
            <a:r>
              <a:rPr lang="en-GB" sz="3600" b="1" i="1" u="sng" baseline="0">
                <a:solidFill>
                  <a:srgbClr val="FF0000"/>
                </a:solidFill>
              </a:rPr>
              <a:t>t</a:t>
            </a:r>
            <a:r>
              <a:rPr lang="en-GB" sz="3200" b="1" u="sng" baseline="0">
                <a:solidFill>
                  <a:srgbClr val="FF0000"/>
                </a:solidFill>
              </a:rPr>
              <a:t>=2</a:t>
            </a:r>
            <a:r>
              <a:rPr lang="en-GB" sz="3200" b="1" baseline="0">
                <a:solidFill>
                  <a:srgbClr val="FF0000"/>
                </a:solidFill>
              </a:rPr>
              <a:t>    </a:t>
            </a:r>
            <a:r>
              <a:rPr lang="en-GB" sz="3200" b="1" i="1" u="sng" baseline="0">
                <a:solidFill>
                  <a:srgbClr val="008000"/>
                </a:solidFill>
              </a:rPr>
              <a:t>C</a:t>
            </a:r>
            <a:r>
              <a:rPr lang="en-GB" sz="3200" b="1" u="sng" baseline="0">
                <a:solidFill>
                  <a:srgbClr val="008000"/>
                </a:solidFill>
              </a:rPr>
              <a:t>=1</a:t>
            </a:r>
            <a:endParaRPr lang="en-GB" sz="3200" b="1" u="sng" baseline="0"/>
          </a:p>
          <a:p>
            <a:endParaRPr lang="en-US"/>
          </a:p>
        </p:txBody>
      </p:sp>
      <p:graphicFrame>
        <p:nvGraphicFramePr>
          <p:cNvPr id="20482" name="Object 60"/>
          <p:cNvGraphicFramePr>
            <a:graphicFrameLocks noChangeAspect="1"/>
          </p:cNvGraphicFramePr>
          <p:nvPr/>
        </p:nvGraphicFramePr>
        <p:xfrm>
          <a:off x="4457700" y="3321050"/>
          <a:ext cx="990600" cy="215900"/>
        </p:xfrm>
        <a:graphic>
          <a:graphicData uri="http://schemas.openxmlformats.org/presentationml/2006/ole">
            <p:oleObj spid="_x0000_s193538" name="Equation" r:id="rId3" imgW="914400" imgH="215640" progId="Equation.3">
              <p:embed/>
            </p:oleObj>
          </a:graphicData>
        </a:graphic>
      </p:graphicFrame>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741231" y="188917"/>
            <a:ext cx="8420100" cy="719137"/>
          </a:xfrm>
        </p:spPr>
        <p:txBody>
          <a:bodyPr/>
          <a:lstStyle/>
          <a:p>
            <a:pPr eaLnBrk="1" hangingPunct="1"/>
            <a:r>
              <a:rPr lang="en-GB" sz="4000" b="1" smtClean="0">
                <a:solidFill>
                  <a:schemeClr val="accent2"/>
                </a:solidFill>
              </a:rPr>
              <a:t>Hebb’s rule in practice.</a:t>
            </a:r>
            <a:endParaRPr lang="en-US" sz="4000" b="1" smtClean="0">
              <a:solidFill>
                <a:schemeClr val="accent2"/>
              </a:solidFill>
            </a:endParaRPr>
          </a:p>
        </p:txBody>
      </p:sp>
      <p:sp>
        <p:nvSpPr>
          <p:cNvPr id="21508" name="Rectangle 3"/>
          <p:cNvSpPr>
            <a:spLocks noGrp="1" noChangeArrowheads="1"/>
          </p:cNvSpPr>
          <p:nvPr>
            <p:ph type="body" sz="half" idx="1"/>
          </p:nvPr>
        </p:nvSpPr>
        <p:spPr>
          <a:xfrm>
            <a:off x="0" y="692150"/>
            <a:ext cx="9906000" cy="5475288"/>
          </a:xfrm>
        </p:spPr>
        <p:txBody>
          <a:bodyPr/>
          <a:lstStyle/>
          <a:p>
            <a:pPr eaLnBrk="1" hangingPunct="1">
              <a:buFontTx/>
              <a:buNone/>
            </a:pPr>
            <a:r>
              <a:rPr lang="en-GB" sz="2800" b="1" smtClean="0"/>
              <a:t> </a:t>
            </a:r>
            <a:r>
              <a:rPr lang="en-GB" sz="2400" b="1" smtClean="0"/>
              <a:t>Input unit </a:t>
            </a:r>
          </a:p>
          <a:p>
            <a:pPr eaLnBrk="1" hangingPunct="1">
              <a:buFontTx/>
              <a:buNone/>
            </a:pPr>
            <a:r>
              <a:rPr lang="en-GB" sz="2400" b="1" smtClean="0"/>
              <a:t> N</a:t>
            </a:r>
            <a:r>
              <a:rPr lang="en-GB" sz="2400" b="1" baseline="30000" smtClean="0"/>
              <a:t>o </a:t>
            </a:r>
          </a:p>
          <a:p>
            <a:pPr eaLnBrk="1" hangingPunct="1">
              <a:buFontTx/>
              <a:buNone/>
            </a:pPr>
            <a:endParaRPr lang="en-GB" sz="1800" b="1" baseline="30000" smtClean="0"/>
          </a:p>
          <a:p>
            <a:pPr eaLnBrk="1" hangingPunct="1">
              <a:buFontTx/>
              <a:buNone/>
            </a:pPr>
            <a:r>
              <a:rPr lang="en-GB" sz="2400" b="1" baseline="30000" smtClean="0"/>
              <a:t>  </a:t>
            </a:r>
            <a:r>
              <a:rPr lang="en-GB" sz="2400" b="1" smtClean="0"/>
              <a:t>1</a:t>
            </a:r>
          </a:p>
          <a:p>
            <a:pPr eaLnBrk="1" hangingPunct="1">
              <a:buFontTx/>
              <a:buNone/>
            </a:pPr>
            <a:endParaRPr lang="en-GB" sz="2400" b="1" smtClean="0"/>
          </a:p>
          <a:p>
            <a:pPr eaLnBrk="1" hangingPunct="1">
              <a:buFontTx/>
              <a:buNone/>
            </a:pPr>
            <a:r>
              <a:rPr lang="en-GB" sz="2800" b="1" smtClean="0"/>
              <a:t> </a:t>
            </a:r>
            <a:r>
              <a:rPr lang="en-GB" sz="2400" b="1" smtClean="0"/>
              <a:t>2                                                </a:t>
            </a:r>
          </a:p>
          <a:p>
            <a:pPr eaLnBrk="1" hangingPunct="1">
              <a:buFontTx/>
              <a:buNone/>
            </a:pPr>
            <a:r>
              <a:rPr lang="en-GB" b="1" smtClean="0"/>
              <a:t>                                                 </a:t>
            </a:r>
          </a:p>
          <a:p>
            <a:pPr eaLnBrk="1" hangingPunct="1">
              <a:buFontTx/>
              <a:buNone/>
            </a:pPr>
            <a:r>
              <a:rPr lang="en-GB" sz="2800" b="1" smtClean="0"/>
              <a:t> </a:t>
            </a:r>
            <a:r>
              <a:rPr lang="en-GB" sz="2400" b="1" smtClean="0"/>
              <a:t>3</a:t>
            </a:r>
          </a:p>
          <a:p>
            <a:pPr eaLnBrk="1" hangingPunct="1">
              <a:buFontTx/>
              <a:buNone/>
            </a:pPr>
            <a:endParaRPr lang="en-GB" sz="2400" b="1" smtClean="0"/>
          </a:p>
          <a:p>
            <a:pPr eaLnBrk="1" hangingPunct="1">
              <a:buFontTx/>
              <a:buNone/>
            </a:pPr>
            <a:endParaRPr lang="en-GB" sz="800" b="1" smtClean="0"/>
          </a:p>
          <a:p>
            <a:pPr eaLnBrk="1" hangingPunct="1">
              <a:buFontTx/>
              <a:buNone/>
            </a:pPr>
            <a:r>
              <a:rPr lang="en-GB" sz="2800" b="1" smtClean="0"/>
              <a:t> </a:t>
            </a:r>
            <a:r>
              <a:rPr lang="en-GB" sz="2400" b="1" smtClean="0"/>
              <a:t>4</a:t>
            </a:r>
            <a:endParaRPr lang="en-US" sz="2400" b="1" smtClean="0"/>
          </a:p>
        </p:txBody>
      </p:sp>
      <p:graphicFrame>
        <p:nvGraphicFramePr>
          <p:cNvPr id="154701" name="Group 77"/>
          <p:cNvGraphicFramePr>
            <a:graphicFrameLocks noGrp="1"/>
          </p:cNvGraphicFramePr>
          <p:nvPr>
            <p:ph sz="quarter" idx="2"/>
          </p:nvPr>
        </p:nvGraphicFramePr>
        <p:xfrm>
          <a:off x="7059747" y="1557338"/>
          <a:ext cx="2572808" cy="914400"/>
        </p:xfrm>
        <a:graphic>
          <a:graphicData uri="http://schemas.openxmlformats.org/drawingml/2006/table">
            <a:tbl>
              <a:tblPr/>
              <a:tblGrid>
                <a:gridCol w="643202"/>
                <a:gridCol w="644921"/>
                <a:gridCol w="641483"/>
                <a:gridCol w="643202"/>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9900"/>
                          </a:solidFill>
                          <a:effectLst/>
                          <a:latin typeface="Times New Roman" pitchFamily="18" charset="0"/>
                        </a:rPr>
                        <a:t>3</a:t>
                      </a:r>
                      <a:endParaRPr kumimoji="0" lang="en-US" sz="2400" b="1" i="0" u="none" strike="noStrike" cap="none" normalizeH="0" baseline="0" smtClean="0">
                        <a:ln>
                          <a:noFill/>
                        </a:ln>
                        <a:solidFill>
                          <a:srgbClr val="FF9900"/>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1</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9900"/>
                          </a:solidFill>
                          <a:effectLst/>
                          <a:latin typeface="Times New Roman" pitchFamily="18" charset="0"/>
                        </a:rPr>
                        <a:t>3</a:t>
                      </a:r>
                      <a:endParaRPr kumimoji="0" lang="en-US" sz="2400" b="1" i="0" u="none" strike="noStrike" cap="none" normalizeH="0" baseline="0" smtClean="0">
                        <a:ln>
                          <a:noFill/>
                        </a:ln>
                        <a:solidFill>
                          <a:srgbClr val="FF9900"/>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1</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4693" name="Group 69"/>
          <p:cNvGraphicFramePr>
            <a:graphicFrameLocks noGrp="1"/>
          </p:cNvGraphicFramePr>
          <p:nvPr>
            <p:ph sz="quarter" idx="3"/>
          </p:nvPr>
        </p:nvGraphicFramePr>
        <p:xfrm>
          <a:off x="4406107" y="1557338"/>
          <a:ext cx="2488537" cy="914400"/>
        </p:xfrm>
        <a:graphic>
          <a:graphicData uri="http://schemas.openxmlformats.org/drawingml/2006/table">
            <a:tbl>
              <a:tblPr/>
              <a:tblGrid>
                <a:gridCol w="622564"/>
                <a:gridCol w="622564"/>
                <a:gridCol w="620845"/>
                <a:gridCol w="622564"/>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0000"/>
                          </a:solidFill>
                          <a:effectLst/>
                          <a:latin typeface="Times New Roman" pitchFamily="18" charset="0"/>
                        </a:rPr>
                        <a:t>1</a:t>
                      </a:r>
                      <a:endParaRPr kumimoji="0" lang="en-US" sz="2400" b="1" i="0" u="none" strike="noStrike" cap="none" normalizeH="0" baseline="0" smtClean="0">
                        <a:ln>
                          <a:noFill/>
                        </a:ln>
                        <a:solidFill>
                          <a:srgbClr val="FF0000"/>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0</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0000"/>
                          </a:solidFill>
                          <a:effectLst/>
                          <a:latin typeface="Times New Roman" pitchFamily="18" charset="0"/>
                        </a:rPr>
                        <a:t>1</a:t>
                      </a:r>
                      <a:endParaRPr kumimoji="0" lang="en-US" sz="2400" b="1" i="0" u="none" strike="noStrike" cap="none" normalizeH="0" baseline="0" smtClean="0">
                        <a:ln>
                          <a:noFill/>
                        </a:ln>
                        <a:solidFill>
                          <a:srgbClr val="FF0000"/>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0</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26" name="Oval 21"/>
          <p:cNvSpPr>
            <a:spLocks noChangeArrowheads="1"/>
          </p:cNvSpPr>
          <p:nvPr/>
        </p:nvSpPr>
        <p:spPr bwMode="auto">
          <a:xfrm>
            <a:off x="584732" y="1773238"/>
            <a:ext cx="624285" cy="576262"/>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21527" name="Oval 22"/>
          <p:cNvSpPr>
            <a:spLocks noChangeArrowheads="1"/>
          </p:cNvSpPr>
          <p:nvPr/>
        </p:nvSpPr>
        <p:spPr bwMode="auto">
          <a:xfrm>
            <a:off x="584732" y="2708279"/>
            <a:ext cx="624285" cy="576263"/>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21528" name="Oval 23"/>
          <p:cNvSpPr>
            <a:spLocks noChangeArrowheads="1"/>
          </p:cNvSpPr>
          <p:nvPr/>
        </p:nvSpPr>
        <p:spPr bwMode="auto">
          <a:xfrm>
            <a:off x="584732" y="3789363"/>
            <a:ext cx="624285"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21529" name="Oval 24"/>
          <p:cNvSpPr>
            <a:spLocks noChangeArrowheads="1"/>
          </p:cNvSpPr>
          <p:nvPr/>
        </p:nvSpPr>
        <p:spPr bwMode="auto">
          <a:xfrm>
            <a:off x="584732" y="4941888"/>
            <a:ext cx="624285"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21530" name="Oval 25"/>
          <p:cNvSpPr>
            <a:spLocks noChangeArrowheads="1"/>
          </p:cNvSpPr>
          <p:nvPr/>
        </p:nvSpPr>
        <p:spPr bwMode="auto">
          <a:xfrm>
            <a:off x="1754190" y="2924179"/>
            <a:ext cx="1559851" cy="1368425"/>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21531" name="WordArt 26"/>
          <p:cNvSpPr>
            <a:spLocks noChangeArrowheads="1" noChangeShapeType="1" noTextEdit="1"/>
          </p:cNvSpPr>
          <p:nvPr/>
        </p:nvSpPr>
        <p:spPr bwMode="auto">
          <a:xfrm>
            <a:off x="2221971" y="3357567"/>
            <a:ext cx="629444" cy="346075"/>
          </a:xfrm>
          <a:prstGeom prst="rect">
            <a:avLst/>
          </a:prstGeom>
        </p:spPr>
        <p:txBody>
          <a:bodyPr wrap="none" fromWordArt="1">
            <a:prstTxWarp prst="textPlain">
              <a:avLst>
                <a:gd name="adj" fmla="val 50000"/>
              </a:avLst>
            </a:prstTxWarp>
          </a:bodyPr>
          <a:lstStyle/>
          <a:p>
            <a:pPr algn="ctr"/>
            <a:r>
              <a:rPr lang="en-US" sz="1000" b="1" i="1" kern="10">
                <a:ln w="9525">
                  <a:solidFill>
                    <a:srgbClr val="000000"/>
                  </a:solidFill>
                  <a:round/>
                  <a:headEnd/>
                  <a:tailEnd/>
                </a:ln>
                <a:solidFill>
                  <a:srgbClr val="000000"/>
                </a:solidFill>
                <a:latin typeface="Symbol"/>
              </a:rPr>
              <a:t>q =2</a:t>
            </a:r>
          </a:p>
        </p:txBody>
      </p:sp>
      <p:sp>
        <p:nvSpPr>
          <p:cNvPr id="21532" name="Line 27"/>
          <p:cNvSpPr>
            <a:spLocks noChangeShapeType="1"/>
          </p:cNvSpPr>
          <p:nvPr/>
        </p:nvSpPr>
        <p:spPr bwMode="auto">
          <a:xfrm>
            <a:off x="1209016" y="2060575"/>
            <a:ext cx="1325959" cy="863600"/>
          </a:xfrm>
          <a:prstGeom prst="line">
            <a:avLst/>
          </a:prstGeom>
          <a:noFill/>
          <a:ln w="38100">
            <a:solidFill>
              <a:schemeClr val="accent2"/>
            </a:solidFill>
            <a:round/>
            <a:headEnd/>
            <a:tailEnd type="triangle" w="med" len="med"/>
          </a:ln>
        </p:spPr>
        <p:txBody>
          <a:bodyPr/>
          <a:lstStyle/>
          <a:p>
            <a:endParaRPr lang="en-US"/>
          </a:p>
        </p:txBody>
      </p:sp>
      <p:sp>
        <p:nvSpPr>
          <p:cNvPr id="21533" name="Line 28"/>
          <p:cNvSpPr>
            <a:spLocks noChangeShapeType="1"/>
          </p:cNvSpPr>
          <p:nvPr/>
        </p:nvSpPr>
        <p:spPr bwMode="auto">
          <a:xfrm>
            <a:off x="1209014" y="2997200"/>
            <a:ext cx="701675" cy="215900"/>
          </a:xfrm>
          <a:prstGeom prst="line">
            <a:avLst/>
          </a:prstGeom>
          <a:noFill/>
          <a:ln w="38100">
            <a:solidFill>
              <a:schemeClr val="accent2"/>
            </a:solidFill>
            <a:round/>
            <a:headEnd/>
            <a:tailEnd type="triangle" w="med" len="med"/>
          </a:ln>
        </p:spPr>
        <p:txBody>
          <a:bodyPr/>
          <a:lstStyle/>
          <a:p>
            <a:endParaRPr lang="en-US"/>
          </a:p>
        </p:txBody>
      </p:sp>
      <p:sp>
        <p:nvSpPr>
          <p:cNvPr id="21534" name="Line 29"/>
          <p:cNvSpPr>
            <a:spLocks noChangeShapeType="1"/>
          </p:cNvSpPr>
          <p:nvPr/>
        </p:nvSpPr>
        <p:spPr bwMode="auto">
          <a:xfrm flipV="1">
            <a:off x="1209016" y="3933829"/>
            <a:ext cx="624284" cy="142875"/>
          </a:xfrm>
          <a:prstGeom prst="line">
            <a:avLst/>
          </a:prstGeom>
          <a:noFill/>
          <a:ln w="38100">
            <a:solidFill>
              <a:schemeClr val="accent2"/>
            </a:solidFill>
            <a:round/>
            <a:headEnd/>
            <a:tailEnd type="triangle" w="med" len="med"/>
          </a:ln>
        </p:spPr>
        <p:txBody>
          <a:bodyPr/>
          <a:lstStyle/>
          <a:p>
            <a:endParaRPr lang="en-US"/>
          </a:p>
        </p:txBody>
      </p:sp>
      <p:sp>
        <p:nvSpPr>
          <p:cNvPr id="21535" name="Line 30"/>
          <p:cNvSpPr>
            <a:spLocks noChangeShapeType="1"/>
          </p:cNvSpPr>
          <p:nvPr/>
        </p:nvSpPr>
        <p:spPr bwMode="auto">
          <a:xfrm flipV="1">
            <a:off x="1209014" y="4292604"/>
            <a:ext cx="1092067" cy="936625"/>
          </a:xfrm>
          <a:prstGeom prst="line">
            <a:avLst/>
          </a:prstGeom>
          <a:noFill/>
          <a:ln w="38100">
            <a:solidFill>
              <a:schemeClr val="accent2"/>
            </a:solidFill>
            <a:round/>
            <a:headEnd/>
            <a:tailEnd type="triangle" w="med" len="med"/>
          </a:ln>
        </p:spPr>
        <p:txBody>
          <a:bodyPr/>
          <a:lstStyle/>
          <a:p>
            <a:endParaRPr lang="en-US"/>
          </a:p>
        </p:txBody>
      </p:sp>
      <p:sp>
        <p:nvSpPr>
          <p:cNvPr id="21536" name="Line 31"/>
          <p:cNvSpPr>
            <a:spLocks noChangeShapeType="1"/>
          </p:cNvSpPr>
          <p:nvPr/>
        </p:nvSpPr>
        <p:spPr bwMode="auto">
          <a:xfrm>
            <a:off x="3314041" y="3573463"/>
            <a:ext cx="624284" cy="0"/>
          </a:xfrm>
          <a:prstGeom prst="line">
            <a:avLst/>
          </a:prstGeom>
          <a:noFill/>
          <a:ln w="38100">
            <a:solidFill>
              <a:srgbClr val="FF0000"/>
            </a:solidFill>
            <a:round/>
            <a:headEnd/>
            <a:tailEnd type="triangle" w="med" len="med"/>
          </a:ln>
        </p:spPr>
        <p:txBody>
          <a:bodyPr/>
          <a:lstStyle/>
          <a:p>
            <a:endParaRPr lang="en-US"/>
          </a:p>
        </p:txBody>
      </p:sp>
      <p:sp>
        <p:nvSpPr>
          <p:cNvPr id="21537" name="WordArt 32"/>
          <p:cNvSpPr>
            <a:spLocks noChangeArrowheads="1" noChangeShapeType="1" noTextEdit="1"/>
          </p:cNvSpPr>
          <p:nvPr/>
        </p:nvSpPr>
        <p:spPr bwMode="auto">
          <a:xfrm rot="5400000">
            <a:off x="3555340" y="3710652"/>
            <a:ext cx="301625" cy="313002"/>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X</a:t>
            </a:r>
          </a:p>
        </p:txBody>
      </p:sp>
      <p:sp>
        <p:nvSpPr>
          <p:cNvPr id="21538" name="WordArt 33"/>
          <p:cNvSpPr>
            <a:spLocks noChangeArrowheads="1" noChangeShapeType="1" noTextEdit="1"/>
          </p:cNvSpPr>
          <p:nvPr/>
        </p:nvSpPr>
        <p:spPr bwMode="auto">
          <a:xfrm rot="5400000">
            <a:off x="1857574" y="2180766"/>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9900"/>
                  </a:solidFill>
                  <a:round/>
                  <a:headEnd/>
                  <a:tailEnd/>
                </a:ln>
                <a:solidFill>
                  <a:srgbClr val="FF9900"/>
                </a:solidFill>
                <a:latin typeface="Times New Roman"/>
                <a:cs typeface="Times New Roman"/>
              </a:rPr>
              <a:t>3</a:t>
            </a:r>
          </a:p>
        </p:txBody>
      </p:sp>
      <p:sp>
        <p:nvSpPr>
          <p:cNvPr id="21539" name="WordArt 34"/>
          <p:cNvSpPr>
            <a:spLocks noChangeArrowheads="1" noChangeShapeType="1" noTextEdit="1"/>
          </p:cNvSpPr>
          <p:nvPr/>
        </p:nvSpPr>
        <p:spPr bwMode="auto">
          <a:xfrm rot="5400000">
            <a:off x="1544572" y="2828466"/>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21540" name="WordArt 35"/>
          <p:cNvSpPr>
            <a:spLocks noChangeArrowheads="1" noChangeShapeType="1" noTextEdit="1"/>
          </p:cNvSpPr>
          <p:nvPr/>
        </p:nvSpPr>
        <p:spPr bwMode="auto">
          <a:xfrm rot="5400000">
            <a:off x="1467181" y="4052424"/>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9900"/>
                  </a:solidFill>
                  <a:round/>
                  <a:headEnd/>
                  <a:tailEnd/>
                </a:ln>
                <a:solidFill>
                  <a:srgbClr val="FF9900"/>
                </a:solidFill>
                <a:latin typeface="Times New Roman"/>
                <a:cs typeface="Times New Roman"/>
              </a:rPr>
              <a:t>3</a:t>
            </a:r>
          </a:p>
        </p:txBody>
      </p:sp>
      <p:sp>
        <p:nvSpPr>
          <p:cNvPr id="21541" name="WordArt 36"/>
          <p:cNvSpPr>
            <a:spLocks noChangeArrowheads="1" noChangeShapeType="1" noTextEdit="1"/>
          </p:cNvSpPr>
          <p:nvPr/>
        </p:nvSpPr>
        <p:spPr bwMode="auto">
          <a:xfrm rot="5400000">
            <a:off x="1778464" y="4773153"/>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21542" name="Line 37"/>
          <p:cNvSpPr>
            <a:spLocks noChangeShapeType="1"/>
          </p:cNvSpPr>
          <p:nvPr/>
        </p:nvSpPr>
        <p:spPr bwMode="auto">
          <a:xfrm>
            <a:off x="428229" y="1773238"/>
            <a:ext cx="0" cy="3816350"/>
          </a:xfrm>
          <a:prstGeom prst="line">
            <a:avLst/>
          </a:prstGeom>
          <a:noFill/>
          <a:ln w="28575">
            <a:solidFill>
              <a:schemeClr val="tx1"/>
            </a:solidFill>
            <a:round/>
            <a:headEnd/>
            <a:tailEnd/>
          </a:ln>
        </p:spPr>
        <p:txBody>
          <a:bodyPr/>
          <a:lstStyle/>
          <a:p>
            <a:endParaRPr lang="en-US"/>
          </a:p>
        </p:txBody>
      </p:sp>
      <p:sp>
        <p:nvSpPr>
          <p:cNvPr id="21543" name="WordArt 38"/>
          <p:cNvSpPr>
            <a:spLocks noChangeArrowheads="1" noChangeShapeType="1" noTextEdit="1"/>
          </p:cNvSpPr>
          <p:nvPr/>
        </p:nvSpPr>
        <p:spPr bwMode="auto">
          <a:xfrm rot="5400000">
            <a:off x="811281" y="1996483"/>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0000"/>
                  </a:solidFill>
                  <a:round/>
                  <a:headEnd/>
                  <a:tailEnd/>
                </a:ln>
                <a:solidFill>
                  <a:srgbClr val="FF0000"/>
                </a:solidFill>
                <a:latin typeface="Times New Roman"/>
                <a:cs typeface="Times New Roman"/>
              </a:rPr>
              <a:t>1</a:t>
            </a:r>
          </a:p>
        </p:txBody>
      </p:sp>
      <p:sp>
        <p:nvSpPr>
          <p:cNvPr id="21544" name="WordArt 39"/>
          <p:cNvSpPr>
            <a:spLocks noChangeArrowheads="1" noChangeShapeType="1" noTextEdit="1"/>
          </p:cNvSpPr>
          <p:nvPr/>
        </p:nvSpPr>
        <p:spPr bwMode="auto">
          <a:xfrm rot="5400000">
            <a:off x="811281" y="4012608"/>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0000"/>
                  </a:solidFill>
                  <a:round/>
                  <a:headEnd/>
                  <a:tailEnd/>
                </a:ln>
                <a:solidFill>
                  <a:srgbClr val="FF0000"/>
                </a:solidFill>
                <a:latin typeface="Times New Roman"/>
                <a:cs typeface="Times New Roman"/>
              </a:rPr>
              <a:t>1</a:t>
            </a:r>
          </a:p>
        </p:txBody>
      </p:sp>
      <p:sp>
        <p:nvSpPr>
          <p:cNvPr id="21545" name="WordArt 40"/>
          <p:cNvSpPr>
            <a:spLocks noChangeArrowheads="1" noChangeShapeType="1" noTextEdit="1"/>
          </p:cNvSpPr>
          <p:nvPr/>
        </p:nvSpPr>
        <p:spPr bwMode="auto">
          <a:xfrm rot="5400000">
            <a:off x="811281" y="2931520"/>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0</a:t>
            </a:r>
          </a:p>
        </p:txBody>
      </p:sp>
      <p:sp>
        <p:nvSpPr>
          <p:cNvPr id="21546" name="WordArt 41"/>
          <p:cNvSpPr>
            <a:spLocks noChangeArrowheads="1" noChangeShapeType="1" noTextEdit="1"/>
          </p:cNvSpPr>
          <p:nvPr/>
        </p:nvSpPr>
        <p:spPr bwMode="auto">
          <a:xfrm rot="5400000">
            <a:off x="811281" y="5165133"/>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0</a:t>
            </a:r>
          </a:p>
        </p:txBody>
      </p:sp>
      <p:sp>
        <p:nvSpPr>
          <p:cNvPr id="21564" name="Text Box 59"/>
          <p:cNvSpPr txBox="1">
            <a:spLocks noChangeArrowheads="1"/>
          </p:cNvSpPr>
          <p:nvPr/>
        </p:nvSpPr>
        <p:spPr bwMode="auto">
          <a:xfrm>
            <a:off x="5030391" y="836614"/>
            <a:ext cx="2817019" cy="923330"/>
          </a:xfrm>
          <a:prstGeom prst="rect">
            <a:avLst/>
          </a:prstGeom>
          <a:noFill/>
          <a:ln w="9525">
            <a:noFill/>
            <a:miter lim="800000"/>
            <a:headEnd/>
            <a:tailEnd/>
          </a:ln>
        </p:spPr>
        <p:txBody>
          <a:bodyPr>
            <a:spAutoFit/>
          </a:bodyPr>
          <a:lstStyle/>
          <a:p>
            <a:pPr>
              <a:spcBef>
                <a:spcPct val="20000"/>
              </a:spcBef>
            </a:pPr>
            <a:r>
              <a:rPr lang="en-GB" sz="3600" b="1" i="1" u="sng" baseline="0">
                <a:solidFill>
                  <a:srgbClr val="FF0000"/>
                </a:solidFill>
              </a:rPr>
              <a:t>t</a:t>
            </a:r>
            <a:r>
              <a:rPr lang="en-GB" sz="3200" b="1" u="sng" baseline="0">
                <a:solidFill>
                  <a:srgbClr val="FF0000"/>
                </a:solidFill>
              </a:rPr>
              <a:t>=2</a:t>
            </a:r>
            <a:r>
              <a:rPr lang="en-GB" sz="3200" b="1" baseline="0">
                <a:solidFill>
                  <a:srgbClr val="FF0000"/>
                </a:solidFill>
              </a:rPr>
              <a:t>    </a:t>
            </a:r>
            <a:r>
              <a:rPr lang="en-GB" sz="3200" b="1" i="1" u="sng" baseline="0">
                <a:solidFill>
                  <a:srgbClr val="008000"/>
                </a:solidFill>
              </a:rPr>
              <a:t>C</a:t>
            </a:r>
            <a:r>
              <a:rPr lang="en-GB" sz="3200" b="1" u="sng" baseline="0">
                <a:solidFill>
                  <a:srgbClr val="008000"/>
                </a:solidFill>
              </a:rPr>
              <a:t>=1</a:t>
            </a:r>
            <a:endParaRPr lang="en-GB" sz="3200" b="1" u="sng" baseline="0"/>
          </a:p>
          <a:p>
            <a:endParaRPr lang="en-US"/>
          </a:p>
        </p:txBody>
      </p:sp>
      <p:graphicFrame>
        <p:nvGraphicFramePr>
          <p:cNvPr id="21506" name="Object 60"/>
          <p:cNvGraphicFramePr>
            <a:graphicFrameLocks noChangeAspect="1"/>
          </p:cNvGraphicFramePr>
          <p:nvPr/>
        </p:nvGraphicFramePr>
        <p:xfrm>
          <a:off x="4457700" y="3321050"/>
          <a:ext cx="990600" cy="215900"/>
        </p:xfrm>
        <a:graphic>
          <a:graphicData uri="http://schemas.openxmlformats.org/presentationml/2006/ole">
            <p:oleObj spid="_x0000_s194562" name="Equation" r:id="rId3" imgW="914400" imgH="215640" progId="Equation.3">
              <p:embed/>
            </p:oleObj>
          </a:graphicData>
        </a:graphic>
      </p:graphicFrame>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741231" y="188917"/>
            <a:ext cx="8420100" cy="719137"/>
          </a:xfrm>
        </p:spPr>
        <p:txBody>
          <a:bodyPr/>
          <a:lstStyle/>
          <a:p>
            <a:pPr eaLnBrk="1" hangingPunct="1"/>
            <a:r>
              <a:rPr lang="en-GB" sz="4000" b="1" smtClean="0">
                <a:solidFill>
                  <a:schemeClr val="accent2"/>
                </a:solidFill>
              </a:rPr>
              <a:t>Hebb’s rule in practice.</a:t>
            </a:r>
            <a:endParaRPr lang="en-US" sz="4000" b="1" smtClean="0">
              <a:solidFill>
                <a:schemeClr val="accent2"/>
              </a:solidFill>
            </a:endParaRPr>
          </a:p>
        </p:txBody>
      </p:sp>
      <p:sp>
        <p:nvSpPr>
          <p:cNvPr id="22533" name="Rectangle 3"/>
          <p:cNvSpPr>
            <a:spLocks noGrp="1" noChangeArrowheads="1"/>
          </p:cNvSpPr>
          <p:nvPr>
            <p:ph type="body" sz="half" idx="1"/>
          </p:nvPr>
        </p:nvSpPr>
        <p:spPr>
          <a:xfrm>
            <a:off x="0" y="692150"/>
            <a:ext cx="9906000" cy="5475288"/>
          </a:xfrm>
        </p:spPr>
        <p:txBody>
          <a:bodyPr/>
          <a:lstStyle/>
          <a:p>
            <a:pPr eaLnBrk="1" hangingPunct="1">
              <a:buFontTx/>
              <a:buNone/>
            </a:pPr>
            <a:r>
              <a:rPr lang="en-GB" sz="2800" b="1" smtClean="0"/>
              <a:t> </a:t>
            </a:r>
            <a:r>
              <a:rPr lang="en-GB" sz="2400" b="1" smtClean="0"/>
              <a:t>Input unit </a:t>
            </a:r>
          </a:p>
          <a:p>
            <a:pPr eaLnBrk="1" hangingPunct="1">
              <a:buFontTx/>
              <a:buNone/>
            </a:pPr>
            <a:r>
              <a:rPr lang="en-GB" sz="2400" b="1" smtClean="0"/>
              <a:t> N</a:t>
            </a:r>
            <a:r>
              <a:rPr lang="en-GB" sz="2400" b="1" baseline="30000" smtClean="0"/>
              <a:t>o </a:t>
            </a:r>
          </a:p>
          <a:p>
            <a:pPr eaLnBrk="1" hangingPunct="1">
              <a:buFontTx/>
              <a:buNone/>
            </a:pPr>
            <a:endParaRPr lang="en-GB" sz="1800" b="1" baseline="30000" smtClean="0"/>
          </a:p>
          <a:p>
            <a:pPr eaLnBrk="1" hangingPunct="1">
              <a:buFontTx/>
              <a:buNone/>
            </a:pPr>
            <a:r>
              <a:rPr lang="en-GB" sz="2400" b="1" baseline="30000" smtClean="0"/>
              <a:t>  </a:t>
            </a:r>
            <a:r>
              <a:rPr lang="en-GB" sz="2400" b="1" smtClean="0"/>
              <a:t>1</a:t>
            </a:r>
          </a:p>
          <a:p>
            <a:pPr eaLnBrk="1" hangingPunct="1">
              <a:buFontTx/>
              <a:buNone/>
            </a:pPr>
            <a:endParaRPr lang="en-GB" sz="2400" b="1" smtClean="0"/>
          </a:p>
          <a:p>
            <a:pPr eaLnBrk="1" hangingPunct="1">
              <a:buFontTx/>
              <a:buNone/>
            </a:pPr>
            <a:r>
              <a:rPr lang="en-GB" sz="2800" b="1" smtClean="0"/>
              <a:t> </a:t>
            </a:r>
            <a:r>
              <a:rPr lang="en-GB" sz="2400" b="1" smtClean="0"/>
              <a:t>2                                                </a:t>
            </a:r>
          </a:p>
          <a:p>
            <a:pPr eaLnBrk="1" hangingPunct="1">
              <a:buFontTx/>
              <a:buNone/>
            </a:pPr>
            <a:r>
              <a:rPr lang="en-GB" b="1" smtClean="0"/>
              <a:t>                                                 </a:t>
            </a:r>
          </a:p>
          <a:p>
            <a:pPr eaLnBrk="1" hangingPunct="1">
              <a:buFontTx/>
              <a:buNone/>
            </a:pPr>
            <a:r>
              <a:rPr lang="en-GB" sz="2800" b="1" smtClean="0"/>
              <a:t> </a:t>
            </a:r>
            <a:r>
              <a:rPr lang="en-GB" sz="2400" b="1" smtClean="0"/>
              <a:t>3</a:t>
            </a:r>
          </a:p>
          <a:p>
            <a:pPr eaLnBrk="1" hangingPunct="1">
              <a:buFontTx/>
              <a:buNone/>
            </a:pPr>
            <a:endParaRPr lang="en-GB" sz="2400" b="1" smtClean="0"/>
          </a:p>
          <a:p>
            <a:pPr eaLnBrk="1" hangingPunct="1">
              <a:buFontTx/>
              <a:buNone/>
            </a:pPr>
            <a:endParaRPr lang="en-GB" sz="800" b="1" smtClean="0"/>
          </a:p>
          <a:p>
            <a:pPr eaLnBrk="1" hangingPunct="1">
              <a:buFontTx/>
              <a:buNone/>
            </a:pPr>
            <a:r>
              <a:rPr lang="en-GB" sz="2800" b="1" smtClean="0"/>
              <a:t> </a:t>
            </a:r>
            <a:r>
              <a:rPr lang="en-GB" sz="2400" b="1" smtClean="0"/>
              <a:t>4</a:t>
            </a:r>
            <a:endParaRPr lang="en-US" sz="2400" b="1" smtClean="0"/>
          </a:p>
        </p:txBody>
      </p:sp>
      <p:graphicFrame>
        <p:nvGraphicFramePr>
          <p:cNvPr id="156676" name="Group 4"/>
          <p:cNvGraphicFramePr>
            <a:graphicFrameLocks noGrp="1"/>
          </p:cNvGraphicFramePr>
          <p:nvPr>
            <p:ph sz="quarter" idx="2"/>
          </p:nvPr>
        </p:nvGraphicFramePr>
        <p:xfrm>
          <a:off x="7059747" y="1557338"/>
          <a:ext cx="2572808" cy="914400"/>
        </p:xfrm>
        <a:graphic>
          <a:graphicData uri="http://schemas.openxmlformats.org/drawingml/2006/table">
            <a:tbl>
              <a:tblPr/>
              <a:tblGrid>
                <a:gridCol w="643202"/>
                <a:gridCol w="644921"/>
                <a:gridCol w="641483"/>
                <a:gridCol w="643202"/>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9900"/>
                          </a:solidFill>
                          <a:effectLst/>
                          <a:latin typeface="Times New Roman" pitchFamily="18" charset="0"/>
                        </a:rPr>
                        <a:t>3</a:t>
                      </a:r>
                      <a:endParaRPr kumimoji="0" lang="en-US" sz="2400" b="1" i="0" u="none" strike="noStrike" cap="none" normalizeH="0" baseline="0" smtClean="0">
                        <a:ln>
                          <a:noFill/>
                        </a:ln>
                        <a:solidFill>
                          <a:srgbClr val="FF9900"/>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1</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9900"/>
                          </a:solidFill>
                          <a:effectLst/>
                          <a:latin typeface="Times New Roman" pitchFamily="18" charset="0"/>
                        </a:rPr>
                        <a:t>3</a:t>
                      </a:r>
                      <a:endParaRPr kumimoji="0" lang="en-US" sz="2400" b="1" i="0" u="none" strike="noStrike" cap="none" normalizeH="0" baseline="0" smtClean="0">
                        <a:ln>
                          <a:noFill/>
                        </a:ln>
                        <a:solidFill>
                          <a:srgbClr val="FF9900"/>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1</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6714" name="Group 42"/>
          <p:cNvGraphicFramePr>
            <a:graphicFrameLocks noGrp="1"/>
          </p:cNvGraphicFramePr>
          <p:nvPr>
            <p:ph sz="quarter" idx="3"/>
          </p:nvPr>
        </p:nvGraphicFramePr>
        <p:xfrm>
          <a:off x="4406107" y="1557338"/>
          <a:ext cx="2488537" cy="914400"/>
        </p:xfrm>
        <a:graphic>
          <a:graphicData uri="http://schemas.openxmlformats.org/drawingml/2006/table">
            <a:tbl>
              <a:tblPr/>
              <a:tblGrid>
                <a:gridCol w="622564"/>
                <a:gridCol w="622564"/>
                <a:gridCol w="620845"/>
                <a:gridCol w="622564"/>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0000"/>
                          </a:solidFill>
                          <a:effectLst/>
                          <a:latin typeface="Times New Roman" pitchFamily="18" charset="0"/>
                        </a:rPr>
                        <a:t>1</a:t>
                      </a:r>
                      <a:endParaRPr kumimoji="0" lang="en-US" sz="2400" b="1" i="0" u="none" strike="noStrike" cap="none" normalizeH="0" baseline="0" smtClean="0">
                        <a:ln>
                          <a:noFill/>
                        </a:ln>
                        <a:solidFill>
                          <a:srgbClr val="FF0000"/>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0000"/>
                          </a:solidFill>
                          <a:effectLst/>
                          <a:latin typeface="Times New Roman" pitchFamily="18" charset="0"/>
                        </a:rPr>
                        <a:t>1</a:t>
                      </a:r>
                      <a:r>
                        <a:rPr kumimoji="0" lang="en-GB" sz="2400" b="1" i="0" u="none" strike="noStrike" cap="none" normalizeH="0" baseline="0" smtClean="0">
                          <a:ln>
                            <a:noFill/>
                          </a:ln>
                          <a:solidFill>
                            <a:schemeClr val="tx1"/>
                          </a:solidFill>
                          <a:effectLst/>
                          <a:latin typeface="Times New Roman" pitchFamily="18" charset="0"/>
                        </a:rPr>
                        <a:t> </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0</a:t>
                      </a:r>
                      <a:r>
                        <a:rPr kumimoji="0" lang="en-GB" sz="2400" b="1" i="0" u="none" strike="noStrike" cap="none" normalizeH="0" baseline="0" smtClean="0">
                          <a:ln>
                            <a:noFill/>
                          </a:ln>
                          <a:solidFill>
                            <a:srgbClr val="FF0000"/>
                          </a:solidFill>
                          <a:effectLst/>
                          <a:latin typeface="Times New Roman" pitchFamily="18" charset="0"/>
                        </a:rPr>
                        <a:t> </a:t>
                      </a:r>
                      <a:endParaRPr kumimoji="0" lang="en-US" sz="2400" b="1" i="0" u="none" strike="noStrike" cap="none" normalizeH="0" baseline="0" smtClean="0">
                        <a:ln>
                          <a:noFill/>
                        </a:ln>
                        <a:solidFill>
                          <a:srgbClr val="FF0000"/>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0</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51" name="Oval 21"/>
          <p:cNvSpPr>
            <a:spLocks noChangeArrowheads="1"/>
          </p:cNvSpPr>
          <p:nvPr/>
        </p:nvSpPr>
        <p:spPr bwMode="auto">
          <a:xfrm>
            <a:off x="584732" y="1773238"/>
            <a:ext cx="624285" cy="576262"/>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22552" name="Oval 22"/>
          <p:cNvSpPr>
            <a:spLocks noChangeArrowheads="1"/>
          </p:cNvSpPr>
          <p:nvPr/>
        </p:nvSpPr>
        <p:spPr bwMode="auto">
          <a:xfrm>
            <a:off x="584732" y="2708279"/>
            <a:ext cx="624285" cy="576263"/>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22553" name="Oval 23"/>
          <p:cNvSpPr>
            <a:spLocks noChangeArrowheads="1"/>
          </p:cNvSpPr>
          <p:nvPr/>
        </p:nvSpPr>
        <p:spPr bwMode="auto">
          <a:xfrm>
            <a:off x="584732" y="3789363"/>
            <a:ext cx="624285"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22554" name="Oval 24"/>
          <p:cNvSpPr>
            <a:spLocks noChangeArrowheads="1"/>
          </p:cNvSpPr>
          <p:nvPr/>
        </p:nvSpPr>
        <p:spPr bwMode="auto">
          <a:xfrm>
            <a:off x="584732" y="4941888"/>
            <a:ext cx="624285"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22555" name="Oval 25"/>
          <p:cNvSpPr>
            <a:spLocks noChangeArrowheads="1"/>
          </p:cNvSpPr>
          <p:nvPr/>
        </p:nvSpPr>
        <p:spPr bwMode="auto">
          <a:xfrm>
            <a:off x="1754190" y="2924179"/>
            <a:ext cx="1559851" cy="1368425"/>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22556" name="WordArt 26"/>
          <p:cNvSpPr>
            <a:spLocks noChangeArrowheads="1" noChangeShapeType="1" noTextEdit="1"/>
          </p:cNvSpPr>
          <p:nvPr/>
        </p:nvSpPr>
        <p:spPr bwMode="auto">
          <a:xfrm>
            <a:off x="2221971" y="3357567"/>
            <a:ext cx="629444" cy="346075"/>
          </a:xfrm>
          <a:prstGeom prst="rect">
            <a:avLst/>
          </a:prstGeom>
        </p:spPr>
        <p:txBody>
          <a:bodyPr wrap="none" fromWordArt="1">
            <a:prstTxWarp prst="textPlain">
              <a:avLst>
                <a:gd name="adj" fmla="val 50000"/>
              </a:avLst>
            </a:prstTxWarp>
          </a:bodyPr>
          <a:lstStyle/>
          <a:p>
            <a:pPr algn="ctr"/>
            <a:r>
              <a:rPr lang="en-US" sz="1000" b="1" i="1" kern="10">
                <a:ln w="9525">
                  <a:solidFill>
                    <a:srgbClr val="000000"/>
                  </a:solidFill>
                  <a:round/>
                  <a:headEnd/>
                  <a:tailEnd/>
                </a:ln>
                <a:solidFill>
                  <a:srgbClr val="000000"/>
                </a:solidFill>
                <a:latin typeface="Symbol"/>
              </a:rPr>
              <a:t>q =2</a:t>
            </a:r>
          </a:p>
        </p:txBody>
      </p:sp>
      <p:sp>
        <p:nvSpPr>
          <p:cNvPr id="22557" name="Line 27"/>
          <p:cNvSpPr>
            <a:spLocks noChangeShapeType="1"/>
          </p:cNvSpPr>
          <p:nvPr/>
        </p:nvSpPr>
        <p:spPr bwMode="auto">
          <a:xfrm>
            <a:off x="1209016" y="2060575"/>
            <a:ext cx="1325959" cy="863600"/>
          </a:xfrm>
          <a:prstGeom prst="line">
            <a:avLst/>
          </a:prstGeom>
          <a:noFill/>
          <a:ln w="38100">
            <a:solidFill>
              <a:schemeClr val="accent2"/>
            </a:solidFill>
            <a:round/>
            <a:headEnd/>
            <a:tailEnd type="triangle" w="med" len="med"/>
          </a:ln>
        </p:spPr>
        <p:txBody>
          <a:bodyPr/>
          <a:lstStyle/>
          <a:p>
            <a:endParaRPr lang="en-US"/>
          </a:p>
        </p:txBody>
      </p:sp>
      <p:sp>
        <p:nvSpPr>
          <p:cNvPr id="22558" name="Line 28"/>
          <p:cNvSpPr>
            <a:spLocks noChangeShapeType="1"/>
          </p:cNvSpPr>
          <p:nvPr/>
        </p:nvSpPr>
        <p:spPr bwMode="auto">
          <a:xfrm>
            <a:off x="1209014" y="2997200"/>
            <a:ext cx="701675" cy="215900"/>
          </a:xfrm>
          <a:prstGeom prst="line">
            <a:avLst/>
          </a:prstGeom>
          <a:noFill/>
          <a:ln w="38100">
            <a:solidFill>
              <a:schemeClr val="accent2"/>
            </a:solidFill>
            <a:round/>
            <a:headEnd/>
            <a:tailEnd type="triangle" w="med" len="med"/>
          </a:ln>
        </p:spPr>
        <p:txBody>
          <a:bodyPr/>
          <a:lstStyle/>
          <a:p>
            <a:endParaRPr lang="en-US"/>
          </a:p>
        </p:txBody>
      </p:sp>
      <p:sp>
        <p:nvSpPr>
          <p:cNvPr id="22559" name="Line 29"/>
          <p:cNvSpPr>
            <a:spLocks noChangeShapeType="1"/>
          </p:cNvSpPr>
          <p:nvPr/>
        </p:nvSpPr>
        <p:spPr bwMode="auto">
          <a:xfrm flipV="1">
            <a:off x="1209016" y="3933829"/>
            <a:ext cx="624284" cy="142875"/>
          </a:xfrm>
          <a:prstGeom prst="line">
            <a:avLst/>
          </a:prstGeom>
          <a:noFill/>
          <a:ln w="38100">
            <a:solidFill>
              <a:schemeClr val="accent2"/>
            </a:solidFill>
            <a:round/>
            <a:headEnd/>
            <a:tailEnd type="triangle" w="med" len="med"/>
          </a:ln>
        </p:spPr>
        <p:txBody>
          <a:bodyPr/>
          <a:lstStyle/>
          <a:p>
            <a:endParaRPr lang="en-US"/>
          </a:p>
        </p:txBody>
      </p:sp>
      <p:sp>
        <p:nvSpPr>
          <p:cNvPr id="22560" name="Line 30"/>
          <p:cNvSpPr>
            <a:spLocks noChangeShapeType="1"/>
          </p:cNvSpPr>
          <p:nvPr/>
        </p:nvSpPr>
        <p:spPr bwMode="auto">
          <a:xfrm flipV="1">
            <a:off x="1209014" y="4292604"/>
            <a:ext cx="1092067" cy="936625"/>
          </a:xfrm>
          <a:prstGeom prst="line">
            <a:avLst/>
          </a:prstGeom>
          <a:noFill/>
          <a:ln w="38100">
            <a:solidFill>
              <a:schemeClr val="accent2"/>
            </a:solidFill>
            <a:round/>
            <a:headEnd/>
            <a:tailEnd type="triangle" w="med" len="med"/>
          </a:ln>
        </p:spPr>
        <p:txBody>
          <a:bodyPr/>
          <a:lstStyle/>
          <a:p>
            <a:endParaRPr lang="en-US"/>
          </a:p>
        </p:txBody>
      </p:sp>
      <p:sp>
        <p:nvSpPr>
          <p:cNvPr id="22561" name="Line 31"/>
          <p:cNvSpPr>
            <a:spLocks noChangeShapeType="1"/>
          </p:cNvSpPr>
          <p:nvPr/>
        </p:nvSpPr>
        <p:spPr bwMode="auto">
          <a:xfrm>
            <a:off x="3314041" y="3573463"/>
            <a:ext cx="624284" cy="0"/>
          </a:xfrm>
          <a:prstGeom prst="line">
            <a:avLst/>
          </a:prstGeom>
          <a:noFill/>
          <a:ln w="38100">
            <a:solidFill>
              <a:srgbClr val="FF0000"/>
            </a:solidFill>
            <a:round/>
            <a:headEnd/>
            <a:tailEnd type="triangle" w="med" len="med"/>
          </a:ln>
        </p:spPr>
        <p:txBody>
          <a:bodyPr/>
          <a:lstStyle/>
          <a:p>
            <a:endParaRPr lang="en-US"/>
          </a:p>
        </p:txBody>
      </p:sp>
      <p:sp>
        <p:nvSpPr>
          <p:cNvPr id="22562" name="WordArt 32"/>
          <p:cNvSpPr>
            <a:spLocks noChangeArrowheads="1" noChangeShapeType="1" noTextEdit="1"/>
          </p:cNvSpPr>
          <p:nvPr/>
        </p:nvSpPr>
        <p:spPr bwMode="auto">
          <a:xfrm rot="5400000">
            <a:off x="3555340" y="3710652"/>
            <a:ext cx="301625" cy="313002"/>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X</a:t>
            </a:r>
          </a:p>
        </p:txBody>
      </p:sp>
      <p:sp>
        <p:nvSpPr>
          <p:cNvPr id="22563" name="WordArt 33"/>
          <p:cNvSpPr>
            <a:spLocks noChangeArrowheads="1" noChangeShapeType="1" noTextEdit="1"/>
          </p:cNvSpPr>
          <p:nvPr/>
        </p:nvSpPr>
        <p:spPr bwMode="auto">
          <a:xfrm rot="5400000">
            <a:off x="1857574" y="2180766"/>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9900"/>
                  </a:solidFill>
                  <a:round/>
                  <a:headEnd/>
                  <a:tailEnd/>
                </a:ln>
                <a:solidFill>
                  <a:srgbClr val="FF9900"/>
                </a:solidFill>
                <a:latin typeface="Times New Roman"/>
                <a:cs typeface="Times New Roman"/>
              </a:rPr>
              <a:t>3</a:t>
            </a:r>
          </a:p>
        </p:txBody>
      </p:sp>
      <p:sp>
        <p:nvSpPr>
          <p:cNvPr id="22564" name="WordArt 34"/>
          <p:cNvSpPr>
            <a:spLocks noChangeArrowheads="1" noChangeShapeType="1" noTextEdit="1"/>
          </p:cNvSpPr>
          <p:nvPr/>
        </p:nvSpPr>
        <p:spPr bwMode="auto">
          <a:xfrm rot="5400000">
            <a:off x="1544572" y="2828466"/>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22565" name="WordArt 35"/>
          <p:cNvSpPr>
            <a:spLocks noChangeArrowheads="1" noChangeShapeType="1" noTextEdit="1"/>
          </p:cNvSpPr>
          <p:nvPr/>
        </p:nvSpPr>
        <p:spPr bwMode="auto">
          <a:xfrm rot="5400000">
            <a:off x="1467181" y="4052424"/>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9900"/>
                  </a:solidFill>
                  <a:round/>
                  <a:headEnd/>
                  <a:tailEnd/>
                </a:ln>
                <a:solidFill>
                  <a:srgbClr val="FF9900"/>
                </a:solidFill>
                <a:latin typeface="Times New Roman"/>
                <a:cs typeface="Times New Roman"/>
              </a:rPr>
              <a:t>3</a:t>
            </a:r>
          </a:p>
        </p:txBody>
      </p:sp>
      <p:sp>
        <p:nvSpPr>
          <p:cNvPr id="22566" name="WordArt 36"/>
          <p:cNvSpPr>
            <a:spLocks noChangeArrowheads="1" noChangeShapeType="1" noTextEdit="1"/>
          </p:cNvSpPr>
          <p:nvPr/>
        </p:nvSpPr>
        <p:spPr bwMode="auto">
          <a:xfrm rot="5400000">
            <a:off x="1778464" y="4773153"/>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22567" name="Line 37"/>
          <p:cNvSpPr>
            <a:spLocks noChangeShapeType="1"/>
          </p:cNvSpPr>
          <p:nvPr/>
        </p:nvSpPr>
        <p:spPr bwMode="auto">
          <a:xfrm>
            <a:off x="428229" y="1773238"/>
            <a:ext cx="0" cy="3816350"/>
          </a:xfrm>
          <a:prstGeom prst="line">
            <a:avLst/>
          </a:prstGeom>
          <a:noFill/>
          <a:ln w="28575">
            <a:solidFill>
              <a:schemeClr val="tx1"/>
            </a:solidFill>
            <a:round/>
            <a:headEnd/>
            <a:tailEnd/>
          </a:ln>
        </p:spPr>
        <p:txBody>
          <a:bodyPr/>
          <a:lstStyle/>
          <a:p>
            <a:endParaRPr lang="en-US"/>
          </a:p>
        </p:txBody>
      </p:sp>
      <p:sp>
        <p:nvSpPr>
          <p:cNvPr id="22568" name="WordArt 38"/>
          <p:cNvSpPr>
            <a:spLocks noChangeArrowheads="1" noChangeShapeType="1" noTextEdit="1"/>
          </p:cNvSpPr>
          <p:nvPr/>
        </p:nvSpPr>
        <p:spPr bwMode="auto">
          <a:xfrm rot="5400000">
            <a:off x="811281" y="1996483"/>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0000"/>
                  </a:solidFill>
                  <a:round/>
                  <a:headEnd/>
                  <a:tailEnd/>
                </a:ln>
                <a:solidFill>
                  <a:srgbClr val="FF0000"/>
                </a:solidFill>
                <a:latin typeface="Times New Roman"/>
                <a:cs typeface="Times New Roman"/>
              </a:rPr>
              <a:t>1</a:t>
            </a:r>
          </a:p>
        </p:txBody>
      </p:sp>
      <p:sp>
        <p:nvSpPr>
          <p:cNvPr id="22569" name="WordArt 40"/>
          <p:cNvSpPr>
            <a:spLocks noChangeArrowheads="1" noChangeShapeType="1" noTextEdit="1"/>
          </p:cNvSpPr>
          <p:nvPr/>
        </p:nvSpPr>
        <p:spPr bwMode="auto">
          <a:xfrm rot="5400000">
            <a:off x="811281" y="4012608"/>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0</a:t>
            </a:r>
          </a:p>
        </p:txBody>
      </p:sp>
      <p:sp>
        <p:nvSpPr>
          <p:cNvPr id="22570" name="WordArt 41"/>
          <p:cNvSpPr>
            <a:spLocks noChangeArrowheads="1" noChangeShapeType="1" noTextEdit="1"/>
          </p:cNvSpPr>
          <p:nvPr/>
        </p:nvSpPr>
        <p:spPr bwMode="auto">
          <a:xfrm rot="5400000">
            <a:off x="811281" y="5165133"/>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0</a:t>
            </a:r>
          </a:p>
        </p:txBody>
      </p:sp>
      <p:sp>
        <p:nvSpPr>
          <p:cNvPr id="22588" name="Text Box 59"/>
          <p:cNvSpPr txBox="1">
            <a:spLocks noChangeArrowheads="1"/>
          </p:cNvSpPr>
          <p:nvPr/>
        </p:nvSpPr>
        <p:spPr bwMode="auto">
          <a:xfrm>
            <a:off x="5030391" y="836614"/>
            <a:ext cx="2817019" cy="923330"/>
          </a:xfrm>
          <a:prstGeom prst="rect">
            <a:avLst/>
          </a:prstGeom>
          <a:noFill/>
          <a:ln w="9525">
            <a:noFill/>
            <a:miter lim="800000"/>
            <a:headEnd/>
            <a:tailEnd/>
          </a:ln>
        </p:spPr>
        <p:txBody>
          <a:bodyPr>
            <a:spAutoFit/>
          </a:bodyPr>
          <a:lstStyle/>
          <a:p>
            <a:pPr>
              <a:spcBef>
                <a:spcPct val="20000"/>
              </a:spcBef>
            </a:pPr>
            <a:r>
              <a:rPr lang="en-GB" sz="3600" b="1" i="1" u="sng" baseline="0">
                <a:solidFill>
                  <a:srgbClr val="FF0000"/>
                </a:solidFill>
              </a:rPr>
              <a:t>t</a:t>
            </a:r>
            <a:r>
              <a:rPr lang="en-GB" sz="3200" b="1" u="sng" baseline="0">
                <a:solidFill>
                  <a:srgbClr val="FF0000"/>
                </a:solidFill>
              </a:rPr>
              <a:t>=2</a:t>
            </a:r>
            <a:r>
              <a:rPr lang="en-GB" sz="3200" b="1" baseline="0">
                <a:solidFill>
                  <a:srgbClr val="FF0000"/>
                </a:solidFill>
              </a:rPr>
              <a:t>    </a:t>
            </a:r>
            <a:r>
              <a:rPr lang="en-GB" sz="3200" b="1" i="1" u="sng" baseline="0">
                <a:solidFill>
                  <a:srgbClr val="008000"/>
                </a:solidFill>
              </a:rPr>
              <a:t>C</a:t>
            </a:r>
            <a:r>
              <a:rPr lang="en-GB" sz="3200" b="1" u="sng" baseline="0">
                <a:solidFill>
                  <a:srgbClr val="008000"/>
                </a:solidFill>
              </a:rPr>
              <a:t>=1</a:t>
            </a:r>
            <a:endParaRPr lang="en-GB" sz="3200" b="1" u="sng" baseline="0"/>
          </a:p>
          <a:p>
            <a:endParaRPr lang="en-US"/>
          </a:p>
        </p:txBody>
      </p:sp>
      <p:graphicFrame>
        <p:nvGraphicFramePr>
          <p:cNvPr id="22530" name="Object 60"/>
          <p:cNvGraphicFramePr>
            <a:graphicFrameLocks noChangeAspect="1"/>
          </p:cNvGraphicFramePr>
          <p:nvPr/>
        </p:nvGraphicFramePr>
        <p:xfrm>
          <a:off x="4457700" y="3321050"/>
          <a:ext cx="990600" cy="215900"/>
        </p:xfrm>
        <a:graphic>
          <a:graphicData uri="http://schemas.openxmlformats.org/presentationml/2006/ole">
            <p:oleObj spid="_x0000_s195586" name="Equation" r:id="rId3" imgW="914400" imgH="215640" progId="Equation.3">
              <p:embed/>
            </p:oleObj>
          </a:graphicData>
        </a:graphic>
      </p:graphicFrame>
      <p:sp>
        <p:nvSpPr>
          <p:cNvPr id="22589" name="WordArt 61"/>
          <p:cNvSpPr>
            <a:spLocks noChangeArrowheads="1" noChangeShapeType="1" noTextEdit="1"/>
          </p:cNvSpPr>
          <p:nvPr/>
        </p:nvSpPr>
        <p:spPr bwMode="auto">
          <a:xfrm rot="5400000">
            <a:off x="811281" y="2931520"/>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0000"/>
                  </a:solidFill>
                  <a:round/>
                  <a:headEnd/>
                  <a:tailEnd/>
                </a:ln>
                <a:solidFill>
                  <a:srgbClr val="FF0000"/>
                </a:solidFill>
                <a:latin typeface="Times New Roman"/>
                <a:cs typeface="Times New Roman"/>
              </a:rPr>
              <a:t>1</a:t>
            </a:r>
          </a:p>
        </p:txBody>
      </p:sp>
      <p:graphicFrame>
        <p:nvGraphicFramePr>
          <p:cNvPr id="22531" name="Object 62"/>
          <p:cNvGraphicFramePr>
            <a:graphicFrameLocks noChangeAspect="1"/>
          </p:cNvGraphicFramePr>
          <p:nvPr/>
        </p:nvGraphicFramePr>
        <p:xfrm>
          <a:off x="4308081" y="2625726"/>
          <a:ext cx="5112940" cy="2530475"/>
        </p:xfrm>
        <a:graphic>
          <a:graphicData uri="http://schemas.openxmlformats.org/presentationml/2006/ole">
            <p:oleObj spid="_x0000_s195587" name="Equation" r:id="rId4" imgW="2628720" imgH="1409400" progId="Equation.3">
              <p:embed/>
            </p:oleObj>
          </a:graphicData>
        </a:graphic>
      </p:graphicFrame>
      <p:sp>
        <p:nvSpPr>
          <p:cNvPr id="22590" name="Line 63"/>
          <p:cNvSpPr>
            <a:spLocks noChangeShapeType="1"/>
          </p:cNvSpPr>
          <p:nvPr/>
        </p:nvSpPr>
        <p:spPr bwMode="auto">
          <a:xfrm>
            <a:off x="8229204" y="4292600"/>
            <a:ext cx="701675" cy="0"/>
          </a:xfrm>
          <a:prstGeom prst="line">
            <a:avLst/>
          </a:prstGeom>
          <a:noFill/>
          <a:ln w="3810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741231" y="188917"/>
            <a:ext cx="8420100" cy="719137"/>
          </a:xfrm>
        </p:spPr>
        <p:txBody>
          <a:bodyPr/>
          <a:lstStyle/>
          <a:p>
            <a:pPr eaLnBrk="1" hangingPunct="1"/>
            <a:r>
              <a:rPr lang="en-GB" sz="4000" b="1" smtClean="0">
                <a:solidFill>
                  <a:schemeClr val="accent2"/>
                </a:solidFill>
              </a:rPr>
              <a:t>Hebb’s rule in practice.</a:t>
            </a:r>
            <a:endParaRPr lang="en-US" sz="4000" b="1" smtClean="0">
              <a:solidFill>
                <a:schemeClr val="accent2"/>
              </a:solidFill>
            </a:endParaRPr>
          </a:p>
        </p:txBody>
      </p:sp>
      <p:sp>
        <p:nvSpPr>
          <p:cNvPr id="23557" name="Rectangle 3"/>
          <p:cNvSpPr>
            <a:spLocks noGrp="1" noChangeArrowheads="1"/>
          </p:cNvSpPr>
          <p:nvPr>
            <p:ph type="body" sz="half" idx="1"/>
          </p:nvPr>
        </p:nvSpPr>
        <p:spPr>
          <a:xfrm>
            <a:off x="0" y="692150"/>
            <a:ext cx="9906000" cy="5475288"/>
          </a:xfrm>
        </p:spPr>
        <p:txBody>
          <a:bodyPr/>
          <a:lstStyle/>
          <a:p>
            <a:pPr eaLnBrk="1" hangingPunct="1">
              <a:buFontTx/>
              <a:buNone/>
            </a:pPr>
            <a:r>
              <a:rPr lang="en-GB" sz="2800" b="1" smtClean="0"/>
              <a:t> </a:t>
            </a:r>
            <a:r>
              <a:rPr lang="en-GB" sz="2400" b="1" smtClean="0"/>
              <a:t>Input unit </a:t>
            </a:r>
          </a:p>
          <a:p>
            <a:pPr eaLnBrk="1" hangingPunct="1">
              <a:buFontTx/>
              <a:buNone/>
            </a:pPr>
            <a:r>
              <a:rPr lang="en-GB" sz="2400" b="1" smtClean="0"/>
              <a:t> N</a:t>
            </a:r>
            <a:r>
              <a:rPr lang="en-GB" sz="2400" b="1" baseline="30000" smtClean="0"/>
              <a:t>o </a:t>
            </a:r>
          </a:p>
          <a:p>
            <a:pPr eaLnBrk="1" hangingPunct="1">
              <a:buFontTx/>
              <a:buNone/>
            </a:pPr>
            <a:endParaRPr lang="en-GB" sz="1800" b="1" baseline="30000" smtClean="0"/>
          </a:p>
          <a:p>
            <a:pPr eaLnBrk="1" hangingPunct="1">
              <a:buFontTx/>
              <a:buNone/>
            </a:pPr>
            <a:r>
              <a:rPr lang="en-GB" sz="2400" b="1" baseline="30000" smtClean="0"/>
              <a:t>  </a:t>
            </a:r>
            <a:r>
              <a:rPr lang="en-GB" sz="2400" b="1" smtClean="0"/>
              <a:t>1</a:t>
            </a:r>
          </a:p>
          <a:p>
            <a:pPr eaLnBrk="1" hangingPunct="1">
              <a:buFontTx/>
              <a:buNone/>
            </a:pPr>
            <a:endParaRPr lang="en-GB" sz="2400" b="1" smtClean="0"/>
          </a:p>
          <a:p>
            <a:pPr eaLnBrk="1" hangingPunct="1">
              <a:buFontTx/>
              <a:buNone/>
            </a:pPr>
            <a:r>
              <a:rPr lang="en-GB" sz="2800" b="1" smtClean="0"/>
              <a:t> </a:t>
            </a:r>
            <a:r>
              <a:rPr lang="en-GB" sz="2400" b="1" smtClean="0"/>
              <a:t>2                                                </a:t>
            </a:r>
          </a:p>
          <a:p>
            <a:pPr eaLnBrk="1" hangingPunct="1">
              <a:buFontTx/>
              <a:buNone/>
            </a:pPr>
            <a:r>
              <a:rPr lang="en-GB" b="1" smtClean="0"/>
              <a:t>                                                 </a:t>
            </a:r>
          </a:p>
          <a:p>
            <a:pPr eaLnBrk="1" hangingPunct="1">
              <a:buFontTx/>
              <a:buNone/>
            </a:pPr>
            <a:r>
              <a:rPr lang="en-GB" sz="2800" b="1" smtClean="0"/>
              <a:t> </a:t>
            </a:r>
            <a:r>
              <a:rPr lang="en-GB" sz="2400" b="1" smtClean="0"/>
              <a:t>3</a:t>
            </a:r>
          </a:p>
          <a:p>
            <a:pPr eaLnBrk="1" hangingPunct="1">
              <a:buFontTx/>
              <a:buNone/>
            </a:pPr>
            <a:endParaRPr lang="en-GB" sz="2400" b="1" smtClean="0"/>
          </a:p>
          <a:p>
            <a:pPr eaLnBrk="1" hangingPunct="1">
              <a:buFontTx/>
              <a:buNone/>
            </a:pPr>
            <a:endParaRPr lang="en-GB" sz="800" b="1" smtClean="0"/>
          </a:p>
          <a:p>
            <a:pPr eaLnBrk="1" hangingPunct="1">
              <a:buFontTx/>
              <a:buNone/>
            </a:pPr>
            <a:r>
              <a:rPr lang="en-GB" sz="2800" b="1" smtClean="0"/>
              <a:t> </a:t>
            </a:r>
            <a:r>
              <a:rPr lang="en-GB" sz="2400" b="1" smtClean="0"/>
              <a:t>4</a:t>
            </a:r>
            <a:endParaRPr lang="en-US" sz="2400" b="1" smtClean="0"/>
          </a:p>
        </p:txBody>
      </p:sp>
      <p:graphicFrame>
        <p:nvGraphicFramePr>
          <p:cNvPr id="157700" name="Group 4"/>
          <p:cNvGraphicFramePr>
            <a:graphicFrameLocks noGrp="1"/>
          </p:cNvGraphicFramePr>
          <p:nvPr>
            <p:ph sz="quarter" idx="2"/>
          </p:nvPr>
        </p:nvGraphicFramePr>
        <p:xfrm>
          <a:off x="7059747" y="1557338"/>
          <a:ext cx="2572808" cy="914400"/>
        </p:xfrm>
        <a:graphic>
          <a:graphicData uri="http://schemas.openxmlformats.org/drawingml/2006/table">
            <a:tbl>
              <a:tblPr/>
              <a:tblGrid>
                <a:gridCol w="643202"/>
                <a:gridCol w="644921"/>
                <a:gridCol w="641483"/>
                <a:gridCol w="643202"/>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9900"/>
                          </a:solidFill>
                          <a:effectLst/>
                          <a:latin typeface="Times New Roman" pitchFamily="18" charset="0"/>
                        </a:rPr>
                        <a:t>3</a:t>
                      </a:r>
                      <a:endParaRPr kumimoji="0" lang="en-US" sz="2400" b="1" i="0" u="none" strike="noStrike" cap="none" normalizeH="0" baseline="0" smtClean="0">
                        <a:ln>
                          <a:noFill/>
                        </a:ln>
                        <a:solidFill>
                          <a:srgbClr val="FF9900"/>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1</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9900"/>
                          </a:solidFill>
                          <a:effectLst/>
                          <a:latin typeface="Times New Roman" pitchFamily="18" charset="0"/>
                        </a:rPr>
                        <a:t>3</a:t>
                      </a:r>
                      <a:endParaRPr kumimoji="0" lang="en-US" sz="2400" b="1" i="0" u="none" strike="noStrike" cap="none" normalizeH="0" baseline="0" smtClean="0">
                        <a:ln>
                          <a:noFill/>
                        </a:ln>
                        <a:solidFill>
                          <a:srgbClr val="FF9900"/>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1</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7737" name="Group 41"/>
          <p:cNvGraphicFramePr>
            <a:graphicFrameLocks noGrp="1"/>
          </p:cNvGraphicFramePr>
          <p:nvPr>
            <p:ph sz="quarter" idx="3"/>
          </p:nvPr>
        </p:nvGraphicFramePr>
        <p:xfrm>
          <a:off x="4406107" y="1557338"/>
          <a:ext cx="2488537" cy="914400"/>
        </p:xfrm>
        <a:graphic>
          <a:graphicData uri="http://schemas.openxmlformats.org/drawingml/2006/table">
            <a:tbl>
              <a:tblPr/>
              <a:tblGrid>
                <a:gridCol w="622564"/>
                <a:gridCol w="622564"/>
                <a:gridCol w="620845"/>
                <a:gridCol w="622564"/>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0000"/>
                          </a:solidFill>
                          <a:effectLst/>
                          <a:latin typeface="Times New Roman" pitchFamily="18" charset="0"/>
                        </a:rPr>
                        <a:t>1</a:t>
                      </a:r>
                      <a:endParaRPr kumimoji="0" lang="en-US" sz="2400" b="1" i="0" u="none" strike="noStrike" cap="none" normalizeH="0" baseline="0" smtClean="0">
                        <a:ln>
                          <a:noFill/>
                        </a:ln>
                        <a:solidFill>
                          <a:srgbClr val="FF0000"/>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0000"/>
                          </a:solidFill>
                          <a:effectLst/>
                          <a:latin typeface="Times New Roman" pitchFamily="18" charset="0"/>
                        </a:rPr>
                        <a:t>1</a:t>
                      </a:r>
                      <a:r>
                        <a:rPr kumimoji="0" lang="en-GB" sz="2400" b="1" i="0" u="none" strike="noStrike" cap="none" normalizeH="0" baseline="0" smtClean="0">
                          <a:ln>
                            <a:noFill/>
                          </a:ln>
                          <a:solidFill>
                            <a:schemeClr val="tx1"/>
                          </a:solidFill>
                          <a:effectLst/>
                          <a:latin typeface="Times New Roman" pitchFamily="18" charset="0"/>
                        </a:rPr>
                        <a:t> </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0</a:t>
                      </a:r>
                      <a:r>
                        <a:rPr kumimoji="0" lang="en-GB" sz="2400" b="1" i="0" u="none" strike="noStrike" cap="none" normalizeH="0" baseline="0" smtClean="0">
                          <a:ln>
                            <a:noFill/>
                          </a:ln>
                          <a:solidFill>
                            <a:srgbClr val="FF0000"/>
                          </a:solidFill>
                          <a:effectLst/>
                          <a:latin typeface="Times New Roman" pitchFamily="18" charset="0"/>
                        </a:rPr>
                        <a:t> </a:t>
                      </a:r>
                      <a:endParaRPr kumimoji="0" lang="en-US" sz="2400" b="1" i="0" u="none" strike="noStrike" cap="none" normalizeH="0" baseline="0" smtClean="0">
                        <a:ln>
                          <a:noFill/>
                        </a:ln>
                        <a:solidFill>
                          <a:srgbClr val="FF0000"/>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0</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575" name="Oval 21"/>
          <p:cNvSpPr>
            <a:spLocks noChangeArrowheads="1"/>
          </p:cNvSpPr>
          <p:nvPr/>
        </p:nvSpPr>
        <p:spPr bwMode="auto">
          <a:xfrm>
            <a:off x="584732" y="1773238"/>
            <a:ext cx="624285" cy="576262"/>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23576" name="Oval 22"/>
          <p:cNvSpPr>
            <a:spLocks noChangeArrowheads="1"/>
          </p:cNvSpPr>
          <p:nvPr/>
        </p:nvSpPr>
        <p:spPr bwMode="auto">
          <a:xfrm>
            <a:off x="584732" y="2708279"/>
            <a:ext cx="624285" cy="576263"/>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23577" name="Oval 23"/>
          <p:cNvSpPr>
            <a:spLocks noChangeArrowheads="1"/>
          </p:cNvSpPr>
          <p:nvPr/>
        </p:nvSpPr>
        <p:spPr bwMode="auto">
          <a:xfrm>
            <a:off x="584732" y="3789363"/>
            <a:ext cx="624285"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23578" name="Oval 24"/>
          <p:cNvSpPr>
            <a:spLocks noChangeArrowheads="1"/>
          </p:cNvSpPr>
          <p:nvPr/>
        </p:nvSpPr>
        <p:spPr bwMode="auto">
          <a:xfrm>
            <a:off x="584732" y="4941888"/>
            <a:ext cx="624285"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23579" name="Oval 25"/>
          <p:cNvSpPr>
            <a:spLocks noChangeArrowheads="1"/>
          </p:cNvSpPr>
          <p:nvPr/>
        </p:nvSpPr>
        <p:spPr bwMode="auto">
          <a:xfrm>
            <a:off x="1754190" y="2924179"/>
            <a:ext cx="1559851" cy="1368425"/>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23580" name="WordArt 26"/>
          <p:cNvSpPr>
            <a:spLocks noChangeArrowheads="1" noChangeShapeType="1" noTextEdit="1"/>
          </p:cNvSpPr>
          <p:nvPr/>
        </p:nvSpPr>
        <p:spPr bwMode="auto">
          <a:xfrm>
            <a:off x="2221971" y="3357567"/>
            <a:ext cx="629444" cy="346075"/>
          </a:xfrm>
          <a:prstGeom prst="rect">
            <a:avLst/>
          </a:prstGeom>
        </p:spPr>
        <p:txBody>
          <a:bodyPr wrap="none" fromWordArt="1">
            <a:prstTxWarp prst="textPlain">
              <a:avLst>
                <a:gd name="adj" fmla="val 50000"/>
              </a:avLst>
            </a:prstTxWarp>
          </a:bodyPr>
          <a:lstStyle/>
          <a:p>
            <a:pPr algn="ctr"/>
            <a:r>
              <a:rPr lang="en-US" sz="1000" b="1" i="1" kern="10">
                <a:ln w="9525">
                  <a:solidFill>
                    <a:srgbClr val="000000"/>
                  </a:solidFill>
                  <a:round/>
                  <a:headEnd/>
                  <a:tailEnd/>
                </a:ln>
                <a:solidFill>
                  <a:srgbClr val="000000"/>
                </a:solidFill>
                <a:latin typeface="Symbol"/>
              </a:rPr>
              <a:t>q =2</a:t>
            </a:r>
          </a:p>
        </p:txBody>
      </p:sp>
      <p:sp>
        <p:nvSpPr>
          <p:cNvPr id="23581" name="Line 27"/>
          <p:cNvSpPr>
            <a:spLocks noChangeShapeType="1"/>
          </p:cNvSpPr>
          <p:nvPr/>
        </p:nvSpPr>
        <p:spPr bwMode="auto">
          <a:xfrm>
            <a:off x="1209016" y="2060575"/>
            <a:ext cx="1325959" cy="863600"/>
          </a:xfrm>
          <a:prstGeom prst="line">
            <a:avLst/>
          </a:prstGeom>
          <a:noFill/>
          <a:ln w="38100">
            <a:solidFill>
              <a:schemeClr val="accent2"/>
            </a:solidFill>
            <a:round/>
            <a:headEnd/>
            <a:tailEnd type="triangle" w="med" len="med"/>
          </a:ln>
        </p:spPr>
        <p:txBody>
          <a:bodyPr/>
          <a:lstStyle/>
          <a:p>
            <a:endParaRPr lang="en-US"/>
          </a:p>
        </p:txBody>
      </p:sp>
      <p:sp>
        <p:nvSpPr>
          <p:cNvPr id="23582" name="Line 28"/>
          <p:cNvSpPr>
            <a:spLocks noChangeShapeType="1"/>
          </p:cNvSpPr>
          <p:nvPr/>
        </p:nvSpPr>
        <p:spPr bwMode="auto">
          <a:xfrm>
            <a:off x="1209014" y="2997200"/>
            <a:ext cx="701675" cy="215900"/>
          </a:xfrm>
          <a:prstGeom prst="line">
            <a:avLst/>
          </a:prstGeom>
          <a:noFill/>
          <a:ln w="38100">
            <a:solidFill>
              <a:schemeClr val="accent2"/>
            </a:solidFill>
            <a:round/>
            <a:headEnd/>
            <a:tailEnd type="triangle" w="med" len="med"/>
          </a:ln>
        </p:spPr>
        <p:txBody>
          <a:bodyPr/>
          <a:lstStyle/>
          <a:p>
            <a:endParaRPr lang="en-US"/>
          </a:p>
        </p:txBody>
      </p:sp>
      <p:sp>
        <p:nvSpPr>
          <p:cNvPr id="23583" name="Line 29"/>
          <p:cNvSpPr>
            <a:spLocks noChangeShapeType="1"/>
          </p:cNvSpPr>
          <p:nvPr/>
        </p:nvSpPr>
        <p:spPr bwMode="auto">
          <a:xfrm flipV="1">
            <a:off x="1209016" y="3933829"/>
            <a:ext cx="624284" cy="142875"/>
          </a:xfrm>
          <a:prstGeom prst="line">
            <a:avLst/>
          </a:prstGeom>
          <a:noFill/>
          <a:ln w="38100">
            <a:solidFill>
              <a:schemeClr val="accent2"/>
            </a:solidFill>
            <a:round/>
            <a:headEnd/>
            <a:tailEnd type="triangle" w="med" len="med"/>
          </a:ln>
        </p:spPr>
        <p:txBody>
          <a:bodyPr/>
          <a:lstStyle/>
          <a:p>
            <a:endParaRPr lang="en-US"/>
          </a:p>
        </p:txBody>
      </p:sp>
      <p:sp>
        <p:nvSpPr>
          <p:cNvPr id="23584" name="Line 30"/>
          <p:cNvSpPr>
            <a:spLocks noChangeShapeType="1"/>
          </p:cNvSpPr>
          <p:nvPr/>
        </p:nvSpPr>
        <p:spPr bwMode="auto">
          <a:xfrm flipV="1">
            <a:off x="1209014" y="4292604"/>
            <a:ext cx="1092067" cy="936625"/>
          </a:xfrm>
          <a:prstGeom prst="line">
            <a:avLst/>
          </a:prstGeom>
          <a:noFill/>
          <a:ln w="38100">
            <a:solidFill>
              <a:schemeClr val="accent2"/>
            </a:solidFill>
            <a:round/>
            <a:headEnd/>
            <a:tailEnd type="triangle" w="med" len="med"/>
          </a:ln>
        </p:spPr>
        <p:txBody>
          <a:bodyPr/>
          <a:lstStyle/>
          <a:p>
            <a:endParaRPr lang="en-US"/>
          </a:p>
        </p:txBody>
      </p:sp>
      <p:sp>
        <p:nvSpPr>
          <p:cNvPr id="23585" name="Line 31"/>
          <p:cNvSpPr>
            <a:spLocks noChangeShapeType="1"/>
          </p:cNvSpPr>
          <p:nvPr/>
        </p:nvSpPr>
        <p:spPr bwMode="auto">
          <a:xfrm>
            <a:off x="3314041" y="3573463"/>
            <a:ext cx="624284" cy="0"/>
          </a:xfrm>
          <a:prstGeom prst="line">
            <a:avLst/>
          </a:prstGeom>
          <a:noFill/>
          <a:ln w="38100">
            <a:solidFill>
              <a:srgbClr val="FF0000"/>
            </a:solidFill>
            <a:round/>
            <a:headEnd/>
            <a:tailEnd type="triangle" w="med" len="med"/>
          </a:ln>
        </p:spPr>
        <p:txBody>
          <a:bodyPr/>
          <a:lstStyle/>
          <a:p>
            <a:endParaRPr lang="en-US"/>
          </a:p>
        </p:txBody>
      </p:sp>
      <p:sp>
        <p:nvSpPr>
          <p:cNvPr id="23586" name="WordArt 32"/>
          <p:cNvSpPr>
            <a:spLocks noChangeArrowheads="1" noChangeShapeType="1" noTextEdit="1"/>
          </p:cNvSpPr>
          <p:nvPr/>
        </p:nvSpPr>
        <p:spPr bwMode="auto">
          <a:xfrm rot="5400000">
            <a:off x="3555340" y="3710652"/>
            <a:ext cx="301625" cy="313002"/>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0000"/>
                  </a:solidFill>
                  <a:round/>
                  <a:headEnd/>
                  <a:tailEnd/>
                </a:ln>
                <a:solidFill>
                  <a:srgbClr val="FF0000"/>
                </a:solidFill>
                <a:latin typeface="Times New Roman"/>
                <a:cs typeface="Times New Roman"/>
              </a:rPr>
              <a:t>1</a:t>
            </a:r>
          </a:p>
        </p:txBody>
      </p:sp>
      <p:sp>
        <p:nvSpPr>
          <p:cNvPr id="23587" name="WordArt 33"/>
          <p:cNvSpPr>
            <a:spLocks noChangeArrowheads="1" noChangeShapeType="1" noTextEdit="1"/>
          </p:cNvSpPr>
          <p:nvPr/>
        </p:nvSpPr>
        <p:spPr bwMode="auto">
          <a:xfrm rot="5400000">
            <a:off x="1857574" y="2180766"/>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9900"/>
                  </a:solidFill>
                  <a:round/>
                  <a:headEnd/>
                  <a:tailEnd/>
                </a:ln>
                <a:solidFill>
                  <a:srgbClr val="FF9900"/>
                </a:solidFill>
                <a:latin typeface="Times New Roman"/>
                <a:cs typeface="Times New Roman"/>
              </a:rPr>
              <a:t>3</a:t>
            </a:r>
          </a:p>
        </p:txBody>
      </p:sp>
      <p:sp>
        <p:nvSpPr>
          <p:cNvPr id="23588" name="WordArt 34"/>
          <p:cNvSpPr>
            <a:spLocks noChangeArrowheads="1" noChangeShapeType="1" noTextEdit="1"/>
          </p:cNvSpPr>
          <p:nvPr/>
        </p:nvSpPr>
        <p:spPr bwMode="auto">
          <a:xfrm rot="5400000">
            <a:off x="1544572" y="2828466"/>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23589" name="WordArt 35"/>
          <p:cNvSpPr>
            <a:spLocks noChangeArrowheads="1" noChangeShapeType="1" noTextEdit="1"/>
          </p:cNvSpPr>
          <p:nvPr/>
        </p:nvSpPr>
        <p:spPr bwMode="auto">
          <a:xfrm rot="5400000">
            <a:off x="1467181" y="4052424"/>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9900"/>
                  </a:solidFill>
                  <a:round/>
                  <a:headEnd/>
                  <a:tailEnd/>
                </a:ln>
                <a:solidFill>
                  <a:srgbClr val="FF9900"/>
                </a:solidFill>
                <a:latin typeface="Times New Roman"/>
                <a:cs typeface="Times New Roman"/>
              </a:rPr>
              <a:t>3</a:t>
            </a:r>
          </a:p>
        </p:txBody>
      </p:sp>
      <p:sp>
        <p:nvSpPr>
          <p:cNvPr id="23590" name="WordArt 36"/>
          <p:cNvSpPr>
            <a:spLocks noChangeArrowheads="1" noChangeShapeType="1" noTextEdit="1"/>
          </p:cNvSpPr>
          <p:nvPr/>
        </p:nvSpPr>
        <p:spPr bwMode="auto">
          <a:xfrm rot="5400000">
            <a:off x="1778464" y="4773153"/>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23591" name="Line 37"/>
          <p:cNvSpPr>
            <a:spLocks noChangeShapeType="1"/>
          </p:cNvSpPr>
          <p:nvPr/>
        </p:nvSpPr>
        <p:spPr bwMode="auto">
          <a:xfrm>
            <a:off x="428229" y="1773238"/>
            <a:ext cx="0" cy="3816350"/>
          </a:xfrm>
          <a:prstGeom prst="line">
            <a:avLst/>
          </a:prstGeom>
          <a:noFill/>
          <a:ln w="28575">
            <a:solidFill>
              <a:schemeClr val="tx1"/>
            </a:solidFill>
            <a:round/>
            <a:headEnd/>
            <a:tailEnd/>
          </a:ln>
        </p:spPr>
        <p:txBody>
          <a:bodyPr/>
          <a:lstStyle/>
          <a:p>
            <a:endParaRPr lang="en-US"/>
          </a:p>
        </p:txBody>
      </p:sp>
      <p:sp>
        <p:nvSpPr>
          <p:cNvPr id="23592" name="WordArt 38"/>
          <p:cNvSpPr>
            <a:spLocks noChangeArrowheads="1" noChangeShapeType="1" noTextEdit="1"/>
          </p:cNvSpPr>
          <p:nvPr/>
        </p:nvSpPr>
        <p:spPr bwMode="auto">
          <a:xfrm rot="5400000">
            <a:off x="811281" y="1996483"/>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0000"/>
                  </a:solidFill>
                  <a:round/>
                  <a:headEnd/>
                  <a:tailEnd/>
                </a:ln>
                <a:solidFill>
                  <a:srgbClr val="FF0000"/>
                </a:solidFill>
                <a:latin typeface="Times New Roman"/>
                <a:cs typeface="Times New Roman"/>
              </a:rPr>
              <a:t>1</a:t>
            </a:r>
          </a:p>
        </p:txBody>
      </p:sp>
      <p:sp>
        <p:nvSpPr>
          <p:cNvPr id="23593" name="WordArt 39"/>
          <p:cNvSpPr>
            <a:spLocks noChangeArrowheads="1" noChangeShapeType="1" noTextEdit="1"/>
          </p:cNvSpPr>
          <p:nvPr/>
        </p:nvSpPr>
        <p:spPr bwMode="auto">
          <a:xfrm rot="5400000">
            <a:off x="811281" y="4012608"/>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0</a:t>
            </a:r>
          </a:p>
        </p:txBody>
      </p:sp>
      <p:sp>
        <p:nvSpPr>
          <p:cNvPr id="23594" name="WordArt 40"/>
          <p:cNvSpPr>
            <a:spLocks noChangeArrowheads="1" noChangeShapeType="1" noTextEdit="1"/>
          </p:cNvSpPr>
          <p:nvPr/>
        </p:nvSpPr>
        <p:spPr bwMode="auto">
          <a:xfrm rot="5400000">
            <a:off x="811281" y="5165133"/>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0</a:t>
            </a:r>
          </a:p>
        </p:txBody>
      </p:sp>
      <p:sp>
        <p:nvSpPr>
          <p:cNvPr id="23612" name="Text Box 58"/>
          <p:cNvSpPr txBox="1">
            <a:spLocks noChangeArrowheads="1"/>
          </p:cNvSpPr>
          <p:nvPr/>
        </p:nvSpPr>
        <p:spPr bwMode="auto">
          <a:xfrm>
            <a:off x="5030391" y="836614"/>
            <a:ext cx="2817019" cy="923330"/>
          </a:xfrm>
          <a:prstGeom prst="rect">
            <a:avLst/>
          </a:prstGeom>
          <a:noFill/>
          <a:ln w="9525">
            <a:noFill/>
            <a:miter lim="800000"/>
            <a:headEnd/>
            <a:tailEnd/>
          </a:ln>
        </p:spPr>
        <p:txBody>
          <a:bodyPr>
            <a:spAutoFit/>
          </a:bodyPr>
          <a:lstStyle/>
          <a:p>
            <a:pPr>
              <a:spcBef>
                <a:spcPct val="20000"/>
              </a:spcBef>
            </a:pPr>
            <a:r>
              <a:rPr lang="en-GB" sz="3600" b="1" i="1" u="sng" baseline="0">
                <a:solidFill>
                  <a:srgbClr val="FF0000"/>
                </a:solidFill>
              </a:rPr>
              <a:t>t</a:t>
            </a:r>
            <a:r>
              <a:rPr lang="en-GB" sz="3200" b="1" u="sng" baseline="0">
                <a:solidFill>
                  <a:srgbClr val="FF0000"/>
                </a:solidFill>
              </a:rPr>
              <a:t>=2</a:t>
            </a:r>
            <a:r>
              <a:rPr lang="en-GB" sz="3200" b="1" baseline="0">
                <a:solidFill>
                  <a:srgbClr val="FF0000"/>
                </a:solidFill>
              </a:rPr>
              <a:t>    </a:t>
            </a:r>
            <a:r>
              <a:rPr lang="en-GB" sz="3200" b="1" i="1" u="sng" baseline="0">
                <a:solidFill>
                  <a:srgbClr val="008000"/>
                </a:solidFill>
              </a:rPr>
              <a:t>C</a:t>
            </a:r>
            <a:r>
              <a:rPr lang="en-GB" sz="3200" b="1" u="sng" baseline="0">
                <a:solidFill>
                  <a:srgbClr val="008000"/>
                </a:solidFill>
              </a:rPr>
              <a:t>=1</a:t>
            </a:r>
            <a:endParaRPr lang="en-GB" sz="3200" b="1" u="sng" baseline="0"/>
          </a:p>
          <a:p>
            <a:endParaRPr lang="en-US"/>
          </a:p>
        </p:txBody>
      </p:sp>
      <p:graphicFrame>
        <p:nvGraphicFramePr>
          <p:cNvPr id="23554" name="Object 59"/>
          <p:cNvGraphicFramePr>
            <a:graphicFrameLocks noChangeAspect="1"/>
          </p:cNvGraphicFramePr>
          <p:nvPr/>
        </p:nvGraphicFramePr>
        <p:xfrm>
          <a:off x="4457700" y="3321050"/>
          <a:ext cx="990600" cy="215900"/>
        </p:xfrm>
        <a:graphic>
          <a:graphicData uri="http://schemas.openxmlformats.org/presentationml/2006/ole">
            <p:oleObj spid="_x0000_s196610" name="Equation" r:id="rId3" imgW="914400" imgH="215640" progId="Equation.3">
              <p:embed/>
            </p:oleObj>
          </a:graphicData>
        </a:graphic>
      </p:graphicFrame>
      <p:sp>
        <p:nvSpPr>
          <p:cNvPr id="23613" name="WordArt 60"/>
          <p:cNvSpPr>
            <a:spLocks noChangeArrowheads="1" noChangeShapeType="1" noTextEdit="1"/>
          </p:cNvSpPr>
          <p:nvPr/>
        </p:nvSpPr>
        <p:spPr bwMode="auto">
          <a:xfrm rot="5400000">
            <a:off x="811281" y="2931520"/>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0000"/>
                  </a:solidFill>
                  <a:round/>
                  <a:headEnd/>
                  <a:tailEnd/>
                </a:ln>
                <a:solidFill>
                  <a:srgbClr val="FF0000"/>
                </a:solidFill>
                <a:latin typeface="Times New Roman"/>
                <a:cs typeface="Times New Roman"/>
              </a:rPr>
              <a:t>1</a:t>
            </a:r>
          </a:p>
        </p:txBody>
      </p:sp>
      <p:graphicFrame>
        <p:nvGraphicFramePr>
          <p:cNvPr id="23555" name="Object 61"/>
          <p:cNvGraphicFramePr>
            <a:graphicFrameLocks noChangeAspect="1"/>
          </p:cNvGraphicFramePr>
          <p:nvPr/>
        </p:nvGraphicFramePr>
        <p:xfrm>
          <a:off x="4308081" y="2625726"/>
          <a:ext cx="5112940" cy="2530475"/>
        </p:xfrm>
        <a:graphic>
          <a:graphicData uri="http://schemas.openxmlformats.org/presentationml/2006/ole">
            <p:oleObj spid="_x0000_s196611" name="Equation" r:id="rId4" imgW="2628720" imgH="1409400" progId="Equation.3">
              <p:embed/>
            </p:oleObj>
          </a:graphicData>
        </a:graphic>
      </p:graphicFrame>
      <p:sp>
        <p:nvSpPr>
          <p:cNvPr id="23614" name="Line 62"/>
          <p:cNvSpPr>
            <a:spLocks noChangeShapeType="1"/>
          </p:cNvSpPr>
          <p:nvPr/>
        </p:nvSpPr>
        <p:spPr bwMode="auto">
          <a:xfrm>
            <a:off x="8229204" y="4292600"/>
            <a:ext cx="701675" cy="0"/>
          </a:xfrm>
          <a:prstGeom prst="line">
            <a:avLst/>
          </a:prstGeom>
          <a:noFill/>
          <a:ln w="3810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741231" y="188917"/>
            <a:ext cx="8420100" cy="719137"/>
          </a:xfrm>
        </p:spPr>
        <p:txBody>
          <a:bodyPr/>
          <a:lstStyle/>
          <a:p>
            <a:pPr eaLnBrk="1" hangingPunct="1"/>
            <a:r>
              <a:rPr lang="en-GB" sz="4000" b="1" smtClean="0">
                <a:solidFill>
                  <a:schemeClr val="accent2"/>
                </a:solidFill>
              </a:rPr>
              <a:t>Hebb’s rule in practice.</a:t>
            </a:r>
            <a:endParaRPr lang="en-US" sz="4000" b="1" smtClean="0">
              <a:solidFill>
                <a:schemeClr val="accent2"/>
              </a:solidFill>
            </a:endParaRPr>
          </a:p>
        </p:txBody>
      </p:sp>
      <p:sp>
        <p:nvSpPr>
          <p:cNvPr id="24581" name="Rectangle 3"/>
          <p:cNvSpPr>
            <a:spLocks noGrp="1" noChangeArrowheads="1"/>
          </p:cNvSpPr>
          <p:nvPr>
            <p:ph type="body" sz="half" idx="1"/>
          </p:nvPr>
        </p:nvSpPr>
        <p:spPr>
          <a:xfrm>
            <a:off x="0" y="692150"/>
            <a:ext cx="9906000" cy="5475288"/>
          </a:xfrm>
        </p:spPr>
        <p:txBody>
          <a:bodyPr/>
          <a:lstStyle/>
          <a:p>
            <a:pPr eaLnBrk="1" hangingPunct="1">
              <a:buFontTx/>
              <a:buNone/>
            </a:pPr>
            <a:r>
              <a:rPr lang="en-GB" sz="2800" b="1" smtClean="0"/>
              <a:t> </a:t>
            </a:r>
            <a:r>
              <a:rPr lang="en-GB" sz="2400" b="1" smtClean="0"/>
              <a:t>Input unit </a:t>
            </a:r>
          </a:p>
          <a:p>
            <a:pPr eaLnBrk="1" hangingPunct="1">
              <a:buFontTx/>
              <a:buNone/>
            </a:pPr>
            <a:r>
              <a:rPr lang="en-GB" sz="2400" b="1" smtClean="0"/>
              <a:t> N</a:t>
            </a:r>
            <a:r>
              <a:rPr lang="en-GB" sz="2400" b="1" baseline="30000" smtClean="0"/>
              <a:t>o </a:t>
            </a:r>
          </a:p>
          <a:p>
            <a:pPr eaLnBrk="1" hangingPunct="1">
              <a:buFontTx/>
              <a:buNone/>
            </a:pPr>
            <a:endParaRPr lang="en-GB" sz="1800" b="1" baseline="30000" smtClean="0"/>
          </a:p>
          <a:p>
            <a:pPr eaLnBrk="1" hangingPunct="1">
              <a:buFontTx/>
              <a:buNone/>
            </a:pPr>
            <a:r>
              <a:rPr lang="en-GB" sz="2400" b="1" baseline="30000" smtClean="0"/>
              <a:t>  </a:t>
            </a:r>
            <a:r>
              <a:rPr lang="en-GB" sz="2400" b="1" smtClean="0"/>
              <a:t>1</a:t>
            </a:r>
          </a:p>
          <a:p>
            <a:pPr eaLnBrk="1" hangingPunct="1">
              <a:buFontTx/>
              <a:buNone/>
            </a:pPr>
            <a:endParaRPr lang="en-GB" sz="2400" b="1" smtClean="0"/>
          </a:p>
          <a:p>
            <a:pPr eaLnBrk="1" hangingPunct="1">
              <a:buFontTx/>
              <a:buNone/>
            </a:pPr>
            <a:r>
              <a:rPr lang="en-GB" sz="2800" b="1" smtClean="0"/>
              <a:t> </a:t>
            </a:r>
            <a:r>
              <a:rPr lang="en-GB" sz="2400" b="1" smtClean="0"/>
              <a:t>2                                                </a:t>
            </a:r>
          </a:p>
          <a:p>
            <a:pPr eaLnBrk="1" hangingPunct="1">
              <a:buFontTx/>
              <a:buNone/>
            </a:pPr>
            <a:r>
              <a:rPr lang="en-GB" b="1" smtClean="0"/>
              <a:t>                                                 </a:t>
            </a:r>
          </a:p>
          <a:p>
            <a:pPr eaLnBrk="1" hangingPunct="1">
              <a:buFontTx/>
              <a:buNone/>
            </a:pPr>
            <a:r>
              <a:rPr lang="en-GB" sz="2800" b="1" smtClean="0"/>
              <a:t> </a:t>
            </a:r>
            <a:r>
              <a:rPr lang="en-GB" sz="2400" b="1" smtClean="0"/>
              <a:t>3</a:t>
            </a:r>
          </a:p>
          <a:p>
            <a:pPr eaLnBrk="1" hangingPunct="1">
              <a:buFontTx/>
              <a:buNone/>
            </a:pPr>
            <a:endParaRPr lang="en-GB" sz="2400" b="1" smtClean="0"/>
          </a:p>
          <a:p>
            <a:pPr eaLnBrk="1" hangingPunct="1">
              <a:buFontTx/>
              <a:buNone/>
            </a:pPr>
            <a:endParaRPr lang="en-GB" sz="800" b="1" smtClean="0"/>
          </a:p>
          <a:p>
            <a:pPr eaLnBrk="1" hangingPunct="1">
              <a:buFontTx/>
              <a:buNone/>
            </a:pPr>
            <a:r>
              <a:rPr lang="en-GB" sz="2800" b="1" smtClean="0"/>
              <a:t> </a:t>
            </a:r>
            <a:r>
              <a:rPr lang="en-GB" sz="2400" b="1" smtClean="0"/>
              <a:t>4</a:t>
            </a:r>
            <a:endParaRPr lang="en-US" sz="2400" b="1" smtClean="0"/>
          </a:p>
        </p:txBody>
      </p:sp>
      <p:graphicFrame>
        <p:nvGraphicFramePr>
          <p:cNvPr id="158801" name="Group 81"/>
          <p:cNvGraphicFramePr>
            <a:graphicFrameLocks noGrp="1"/>
          </p:cNvGraphicFramePr>
          <p:nvPr>
            <p:ph sz="quarter" idx="2"/>
          </p:nvPr>
        </p:nvGraphicFramePr>
        <p:xfrm>
          <a:off x="7059747" y="1557338"/>
          <a:ext cx="2572808" cy="914400"/>
        </p:xfrm>
        <a:graphic>
          <a:graphicData uri="http://schemas.openxmlformats.org/drawingml/2006/table">
            <a:tbl>
              <a:tblPr/>
              <a:tblGrid>
                <a:gridCol w="643202"/>
                <a:gridCol w="644921"/>
                <a:gridCol w="641483"/>
                <a:gridCol w="643202"/>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9900"/>
                          </a:solidFill>
                          <a:effectLst/>
                          <a:latin typeface="Times New Roman" pitchFamily="18" charset="0"/>
                        </a:rPr>
                        <a:t>3</a:t>
                      </a:r>
                      <a:endParaRPr kumimoji="0" lang="en-US" sz="2400" b="1" i="0" u="none" strike="noStrike" cap="none" normalizeH="0" baseline="0" smtClean="0">
                        <a:ln>
                          <a:noFill/>
                        </a:ln>
                        <a:solidFill>
                          <a:srgbClr val="FF9900"/>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1</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9900"/>
                          </a:solidFill>
                          <a:effectLst/>
                          <a:latin typeface="Times New Roman" pitchFamily="18" charset="0"/>
                        </a:rPr>
                        <a:t>3</a:t>
                      </a:r>
                      <a:endParaRPr kumimoji="0" lang="en-US" sz="2400" b="1" i="0" u="none" strike="noStrike" cap="none" normalizeH="0" baseline="0" smtClean="0">
                        <a:ln>
                          <a:noFill/>
                        </a:ln>
                        <a:solidFill>
                          <a:srgbClr val="FF9900"/>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1</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8793" name="Group 73"/>
          <p:cNvGraphicFramePr>
            <a:graphicFrameLocks noGrp="1"/>
          </p:cNvGraphicFramePr>
          <p:nvPr>
            <p:ph sz="quarter" idx="3"/>
          </p:nvPr>
        </p:nvGraphicFramePr>
        <p:xfrm>
          <a:off x="4406107" y="1557338"/>
          <a:ext cx="2488537" cy="914400"/>
        </p:xfrm>
        <a:graphic>
          <a:graphicData uri="http://schemas.openxmlformats.org/drawingml/2006/table">
            <a:tbl>
              <a:tblPr/>
              <a:tblGrid>
                <a:gridCol w="622564"/>
                <a:gridCol w="622564"/>
                <a:gridCol w="620845"/>
                <a:gridCol w="622564"/>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0000"/>
                          </a:solidFill>
                          <a:effectLst/>
                          <a:latin typeface="Times New Roman" pitchFamily="18" charset="0"/>
                        </a:rPr>
                        <a:t>1</a:t>
                      </a:r>
                      <a:endParaRPr kumimoji="0" lang="en-US" sz="2400" b="1" i="0" u="none" strike="noStrike" cap="none" normalizeH="0" baseline="0" smtClean="0">
                        <a:ln>
                          <a:noFill/>
                        </a:ln>
                        <a:solidFill>
                          <a:srgbClr val="FF0000"/>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0000"/>
                          </a:solidFill>
                          <a:effectLst/>
                          <a:latin typeface="Times New Roman" pitchFamily="18" charset="0"/>
                        </a:rPr>
                        <a:t>1</a:t>
                      </a:r>
                      <a:r>
                        <a:rPr kumimoji="0" lang="en-GB" sz="2400" b="1" i="0" u="none" strike="noStrike" cap="none" normalizeH="0" baseline="0" smtClean="0">
                          <a:ln>
                            <a:noFill/>
                          </a:ln>
                          <a:solidFill>
                            <a:schemeClr val="tx1"/>
                          </a:solidFill>
                          <a:effectLst/>
                          <a:latin typeface="Times New Roman" pitchFamily="18" charset="0"/>
                        </a:rPr>
                        <a:t> </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0</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0</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599" name="Oval 21"/>
          <p:cNvSpPr>
            <a:spLocks noChangeArrowheads="1"/>
          </p:cNvSpPr>
          <p:nvPr/>
        </p:nvSpPr>
        <p:spPr bwMode="auto">
          <a:xfrm>
            <a:off x="584732" y="1773238"/>
            <a:ext cx="624285" cy="576262"/>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24600" name="Oval 22"/>
          <p:cNvSpPr>
            <a:spLocks noChangeArrowheads="1"/>
          </p:cNvSpPr>
          <p:nvPr/>
        </p:nvSpPr>
        <p:spPr bwMode="auto">
          <a:xfrm>
            <a:off x="584732" y="2708279"/>
            <a:ext cx="624285" cy="576263"/>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24601" name="Oval 23"/>
          <p:cNvSpPr>
            <a:spLocks noChangeArrowheads="1"/>
          </p:cNvSpPr>
          <p:nvPr/>
        </p:nvSpPr>
        <p:spPr bwMode="auto">
          <a:xfrm>
            <a:off x="584732" y="3789363"/>
            <a:ext cx="624285"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24602" name="Oval 24"/>
          <p:cNvSpPr>
            <a:spLocks noChangeArrowheads="1"/>
          </p:cNvSpPr>
          <p:nvPr/>
        </p:nvSpPr>
        <p:spPr bwMode="auto">
          <a:xfrm>
            <a:off x="584732" y="4941888"/>
            <a:ext cx="624285"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24603" name="Oval 25"/>
          <p:cNvSpPr>
            <a:spLocks noChangeArrowheads="1"/>
          </p:cNvSpPr>
          <p:nvPr/>
        </p:nvSpPr>
        <p:spPr bwMode="auto">
          <a:xfrm>
            <a:off x="1754190" y="2924179"/>
            <a:ext cx="1559851" cy="1368425"/>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24604" name="WordArt 26"/>
          <p:cNvSpPr>
            <a:spLocks noChangeArrowheads="1" noChangeShapeType="1" noTextEdit="1"/>
          </p:cNvSpPr>
          <p:nvPr/>
        </p:nvSpPr>
        <p:spPr bwMode="auto">
          <a:xfrm>
            <a:off x="2221971" y="3357567"/>
            <a:ext cx="629444" cy="346075"/>
          </a:xfrm>
          <a:prstGeom prst="rect">
            <a:avLst/>
          </a:prstGeom>
        </p:spPr>
        <p:txBody>
          <a:bodyPr wrap="none" fromWordArt="1">
            <a:prstTxWarp prst="textPlain">
              <a:avLst>
                <a:gd name="adj" fmla="val 50000"/>
              </a:avLst>
            </a:prstTxWarp>
          </a:bodyPr>
          <a:lstStyle/>
          <a:p>
            <a:pPr algn="ctr"/>
            <a:r>
              <a:rPr lang="en-US" sz="1000" b="1" i="1" kern="10">
                <a:ln w="9525">
                  <a:solidFill>
                    <a:srgbClr val="000000"/>
                  </a:solidFill>
                  <a:round/>
                  <a:headEnd/>
                  <a:tailEnd/>
                </a:ln>
                <a:solidFill>
                  <a:srgbClr val="000000"/>
                </a:solidFill>
                <a:latin typeface="Symbol"/>
              </a:rPr>
              <a:t>q =2</a:t>
            </a:r>
          </a:p>
        </p:txBody>
      </p:sp>
      <p:sp>
        <p:nvSpPr>
          <p:cNvPr id="24605" name="Line 27"/>
          <p:cNvSpPr>
            <a:spLocks noChangeShapeType="1"/>
          </p:cNvSpPr>
          <p:nvPr/>
        </p:nvSpPr>
        <p:spPr bwMode="auto">
          <a:xfrm>
            <a:off x="1209016" y="2060575"/>
            <a:ext cx="1325959" cy="863600"/>
          </a:xfrm>
          <a:prstGeom prst="line">
            <a:avLst/>
          </a:prstGeom>
          <a:noFill/>
          <a:ln w="38100">
            <a:solidFill>
              <a:schemeClr val="accent2"/>
            </a:solidFill>
            <a:round/>
            <a:headEnd/>
            <a:tailEnd type="triangle" w="med" len="med"/>
          </a:ln>
        </p:spPr>
        <p:txBody>
          <a:bodyPr/>
          <a:lstStyle/>
          <a:p>
            <a:endParaRPr lang="en-US"/>
          </a:p>
        </p:txBody>
      </p:sp>
      <p:sp>
        <p:nvSpPr>
          <p:cNvPr id="24606" name="Line 28"/>
          <p:cNvSpPr>
            <a:spLocks noChangeShapeType="1"/>
          </p:cNvSpPr>
          <p:nvPr/>
        </p:nvSpPr>
        <p:spPr bwMode="auto">
          <a:xfrm>
            <a:off x="1209014" y="2997200"/>
            <a:ext cx="701675" cy="215900"/>
          </a:xfrm>
          <a:prstGeom prst="line">
            <a:avLst/>
          </a:prstGeom>
          <a:noFill/>
          <a:ln w="38100">
            <a:solidFill>
              <a:schemeClr val="accent2"/>
            </a:solidFill>
            <a:round/>
            <a:headEnd/>
            <a:tailEnd type="triangle" w="med" len="med"/>
          </a:ln>
        </p:spPr>
        <p:txBody>
          <a:bodyPr/>
          <a:lstStyle/>
          <a:p>
            <a:endParaRPr lang="en-US"/>
          </a:p>
        </p:txBody>
      </p:sp>
      <p:sp>
        <p:nvSpPr>
          <p:cNvPr id="24607" name="Line 29"/>
          <p:cNvSpPr>
            <a:spLocks noChangeShapeType="1"/>
          </p:cNvSpPr>
          <p:nvPr/>
        </p:nvSpPr>
        <p:spPr bwMode="auto">
          <a:xfrm flipV="1">
            <a:off x="1209016" y="3933829"/>
            <a:ext cx="624284" cy="142875"/>
          </a:xfrm>
          <a:prstGeom prst="line">
            <a:avLst/>
          </a:prstGeom>
          <a:noFill/>
          <a:ln w="38100">
            <a:solidFill>
              <a:schemeClr val="accent2"/>
            </a:solidFill>
            <a:round/>
            <a:headEnd/>
            <a:tailEnd type="triangle" w="med" len="med"/>
          </a:ln>
        </p:spPr>
        <p:txBody>
          <a:bodyPr/>
          <a:lstStyle/>
          <a:p>
            <a:endParaRPr lang="en-US"/>
          </a:p>
        </p:txBody>
      </p:sp>
      <p:sp>
        <p:nvSpPr>
          <p:cNvPr id="24608" name="Line 30"/>
          <p:cNvSpPr>
            <a:spLocks noChangeShapeType="1"/>
          </p:cNvSpPr>
          <p:nvPr/>
        </p:nvSpPr>
        <p:spPr bwMode="auto">
          <a:xfrm flipV="1">
            <a:off x="1209014" y="4292604"/>
            <a:ext cx="1092067" cy="936625"/>
          </a:xfrm>
          <a:prstGeom prst="line">
            <a:avLst/>
          </a:prstGeom>
          <a:noFill/>
          <a:ln w="38100">
            <a:solidFill>
              <a:schemeClr val="accent2"/>
            </a:solidFill>
            <a:round/>
            <a:headEnd/>
            <a:tailEnd type="triangle" w="med" len="med"/>
          </a:ln>
        </p:spPr>
        <p:txBody>
          <a:bodyPr/>
          <a:lstStyle/>
          <a:p>
            <a:endParaRPr lang="en-US"/>
          </a:p>
        </p:txBody>
      </p:sp>
      <p:sp>
        <p:nvSpPr>
          <p:cNvPr id="24609" name="Line 31"/>
          <p:cNvSpPr>
            <a:spLocks noChangeShapeType="1"/>
          </p:cNvSpPr>
          <p:nvPr/>
        </p:nvSpPr>
        <p:spPr bwMode="auto">
          <a:xfrm>
            <a:off x="3314041" y="3573463"/>
            <a:ext cx="624284" cy="0"/>
          </a:xfrm>
          <a:prstGeom prst="line">
            <a:avLst/>
          </a:prstGeom>
          <a:noFill/>
          <a:ln w="38100">
            <a:solidFill>
              <a:srgbClr val="FF0000"/>
            </a:solidFill>
            <a:round/>
            <a:headEnd/>
            <a:tailEnd type="triangle" w="med" len="med"/>
          </a:ln>
        </p:spPr>
        <p:txBody>
          <a:bodyPr/>
          <a:lstStyle/>
          <a:p>
            <a:endParaRPr lang="en-US"/>
          </a:p>
        </p:txBody>
      </p:sp>
      <p:sp>
        <p:nvSpPr>
          <p:cNvPr id="24610" name="WordArt 32"/>
          <p:cNvSpPr>
            <a:spLocks noChangeArrowheads="1" noChangeShapeType="1" noTextEdit="1"/>
          </p:cNvSpPr>
          <p:nvPr/>
        </p:nvSpPr>
        <p:spPr bwMode="auto">
          <a:xfrm rot="5400000">
            <a:off x="3555340" y="3710652"/>
            <a:ext cx="301625" cy="313002"/>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0000"/>
                  </a:solidFill>
                  <a:round/>
                  <a:headEnd/>
                  <a:tailEnd/>
                </a:ln>
                <a:solidFill>
                  <a:srgbClr val="FF0000"/>
                </a:solidFill>
                <a:latin typeface="Times New Roman"/>
                <a:cs typeface="Times New Roman"/>
              </a:rPr>
              <a:t>1</a:t>
            </a:r>
          </a:p>
        </p:txBody>
      </p:sp>
      <p:sp>
        <p:nvSpPr>
          <p:cNvPr id="24611" name="WordArt 33"/>
          <p:cNvSpPr>
            <a:spLocks noChangeArrowheads="1" noChangeShapeType="1" noTextEdit="1"/>
          </p:cNvSpPr>
          <p:nvPr/>
        </p:nvSpPr>
        <p:spPr bwMode="auto">
          <a:xfrm rot="5400000">
            <a:off x="1857574" y="2180766"/>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9900"/>
                  </a:solidFill>
                  <a:round/>
                  <a:headEnd/>
                  <a:tailEnd/>
                </a:ln>
                <a:solidFill>
                  <a:srgbClr val="FF9900"/>
                </a:solidFill>
                <a:latin typeface="Times New Roman"/>
                <a:cs typeface="Times New Roman"/>
              </a:rPr>
              <a:t>3</a:t>
            </a:r>
          </a:p>
        </p:txBody>
      </p:sp>
      <p:sp>
        <p:nvSpPr>
          <p:cNvPr id="24612" name="WordArt 34"/>
          <p:cNvSpPr>
            <a:spLocks noChangeArrowheads="1" noChangeShapeType="1" noTextEdit="1"/>
          </p:cNvSpPr>
          <p:nvPr/>
        </p:nvSpPr>
        <p:spPr bwMode="auto">
          <a:xfrm rot="5400000">
            <a:off x="1544572" y="2828466"/>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24613" name="WordArt 35"/>
          <p:cNvSpPr>
            <a:spLocks noChangeArrowheads="1" noChangeShapeType="1" noTextEdit="1"/>
          </p:cNvSpPr>
          <p:nvPr/>
        </p:nvSpPr>
        <p:spPr bwMode="auto">
          <a:xfrm rot="5400000">
            <a:off x="1467181" y="4052424"/>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9900"/>
                  </a:solidFill>
                  <a:round/>
                  <a:headEnd/>
                  <a:tailEnd/>
                </a:ln>
                <a:solidFill>
                  <a:srgbClr val="FF9900"/>
                </a:solidFill>
                <a:latin typeface="Times New Roman"/>
                <a:cs typeface="Times New Roman"/>
              </a:rPr>
              <a:t>3</a:t>
            </a:r>
          </a:p>
        </p:txBody>
      </p:sp>
      <p:sp>
        <p:nvSpPr>
          <p:cNvPr id="24614" name="WordArt 36"/>
          <p:cNvSpPr>
            <a:spLocks noChangeArrowheads="1" noChangeShapeType="1" noTextEdit="1"/>
          </p:cNvSpPr>
          <p:nvPr/>
        </p:nvSpPr>
        <p:spPr bwMode="auto">
          <a:xfrm rot="5400000">
            <a:off x="1778464" y="4773153"/>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24615" name="Line 37"/>
          <p:cNvSpPr>
            <a:spLocks noChangeShapeType="1"/>
          </p:cNvSpPr>
          <p:nvPr/>
        </p:nvSpPr>
        <p:spPr bwMode="auto">
          <a:xfrm>
            <a:off x="428229" y="1773238"/>
            <a:ext cx="0" cy="3816350"/>
          </a:xfrm>
          <a:prstGeom prst="line">
            <a:avLst/>
          </a:prstGeom>
          <a:noFill/>
          <a:ln w="28575">
            <a:solidFill>
              <a:schemeClr val="tx1"/>
            </a:solidFill>
            <a:round/>
            <a:headEnd/>
            <a:tailEnd/>
          </a:ln>
        </p:spPr>
        <p:txBody>
          <a:bodyPr/>
          <a:lstStyle/>
          <a:p>
            <a:endParaRPr lang="en-US"/>
          </a:p>
        </p:txBody>
      </p:sp>
      <p:sp>
        <p:nvSpPr>
          <p:cNvPr id="24616" name="WordArt 38"/>
          <p:cNvSpPr>
            <a:spLocks noChangeArrowheads="1" noChangeShapeType="1" noTextEdit="1"/>
          </p:cNvSpPr>
          <p:nvPr/>
        </p:nvSpPr>
        <p:spPr bwMode="auto">
          <a:xfrm rot="5400000">
            <a:off x="811281" y="1996483"/>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0000"/>
                  </a:solidFill>
                  <a:round/>
                  <a:headEnd/>
                  <a:tailEnd/>
                </a:ln>
                <a:solidFill>
                  <a:srgbClr val="FF0000"/>
                </a:solidFill>
                <a:latin typeface="Times New Roman"/>
                <a:cs typeface="Times New Roman"/>
              </a:rPr>
              <a:t>1</a:t>
            </a:r>
          </a:p>
        </p:txBody>
      </p:sp>
      <p:sp>
        <p:nvSpPr>
          <p:cNvPr id="24617" name="WordArt 39"/>
          <p:cNvSpPr>
            <a:spLocks noChangeArrowheads="1" noChangeShapeType="1" noTextEdit="1"/>
          </p:cNvSpPr>
          <p:nvPr/>
        </p:nvSpPr>
        <p:spPr bwMode="auto">
          <a:xfrm rot="5400000">
            <a:off x="811281" y="2931520"/>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0000"/>
                  </a:solidFill>
                  <a:round/>
                  <a:headEnd/>
                  <a:tailEnd/>
                </a:ln>
                <a:solidFill>
                  <a:srgbClr val="FF0000"/>
                </a:solidFill>
                <a:latin typeface="Times New Roman"/>
                <a:cs typeface="Times New Roman"/>
              </a:rPr>
              <a:t>1</a:t>
            </a:r>
          </a:p>
        </p:txBody>
      </p:sp>
      <p:sp>
        <p:nvSpPr>
          <p:cNvPr id="24618" name="WordArt 40"/>
          <p:cNvSpPr>
            <a:spLocks noChangeArrowheads="1" noChangeShapeType="1" noTextEdit="1"/>
          </p:cNvSpPr>
          <p:nvPr/>
        </p:nvSpPr>
        <p:spPr bwMode="auto">
          <a:xfrm rot="5400000">
            <a:off x="811281" y="4012608"/>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0</a:t>
            </a:r>
          </a:p>
        </p:txBody>
      </p:sp>
      <p:sp>
        <p:nvSpPr>
          <p:cNvPr id="24619" name="WordArt 41"/>
          <p:cNvSpPr>
            <a:spLocks noChangeArrowheads="1" noChangeShapeType="1" noTextEdit="1"/>
          </p:cNvSpPr>
          <p:nvPr/>
        </p:nvSpPr>
        <p:spPr bwMode="auto">
          <a:xfrm rot="5400000">
            <a:off x="811281" y="5165133"/>
            <a:ext cx="174625" cy="15994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0</a:t>
            </a:r>
          </a:p>
        </p:txBody>
      </p:sp>
      <p:sp>
        <p:nvSpPr>
          <p:cNvPr id="24637" name="Text Box 59"/>
          <p:cNvSpPr txBox="1">
            <a:spLocks noChangeArrowheads="1"/>
          </p:cNvSpPr>
          <p:nvPr/>
        </p:nvSpPr>
        <p:spPr bwMode="auto">
          <a:xfrm>
            <a:off x="5030391" y="836614"/>
            <a:ext cx="2817019" cy="923330"/>
          </a:xfrm>
          <a:prstGeom prst="rect">
            <a:avLst/>
          </a:prstGeom>
          <a:noFill/>
          <a:ln w="9525">
            <a:noFill/>
            <a:miter lim="800000"/>
            <a:headEnd/>
            <a:tailEnd/>
          </a:ln>
        </p:spPr>
        <p:txBody>
          <a:bodyPr>
            <a:spAutoFit/>
          </a:bodyPr>
          <a:lstStyle/>
          <a:p>
            <a:pPr>
              <a:spcBef>
                <a:spcPct val="20000"/>
              </a:spcBef>
            </a:pPr>
            <a:r>
              <a:rPr lang="en-GB" sz="3600" b="1" i="1" u="sng" baseline="0">
                <a:solidFill>
                  <a:srgbClr val="FF0000"/>
                </a:solidFill>
              </a:rPr>
              <a:t>t</a:t>
            </a:r>
            <a:r>
              <a:rPr lang="en-GB" sz="3200" b="1" u="sng" baseline="0">
                <a:solidFill>
                  <a:srgbClr val="FF0000"/>
                </a:solidFill>
              </a:rPr>
              <a:t>=2</a:t>
            </a:r>
            <a:r>
              <a:rPr lang="en-GB" sz="3200" b="1" baseline="0">
                <a:solidFill>
                  <a:srgbClr val="FF0000"/>
                </a:solidFill>
              </a:rPr>
              <a:t>    </a:t>
            </a:r>
            <a:r>
              <a:rPr lang="en-GB" sz="3200" b="1" i="1" u="sng" baseline="0">
                <a:solidFill>
                  <a:srgbClr val="008000"/>
                </a:solidFill>
              </a:rPr>
              <a:t>C</a:t>
            </a:r>
            <a:r>
              <a:rPr lang="en-GB" sz="3200" b="1" u="sng" baseline="0">
                <a:solidFill>
                  <a:srgbClr val="008000"/>
                </a:solidFill>
              </a:rPr>
              <a:t>=1</a:t>
            </a:r>
            <a:endParaRPr lang="en-GB" sz="3200" b="1" u="sng" baseline="0"/>
          </a:p>
          <a:p>
            <a:endParaRPr lang="en-US"/>
          </a:p>
        </p:txBody>
      </p:sp>
      <p:graphicFrame>
        <p:nvGraphicFramePr>
          <p:cNvPr id="24578" name="Object 60"/>
          <p:cNvGraphicFramePr>
            <a:graphicFrameLocks noChangeAspect="1"/>
          </p:cNvGraphicFramePr>
          <p:nvPr/>
        </p:nvGraphicFramePr>
        <p:xfrm>
          <a:off x="4457700" y="3321050"/>
          <a:ext cx="990600" cy="215900"/>
        </p:xfrm>
        <a:graphic>
          <a:graphicData uri="http://schemas.openxmlformats.org/presentationml/2006/ole">
            <p:oleObj spid="_x0000_s197634" name="Equation" r:id="rId3" imgW="914400" imgH="215640" progId="Equation.3">
              <p:embed/>
            </p:oleObj>
          </a:graphicData>
        </a:graphic>
      </p:graphicFrame>
      <p:graphicFrame>
        <p:nvGraphicFramePr>
          <p:cNvPr id="24579" name="Object 61"/>
          <p:cNvGraphicFramePr>
            <a:graphicFrameLocks noChangeAspect="1"/>
          </p:cNvGraphicFramePr>
          <p:nvPr/>
        </p:nvGraphicFramePr>
        <p:xfrm>
          <a:off x="4160178" y="2636841"/>
          <a:ext cx="5783659" cy="2701925"/>
        </p:xfrm>
        <a:graphic>
          <a:graphicData uri="http://schemas.openxmlformats.org/presentationml/2006/ole">
            <p:oleObj spid="_x0000_s197635" name="Equation" r:id="rId4" imgW="2958840" imgH="1498320" progId="Equation.3">
              <p:embed/>
            </p:oleObj>
          </a:graphicData>
        </a:graphic>
      </p:graphicFrame>
      <p:sp>
        <p:nvSpPr>
          <p:cNvPr id="24638" name="Line 62"/>
          <p:cNvSpPr>
            <a:spLocks noChangeShapeType="1"/>
          </p:cNvSpPr>
          <p:nvPr/>
        </p:nvSpPr>
        <p:spPr bwMode="auto">
          <a:xfrm>
            <a:off x="6122461" y="3933825"/>
            <a:ext cx="156501" cy="0"/>
          </a:xfrm>
          <a:prstGeom prst="line">
            <a:avLst/>
          </a:prstGeom>
          <a:noFill/>
          <a:ln w="38100">
            <a:solidFill>
              <a:srgbClr val="FF9900"/>
            </a:solidFill>
            <a:round/>
            <a:headEnd/>
            <a:tailEnd/>
          </a:ln>
        </p:spPr>
        <p:txBody>
          <a:bodyPr/>
          <a:lstStyle/>
          <a:p>
            <a:endParaRPr lang="en-US"/>
          </a:p>
        </p:txBody>
      </p:sp>
      <p:sp>
        <p:nvSpPr>
          <p:cNvPr id="24639" name="Line 63"/>
          <p:cNvSpPr>
            <a:spLocks noChangeShapeType="1"/>
          </p:cNvSpPr>
          <p:nvPr/>
        </p:nvSpPr>
        <p:spPr bwMode="auto">
          <a:xfrm>
            <a:off x="6122461" y="4365625"/>
            <a:ext cx="156501" cy="0"/>
          </a:xfrm>
          <a:prstGeom prst="line">
            <a:avLst/>
          </a:prstGeom>
          <a:noFill/>
          <a:ln w="38100">
            <a:solidFill>
              <a:srgbClr val="FF9900"/>
            </a:solidFill>
            <a:round/>
            <a:headEnd/>
            <a:tailEnd/>
          </a:ln>
        </p:spPr>
        <p:txBody>
          <a:bodyPr/>
          <a:lstStyle/>
          <a:p>
            <a:endParaRPr lang="en-US"/>
          </a:p>
        </p:txBody>
      </p:sp>
      <p:sp>
        <p:nvSpPr>
          <p:cNvPr id="24640" name="Line 64"/>
          <p:cNvSpPr>
            <a:spLocks noChangeShapeType="1"/>
          </p:cNvSpPr>
          <p:nvPr/>
        </p:nvSpPr>
        <p:spPr bwMode="auto">
          <a:xfrm>
            <a:off x="9087382" y="4365625"/>
            <a:ext cx="156501" cy="0"/>
          </a:xfrm>
          <a:prstGeom prst="line">
            <a:avLst/>
          </a:prstGeom>
          <a:noFill/>
          <a:ln w="38100">
            <a:solidFill>
              <a:srgbClr val="FF9900"/>
            </a:solidFill>
            <a:round/>
            <a:headEnd/>
            <a:tailEnd/>
          </a:ln>
        </p:spPr>
        <p:txBody>
          <a:bodyPr/>
          <a:lstStyle/>
          <a:p>
            <a:endParaRPr lang="en-US"/>
          </a:p>
        </p:txBody>
      </p:sp>
      <p:sp>
        <p:nvSpPr>
          <p:cNvPr id="24641" name="Line 65"/>
          <p:cNvSpPr>
            <a:spLocks noChangeShapeType="1"/>
          </p:cNvSpPr>
          <p:nvPr/>
        </p:nvSpPr>
        <p:spPr bwMode="auto">
          <a:xfrm>
            <a:off x="9087382" y="3933825"/>
            <a:ext cx="156501" cy="0"/>
          </a:xfrm>
          <a:prstGeom prst="line">
            <a:avLst/>
          </a:prstGeom>
          <a:noFill/>
          <a:ln w="38100">
            <a:solidFill>
              <a:srgbClr val="FF99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What is intelligence?</a:t>
            </a:r>
            <a:endParaRPr lang="en-US" dirty="0"/>
          </a:p>
        </p:txBody>
      </p:sp>
      <p:sp>
        <p:nvSpPr>
          <p:cNvPr id="7" name="TextBox 6"/>
          <p:cNvSpPr txBox="1"/>
          <p:nvPr/>
        </p:nvSpPr>
        <p:spPr>
          <a:xfrm>
            <a:off x="371475" y="1447800"/>
            <a:ext cx="9224963" cy="5539978"/>
          </a:xfrm>
          <a:prstGeom prst="rect">
            <a:avLst/>
          </a:prstGeom>
          <a:noFill/>
        </p:spPr>
        <p:txBody>
          <a:bodyPr wrap="square" rtlCol="0">
            <a:spAutoFit/>
          </a:bodyPr>
          <a:lstStyle/>
          <a:p>
            <a:pPr algn="just"/>
            <a:r>
              <a:rPr lang="en-GB" sz="2400" dirty="0" smtClean="0"/>
              <a:t>Intelligence can be described as the ability to acquire or perceive the information and retain it as knowledge and finally apply it to find a solution in a context.</a:t>
            </a:r>
          </a:p>
          <a:p>
            <a:r>
              <a:rPr lang="en-GB" sz="2400" dirty="0" smtClean="0"/>
              <a:t>It includes </a:t>
            </a:r>
          </a:p>
          <a:p>
            <a:pPr marL="539750" indent="-179388">
              <a:buFont typeface="Arial" pitchFamily="34" charset="0"/>
              <a:buChar char="•"/>
            </a:pPr>
            <a:r>
              <a:rPr lang="en-GB" sz="2400" dirty="0" smtClean="0"/>
              <a:t>Capacity for logic</a:t>
            </a:r>
          </a:p>
          <a:p>
            <a:pPr marL="539750" indent="-179388">
              <a:buFont typeface="Arial" pitchFamily="34" charset="0"/>
              <a:buChar char="•"/>
            </a:pPr>
            <a:r>
              <a:rPr lang="en-GB" sz="2400" dirty="0" smtClean="0"/>
              <a:t>Understanding</a:t>
            </a:r>
          </a:p>
          <a:p>
            <a:pPr marL="539750" indent="-179388">
              <a:buFont typeface="Arial" pitchFamily="34" charset="0"/>
              <a:buChar char="•"/>
            </a:pPr>
            <a:r>
              <a:rPr lang="en-GB" sz="2400" dirty="0" smtClean="0"/>
              <a:t>Self-awareness</a:t>
            </a:r>
          </a:p>
          <a:p>
            <a:pPr marL="539750" indent="-179388">
              <a:buFont typeface="Arial" pitchFamily="34" charset="0"/>
              <a:buChar char="•"/>
            </a:pPr>
            <a:r>
              <a:rPr lang="en-GB" sz="2400" dirty="0" smtClean="0"/>
              <a:t>Communication</a:t>
            </a:r>
          </a:p>
          <a:p>
            <a:pPr marL="539750" indent="-179388">
              <a:buFont typeface="Arial" pitchFamily="34" charset="0"/>
              <a:buChar char="•"/>
            </a:pPr>
            <a:r>
              <a:rPr lang="en-GB" sz="2400" dirty="0" smtClean="0"/>
              <a:t>Learning</a:t>
            </a:r>
          </a:p>
          <a:p>
            <a:pPr marL="539750" indent="-179388">
              <a:buFont typeface="Arial" pitchFamily="34" charset="0"/>
              <a:buChar char="•"/>
            </a:pPr>
            <a:r>
              <a:rPr lang="en-GB" sz="2400" dirty="0" smtClean="0"/>
              <a:t>Emotional knowledge</a:t>
            </a:r>
          </a:p>
          <a:p>
            <a:pPr marL="539750" indent="-179388">
              <a:buFont typeface="Arial" pitchFamily="34" charset="0"/>
              <a:buChar char="•"/>
            </a:pPr>
            <a:r>
              <a:rPr lang="en-GB" sz="2400" dirty="0" smtClean="0"/>
              <a:t>Memory</a:t>
            </a:r>
          </a:p>
          <a:p>
            <a:pPr marL="539750" indent="-179388">
              <a:buFont typeface="Arial" pitchFamily="34" charset="0"/>
              <a:buChar char="•"/>
            </a:pPr>
            <a:r>
              <a:rPr lang="en-GB" sz="2400" dirty="0" smtClean="0"/>
              <a:t>Planning</a:t>
            </a:r>
          </a:p>
          <a:p>
            <a:pPr marL="539750" indent="-179388">
              <a:buFont typeface="Arial" pitchFamily="34" charset="0"/>
              <a:buChar char="•"/>
            </a:pPr>
            <a:r>
              <a:rPr lang="en-GB" sz="2400" dirty="0" smtClean="0"/>
              <a:t>Creativity</a:t>
            </a:r>
          </a:p>
          <a:p>
            <a:pPr marL="539750" indent="-179388">
              <a:buFont typeface="Arial" pitchFamily="34" charset="0"/>
              <a:buChar char="•"/>
            </a:pPr>
            <a:r>
              <a:rPr lang="en-GB" sz="2400" dirty="0" smtClean="0"/>
              <a:t>Problem Solving</a:t>
            </a:r>
          </a:p>
          <a:p>
            <a:endParaRPr lang="en-US" dirty="0"/>
          </a:p>
        </p:txBody>
      </p:sp>
      <p:pic>
        <p:nvPicPr>
          <p:cNvPr id="1031" name="Picture 7"/>
          <p:cNvPicPr>
            <a:picLocks noChangeAspect="1" noChangeArrowheads="1"/>
          </p:cNvPicPr>
          <p:nvPr/>
        </p:nvPicPr>
        <p:blipFill>
          <a:blip r:embed="rId2" cstate="print"/>
          <a:srcRect/>
          <a:stretch>
            <a:fillRect/>
          </a:stretch>
        </p:blipFill>
        <p:spPr bwMode="auto">
          <a:xfrm>
            <a:off x="6438905" y="2362209"/>
            <a:ext cx="2886670" cy="42148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741233" y="188913"/>
            <a:ext cx="6318514" cy="792162"/>
          </a:xfrm>
        </p:spPr>
        <p:txBody>
          <a:bodyPr/>
          <a:lstStyle/>
          <a:p>
            <a:pPr eaLnBrk="1" hangingPunct="1"/>
            <a:r>
              <a:rPr lang="en-GB" sz="4000" b="1" smtClean="0">
                <a:solidFill>
                  <a:schemeClr val="accent2"/>
                </a:solidFill>
              </a:rPr>
              <a:t>Hebb’s rule in practice.</a:t>
            </a:r>
            <a:endParaRPr lang="en-US" sz="4000" b="1" smtClean="0">
              <a:solidFill>
                <a:schemeClr val="accent2"/>
              </a:solidFill>
            </a:endParaRPr>
          </a:p>
        </p:txBody>
      </p:sp>
      <p:sp>
        <p:nvSpPr>
          <p:cNvPr id="25605" name="Rectangle 3"/>
          <p:cNvSpPr>
            <a:spLocks noGrp="1" noChangeArrowheads="1"/>
          </p:cNvSpPr>
          <p:nvPr>
            <p:ph type="body" sz="half" idx="1"/>
          </p:nvPr>
        </p:nvSpPr>
        <p:spPr>
          <a:xfrm>
            <a:off x="0" y="692150"/>
            <a:ext cx="9906000" cy="5475288"/>
          </a:xfrm>
        </p:spPr>
        <p:txBody>
          <a:bodyPr/>
          <a:lstStyle/>
          <a:p>
            <a:pPr eaLnBrk="1" hangingPunct="1">
              <a:buFontTx/>
              <a:buNone/>
            </a:pPr>
            <a:r>
              <a:rPr lang="en-GB" sz="2800" b="1" smtClean="0"/>
              <a:t> </a:t>
            </a:r>
            <a:r>
              <a:rPr lang="en-GB" sz="2400" b="1" smtClean="0"/>
              <a:t>Input unit </a:t>
            </a:r>
          </a:p>
          <a:p>
            <a:pPr eaLnBrk="1" hangingPunct="1">
              <a:buFontTx/>
              <a:buNone/>
            </a:pPr>
            <a:r>
              <a:rPr lang="en-GB" sz="2400" b="1" smtClean="0"/>
              <a:t> N</a:t>
            </a:r>
            <a:r>
              <a:rPr lang="en-GB" sz="2400" b="1" baseline="30000" smtClean="0"/>
              <a:t>o </a:t>
            </a:r>
          </a:p>
          <a:p>
            <a:pPr eaLnBrk="1" hangingPunct="1">
              <a:buFontTx/>
              <a:buNone/>
            </a:pPr>
            <a:endParaRPr lang="en-GB" sz="1800" b="1" baseline="30000" smtClean="0"/>
          </a:p>
          <a:p>
            <a:pPr eaLnBrk="1" hangingPunct="1">
              <a:buFontTx/>
              <a:buNone/>
            </a:pPr>
            <a:r>
              <a:rPr lang="en-GB" sz="2400" b="1" baseline="30000" smtClean="0"/>
              <a:t>  </a:t>
            </a:r>
            <a:r>
              <a:rPr lang="en-GB" sz="2400" b="1" smtClean="0"/>
              <a:t>1</a:t>
            </a:r>
          </a:p>
          <a:p>
            <a:pPr eaLnBrk="1" hangingPunct="1">
              <a:buFontTx/>
              <a:buNone/>
            </a:pPr>
            <a:endParaRPr lang="en-GB" sz="2400" b="1" smtClean="0"/>
          </a:p>
          <a:p>
            <a:pPr eaLnBrk="1" hangingPunct="1">
              <a:buFontTx/>
              <a:buNone/>
            </a:pPr>
            <a:r>
              <a:rPr lang="en-GB" sz="2800" b="1" smtClean="0"/>
              <a:t> </a:t>
            </a:r>
            <a:r>
              <a:rPr lang="en-GB" sz="2400" b="1" smtClean="0"/>
              <a:t>2                                                </a:t>
            </a:r>
          </a:p>
          <a:p>
            <a:pPr eaLnBrk="1" hangingPunct="1">
              <a:buFontTx/>
              <a:buNone/>
            </a:pPr>
            <a:r>
              <a:rPr lang="en-GB" b="1" smtClean="0"/>
              <a:t>                                                 </a:t>
            </a:r>
          </a:p>
          <a:p>
            <a:pPr eaLnBrk="1" hangingPunct="1">
              <a:buFontTx/>
              <a:buNone/>
            </a:pPr>
            <a:r>
              <a:rPr lang="en-GB" sz="2800" b="1" smtClean="0"/>
              <a:t> </a:t>
            </a:r>
            <a:r>
              <a:rPr lang="en-GB" sz="2400" b="1" smtClean="0"/>
              <a:t>3</a:t>
            </a:r>
          </a:p>
          <a:p>
            <a:pPr eaLnBrk="1" hangingPunct="1">
              <a:buFontTx/>
              <a:buNone/>
            </a:pPr>
            <a:endParaRPr lang="en-GB" sz="2400" b="1" smtClean="0"/>
          </a:p>
          <a:p>
            <a:pPr eaLnBrk="1" hangingPunct="1">
              <a:buFontTx/>
              <a:buNone/>
            </a:pPr>
            <a:endParaRPr lang="en-GB" sz="800" b="1" smtClean="0"/>
          </a:p>
          <a:p>
            <a:pPr eaLnBrk="1" hangingPunct="1">
              <a:buFontTx/>
              <a:buNone/>
            </a:pPr>
            <a:r>
              <a:rPr lang="en-GB" sz="2800" b="1" smtClean="0"/>
              <a:t> </a:t>
            </a:r>
            <a:r>
              <a:rPr lang="en-GB" sz="2400" b="1" smtClean="0"/>
              <a:t>4</a:t>
            </a:r>
            <a:endParaRPr lang="en-US" sz="2400" b="1" smtClean="0"/>
          </a:p>
        </p:txBody>
      </p:sp>
      <p:graphicFrame>
        <p:nvGraphicFramePr>
          <p:cNvPr id="159817" name="Group 73"/>
          <p:cNvGraphicFramePr>
            <a:graphicFrameLocks noGrp="1"/>
          </p:cNvGraphicFramePr>
          <p:nvPr>
            <p:ph sz="quarter" idx="2"/>
          </p:nvPr>
        </p:nvGraphicFramePr>
        <p:xfrm>
          <a:off x="7059747" y="1557338"/>
          <a:ext cx="2572808" cy="914400"/>
        </p:xfrm>
        <a:graphic>
          <a:graphicData uri="http://schemas.openxmlformats.org/drawingml/2006/table">
            <a:tbl>
              <a:tblPr/>
              <a:tblGrid>
                <a:gridCol w="643202"/>
                <a:gridCol w="644921"/>
                <a:gridCol w="641483"/>
                <a:gridCol w="643202"/>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3</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3</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3</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3</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9900"/>
                          </a:solidFill>
                          <a:effectLst/>
                          <a:latin typeface="Times New Roman" pitchFamily="18" charset="0"/>
                        </a:rPr>
                        <a:t>4</a:t>
                      </a:r>
                      <a:endParaRPr kumimoji="0" lang="en-US" sz="2400" b="1" i="0" u="none" strike="noStrike" cap="none" normalizeH="0" baseline="0" smtClean="0">
                        <a:ln>
                          <a:noFill/>
                        </a:ln>
                        <a:solidFill>
                          <a:srgbClr val="FF9900"/>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9900"/>
                          </a:solidFill>
                          <a:effectLst/>
                          <a:latin typeface="Times New Roman" pitchFamily="18" charset="0"/>
                        </a:rPr>
                        <a:t>2</a:t>
                      </a:r>
                      <a:endParaRPr kumimoji="0" lang="en-US" sz="2400" b="1" i="0" u="none" strike="noStrike" cap="none" normalizeH="0" baseline="0" smtClean="0">
                        <a:ln>
                          <a:noFill/>
                        </a:ln>
                        <a:solidFill>
                          <a:srgbClr val="FF9900"/>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3</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1</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9786" name="Group 42"/>
          <p:cNvGraphicFramePr>
            <a:graphicFrameLocks noGrp="1"/>
          </p:cNvGraphicFramePr>
          <p:nvPr>
            <p:ph sz="quarter" idx="3"/>
          </p:nvPr>
        </p:nvGraphicFramePr>
        <p:xfrm>
          <a:off x="7059746" y="620713"/>
          <a:ext cx="2574527" cy="936626"/>
        </p:xfrm>
        <a:graphic>
          <a:graphicData uri="http://schemas.openxmlformats.org/drawingml/2006/table">
            <a:tbl>
              <a:tblPr/>
              <a:tblGrid>
                <a:gridCol w="644921"/>
                <a:gridCol w="643202"/>
                <a:gridCol w="641483"/>
                <a:gridCol w="644921"/>
              </a:tblGrid>
              <a:tr h="468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a</a:t>
                      </a:r>
                      <a:r>
                        <a:rPr kumimoji="0" lang="en-GB" sz="2400" b="1" i="1" u="none" strike="noStrike" cap="none" normalizeH="0" baseline="30000" smtClean="0">
                          <a:ln>
                            <a:noFill/>
                          </a:ln>
                          <a:solidFill>
                            <a:schemeClr val="tx1"/>
                          </a:solidFill>
                          <a:effectLst/>
                          <a:latin typeface="Times New Roman" pitchFamily="18" charset="0"/>
                        </a:rPr>
                        <a:t>2</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0000"/>
                          </a:solidFill>
                          <a:effectLst/>
                          <a:latin typeface="Times New Roman" pitchFamily="18" charset="0"/>
                        </a:rPr>
                        <a:t>1</a:t>
                      </a:r>
                      <a:endParaRPr kumimoji="0" lang="en-US" sz="2400" b="1" i="0" u="none" strike="noStrike" cap="none" normalizeH="0" baseline="0" smtClean="0">
                        <a:ln>
                          <a:noFill/>
                        </a:ln>
                        <a:solidFill>
                          <a:srgbClr val="FF0000"/>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0000"/>
                          </a:solidFill>
                          <a:effectLst/>
                          <a:latin typeface="Times New Roman" pitchFamily="18" charset="0"/>
                        </a:rPr>
                        <a:t>1</a:t>
                      </a:r>
                      <a:r>
                        <a:rPr kumimoji="0" lang="en-GB" sz="2400" b="1" i="0" u="none" strike="noStrike" cap="none" normalizeH="0" baseline="0" smtClean="0">
                          <a:ln>
                            <a:noFill/>
                          </a:ln>
                          <a:solidFill>
                            <a:schemeClr val="tx1"/>
                          </a:solidFill>
                          <a:effectLst/>
                          <a:latin typeface="Times New Roman" pitchFamily="18" charset="0"/>
                        </a:rPr>
                        <a:t> </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0</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0</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23" name="Oval 21"/>
          <p:cNvSpPr>
            <a:spLocks noChangeArrowheads="1"/>
          </p:cNvSpPr>
          <p:nvPr/>
        </p:nvSpPr>
        <p:spPr bwMode="auto">
          <a:xfrm>
            <a:off x="584732" y="1773238"/>
            <a:ext cx="624285" cy="576262"/>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25624" name="Oval 22"/>
          <p:cNvSpPr>
            <a:spLocks noChangeArrowheads="1"/>
          </p:cNvSpPr>
          <p:nvPr/>
        </p:nvSpPr>
        <p:spPr bwMode="auto">
          <a:xfrm>
            <a:off x="584732" y="2708279"/>
            <a:ext cx="624285" cy="576263"/>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25625" name="Oval 23"/>
          <p:cNvSpPr>
            <a:spLocks noChangeArrowheads="1"/>
          </p:cNvSpPr>
          <p:nvPr/>
        </p:nvSpPr>
        <p:spPr bwMode="auto">
          <a:xfrm>
            <a:off x="584732" y="3789363"/>
            <a:ext cx="624285"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25626" name="Oval 24"/>
          <p:cNvSpPr>
            <a:spLocks noChangeArrowheads="1"/>
          </p:cNvSpPr>
          <p:nvPr/>
        </p:nvSpPr>
        <p:spPr bwMode="auto">
          <a:xfrm>
            <a:off x="584732" y="4941888"/>
            <a:ext cx="624285"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25627" name="Oval 25"/>
          <p:cNvSpPr>
            <a:spLocks noChangeArrowheads="1"/>
          </p:cNvSpPr>
          <p:nvPr/>
        </p:nvSpPr>
        <p:spPr bwMode="auto">
          <a:xfrm>
            <a:off x="1754190" y="2924179"/>
            <a:ext cx="1559851" cy="1368425"/>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25628" name="WordArt 26"/>
          <p:cNvSpPr>
            <a:spLocks noChangeArrowheads="1" noChangeShapeType="1" noTextEdit="1"/>
          </p:cNvSpPr>
          <p:nvPr/>
        </p:nvSpPr>
        <p:spPr bwMode="auto">
          <a:xfrm>
            <a:off x="2221971" y="3357567"/>
            <a:ext cx="629444" cy="346075"/>
          </a:xfrm>
          <a:prstGeom prst="rect">
            <a:avLst/>
          </a:prstGeom>
        </p:spPr>
        <p:txBody>
          <a:bodyPr wrap="none" fromWordArt="1">
            <a:prstTxWarp prst="textPlain">
              <a:avLst>
                <a:gd name="adj" fmla="val 50000"/>
              </a:avLst>
            </a:prstTxWarp>
          </a:bodyPr>
          <a:lstStyle/>
          <a:p>
            <a:pPr algn="ctr"/>
            <a:r>
              <a:rPr lang="en-US" sz="1000" b="1" i="1" kern="10">
                <a:ln w="9525">
                  <a:solidFill>
                    <a:srgbClr val="000000"/>
                  </a:solidFill>
                  <a:round/>
                  <a:headEnd/>
                  <a:tailEnd/>
                </a:ln>
                <a:solidFill>
                  <a:srgbClr val="000000"/>
                </a:solidFill>
                <a:latin typeface="Symbol"/>
              </a:rPr>
              <a:t>q =2</a:t>
            </a:r>
          </a:p>
        </p:txBody>
      </p:sp>
      <p:sp>
        <p:nvSpPr>
          <p:cNvPr id="25629" name="Line 27"/>
          <p:cNvSpPr>
            <a:spLocks noChangeShapeType="1"/>
          </p:cNvSpPr>
          <p:nvPr/>
        </p:nvSpPr>
        <p:spPr bwMode="auto">
          <a:xfrm>
            <a:off x="1209016" y="2060575"/>
            <a:ext cx="1325959" cy="863600"/>
          </a:xfrm>
          <a:prstGeom prst="line">
            <a:avLst/>
          </a:prstGeom>
          <a:noFill/>
          <a:ln w="38100">
            <a:solidFill>
              <a:schemeClr val="accent2"/>
            </a:solidFill>
            <a:round/>
            <a:headEnd/>
            <a:tailEnd type="triangle" w="med" len="med"/>
          </a:ln>
        </p:spPr>
        <p:txBody>
          <a:bodyPr/>
          <a:lstStyle/>
          <a:p>
            <a:endParaRPr lang="en-US"/>
          </a:p>
        </p:txBody>
      </p:sp>
      <p:sp>
        <p:nvSpPr>
          <p:cNvPr id="25630" name="Line 28"/>
          <p:cNvSpPr>
            <a:spLocks noChangeShapeType="1"/>
          </p:cNvSpPr>
          <p:nvPr/>
        </p:nvSpPr>
        <p:spPr bwMode="auto">
          <a:xfrm>
            <a:off x="1209014" y="2997200"/>
            <a:ext cx="701675" cy="215900"/>
          </a:xfrm>
          <a:prstGeom prst="line">
            <a:avLst/>
          </a:prstGeom>
          <a:noFill/>
          <a:ln w="38100">
            <a:solidFill>
              <a:schemeClr val="accent2"/>
            </a:solidFill>
            <a:round/>
            <a:headEnd/>
            <a:tailEnd type="triangle" w="med" len="med"/>
          </a:ln>
        </p:spPr>
        <p:txBody>
          <a:bodyPr/>
          <a:lstStyle/>
          <a:p>
            <a:endParaRPr lang="en-US"/>
          </a:p>
        </p:txBody>
      </p:sp>
      <p:sp>
        <p:nvSpPr>
          <p:cNvPr id="25631" name="Line 29"/>
          <p:cNvSpPr>
            <a:spLocks noChangeShapeType="1"/>
          </p:cNvSpPr>
          <p:nvPr/>
        </p:nvSpPr>
        <p:spPr bwMode="auto">
          <a:xfrm flipV="1">
            <a:off x="1209016" y="3933829"/>
            <a:ext cx="624284" cy="142875"/>
          </a:xfrm>
          <a:prstGeom prst="line">
            <a:avLst/>
          </a:prstGeom>
          <a:noFill/>
          <a:ln w="38100">
            <a:solidFill>
              <a:schemeClr val="accent2"/>
            </a:solidFill>
            <a:round/>
            <a:headEnd/>
            <a:tailEnd type="triangle" w="med" len="med"/>
          </a:ln>
        </p:spPr>
        <p:txBody>
          <a:bodyPr/>
          <a:lstStyle/>
          <a:p>
            <a:endParaRPr lang="en-US"/>
          </a:p>
        </p:txBody>
      </p:sp>
      <p:sp>
        <p:nvSpPr>
          <p:cNvPr id="25632" name="Line 30"/>
          <p:cNvSpPr>
            <a:spLocks noChangeShapeType="1"/>
          </p:cNvSpPr>
          <p:nvPr/>
        </p:nvSpPr>
        <p:spPr bwMode="auto">
          <a:xfrm flipV="1">
            <a:off x="1209014" y="4292604"/>
            <a:ext cx="1092067" cy="936625"/>
          </a:xfrm>
          <a:prstGeom prst="line">
            <a:avLst/>
          </a:prstGeom>
          <a:noFill/>
          <a:ln w="38100">
            <a:solidFill>
              <a:schemeClr val="accent2"/>
            </a:solidFill>
            <a:round/>
            <a:headEnd/>
            <a:tailEnd type="triangle" w="med" len="med"/>
          </a:ln>
        </p:spPr>
        <p:txBody>
          <a:bodyPr/>
          <a:lstStyle/>
          <a:p>
            <a:endParaRPr lang="en-US"/>
          </a:p>
        </p:txBody>
      </p:sp>
      <p:sp>
        <p:nvSpPr>
          <p:cNvPr id="25633" name="Line 31"/>
          <p:cNvSpPr>
            <a:spLocks noChangeShapeType="1"/>
          </p:cNvSpPr>
          <p:nvPr/>
        </p:nvSpPr>
        <p:spPr bwMode="auto">
          <a:xfrm>
            <a:off x="3314041" y="3573463"/>
            <a:ext cx="624284" cy="0"/>
          </a:xfrm>
          <a:prstGeom prst="line">
            <a:avLst/>
          </a:prstGeom>
          <a:noFill/>
          <a:ln w="38100">
            <a:solidFill>
              <a:srgbClr val="FF0000"/>
            </a:solidFill>
            <a:round/>
            <a:headEnd/>
            <a:tailEnd type="triangle" w="med" len="med"/>
          </a:ln>
        </p:spPr>
        <p:txBody>
          <a:bodyPr/>
          <a:lstStyle/>
          <a:p>
            <a:endParaRPr lang="en-US"/>
          </a:p>
        </p:txBody>
      </p:sp>
      <p:sp>
        <p:nvSpPr>
          <p:cNvPr id="25634" name="WordArt 32"/>
          <p:cNvSpPr>
            <a:spLocks noChangeArrowheads="1" noChangeShapeType="1" noTextEdit="1"/>
          </p:cNvSpPr>
          <p:nvPr/>
        </p:nvSpPr>
        <p:spPr bwMode="auto">
          <a:xfrm rot="5400000">
            <a:off x="3555340" y="3710652"/>
            <a:ext cx="301625" cy="313002"/>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chemeClr val="tx1"/>
                  </a:solidFill>
                  <a:round/>
                  <a:headEnd/>
                  <a:tailEnd/>
                </a:ln>
                <a:solidFill>
                  <a:srgbClr val="000000"/>
                </a:solidFill>
                <a:latin typeface="Times New Roman"/>
                <a:cs typeface="Times New Roman"/>
              </a:rPr>
              <a:t>X</a:t>
            </a:r>
          </a:p>
        </p:txBody>
      </p:sp>
      <p:sp>
        <p:nvSpPr>
          <p:cNvPr id="25635" name="WordArt 33"/>
          <p:cNvSpPr>
            <a:spLocks noChangeArrowheads="1" noChangeShapeType="1" noTextEdit="1"/>
          </p:cNvSpPr>
          <p:nvPr/>
        </p:nvSpPr>
        <p:spPr bwMode="auto">
          <a:xfrm rot="5400000">
            <a:off x="1857574" y="2180766"/>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9900"/>
                  </a:solidFill>
                  <a:round/>
                  <a:headEnd/>
                  <a:tailEnd/>
                </a:ln>
                <a:solidFill>
                  <a:srgbClr val="FF9900"/>
                </a:solidFill>
                <a:latin typeface="Times New Roman"/>
                <a:cs typeface="Times New Roman"/>
              </a:rPr>
              <a:t>4</a:t>
            </a:r>
          </a:p>
        </p:txBody>
      </p:sp>
      <p:sp>
        <p:nvSpPr>
          <p:cNvPr id="25636" name="WordArt 34"/>
          <p:cNvSpPr>
            <a:spLocks noChangeArrowheads="1" noChangeShapeType="1" noTextEdit="1"/>
          </p:cNvSpPr>
          <p:nvPr/>
        </p:nvSpPr>
        <p:spPr bwMode="auto">
          <a:xfrm rot="5400000">
            <a:off x="1544572" y="2828466"/>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9900"/>
                  </a:solidFill>
                  <a:round/>
                  <a:headEnd/>
                  <a:tailEnd/>
                </a:ln>
                <a:solidFill>
                  <a:srgbClr val="FF9900"/>
                </a:solidFill>
                <a:latin typeface="Times New Roman"/>
                <a:cs typeface="Times New Roman"/>
              </a:rPr>
              <a:t>2</a:t>
            </a:r>
          </a:p>
        </p:txBody>
      </p:sp>
      <p:sp>
        <p:nvSpPr>
          <p:cNvPr id="25637" name="WordArt 35"/>
          <p:cNvSpPr>
            <a:spLocks noChangeArrowheads="1" noChangeShapeType="1" noTextEdit="1"/>
          </p:cNvSpPr>
          <p:nvPr/>
        </p:nvSpPr>
        <p:spPr bwMode="auto">
          <a:xfrm rot="5400000">
            <a:off x="1467181" y="4052424"/>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3</a:t>
            </a:r>
          </a:p>
        </p:txBody>
      </p:sp>
      <p:sp>
        <p:nvSpPr>
          <p:cNvPr id="25638" name="WordArt 36"/>
          <p:cNvSpPr>
            <a:spLocks noChangeArrowheads="1" noChangeShapeType="1" noTextEdit="1"/>
          </p:cNvSpPr>
          <p:nvPr/>
        </p:nvSpPr>
        <p:spPr bwMode="auto">
          <a:xfrm rot="5400000">
            <a:off x="1778464" y="4773153"/>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25639" name="Line 37"/>
          <p:cNvSpPr>
            <a:spLocks noChangeShapeType="1"/>
          </p:cNvSpPr>
          <p:nvPr/>
        </p:nvSpPr>
        <p:spPr bwMode="auto">
          <a:xfrm>
            <a:off x="428229" y="1773238"/>
            <a:ext cx="0" cy="3816350"/>
          </a:xfrm>
          <a:prstGeom prst="line">
            <a:avLst/>
          </a:prstGeom>
          <a:noFill/>
          <a:ln w="28575">
            <a:solidFill>
              <a:schemeClr val="tx1"/>
            </a:solidFill>
            <a:round/>
            <a:headEnd/>
            <a:tailEnd/>
          </a:ln>
        </p:spPr>
        <p:txBody>
          <a:bodyPr/>
          <a:lstStyle/>
          <a:p>
            <a:endParaRPr lang="en-US"/>
          </a:p>
        </p:txBody>
      </p:sp>
      <p:sp>
        <p:nvSpPr>
          <p:cNvPr id="25657" name="Text Box 59"/>
          <p:cNvSpPr txBox="1">
            <a:spLocks noChangeArrowheads="1"/>
          </p:cNvSpPr>
          <p:nvPr/>
        </p:nvSpPr>
        <p:spPr bwMode="auto">
          <a:xfrm>
            <a:off x="5030391" y="836614"/>
            <a:ext cx="2817019" cy="923330"/>
          </a:xfrm>
          <a:prstGeom prst="rect">
            <a:avLst/>
          </a:prstGeom>
          <a:noFill/>
          <a:ln w="9525">
            <a:noFill/>
            <a:miter lim="800000"/>
            <a:headEnd/>
            <a:tailEnd/>
          </a:ln>
        </p:spPr>
        <p:txBody>
          <a:bodyPr>
            <a:spAutoFit/>
          </a:bodyPr>
          <a:lstStyle/>
          <a:p>
            <a:pPr>
              <a:spcBef>
                <a:spcPct val="20000"/>
              </a:spcBef>
            </a:pPr>
            <a:r>
              <a:rPr lang="en-GB" sz="3600" b="1" i="1" u="sng" baseline="0">
                <a:solidFill>
                  <a:srgbClr val="FF0000"/>
                </a:solidFill>
              </a:rPr>
              <a:t>t</a:t>
            </a:r>
            <a:r>
              <a:rPr lang="en-GB" sz="3200" b="1" u="sng" baseline="0">
                <a:solidFill>
                  <a:srgbClr val="FF0000"/>
                </a:solidFill>
              </a:rPr>
              <a:t>=3</a:t>
            </a:r>
            <a:r>
              <a:rPr lang="en-GB" sz="3200" b="1" baseline="0">
                <a:solidFill>
                  <a:srgbClr val="FF0000"/>
                </a:solidFill>
              </a:rPr>
              <a:t>    </a:t>
            </a:r>
            <a:r>
              <a:rPr lang="en-GB" sz="3200" b="1" i="1" u="sng" baseline="0">
                <a:solidFill>
                  <a:srgbClr val="008000"/>
                </a:solidFill>
              </a:rPr>
              <a:t>C</a:t>
            </a:r>
            <a:r>
              <a:rPr lang="en-GB" sz="3200" b="1" u="sng" baseline="0">
                <a:solidFill>
                  <a:srgbClr val="008000"/>
                </a:solidFill>
              </a:rPr>
              <a:t>=1</a:t>
            </a:r>
            <a:endParaRPr lang="en-GB" sz="3200" b="1" u="sng" baseline="0"/>
          </a:p>
          <a:p>
            <a:endParaRPr lang="en-US"/>
          </a:p>
        </p:txBody>
      </p:sp>
      <p:graphicFrame>
        <p:nvGraphicFramePr>
          <p:cNvPr id="25602" name="Object 60"/>
          <p:cNvGraphicFramePr>
            <a:graphicFrameLocks noChangeAspect="1"/>
          </p:cNvGraphicFramePr>
          <p:nvPr/>
        </p:nvGraphicFramePr>
        <p:xfrm>
          <a:off x="4457700" y="3321050"/>
          <a:ext cx="990600" cy="215900"/>
        </p:xfrm>
        <a:graphic>
          <a:graphicData uri="http://schemas.openxmlformats.org/presentationml/2006/ole">
            <p:oleObj spid="_x0000_s198658" name="Equation" r:id="rId3" imgW="914400" imgH="215640" progId="Equation.3">
              <p:embed/>
            </p:oleObj>
          </a:graphicData>
        </a:graphic>
      </p:graphicFrame>
      <p:graphicFrame>
        <p:nvGraphicFramePr>
          <p:cNvPr id="25603" name="Object 61"/>
          <p:cNvGraphicFramePr>
            <a:graphicFrameLocks noChangeAspect="1"/>
          </p:cNvGraphicFramePr>
          <p:nvPr/>
        </p:nvGraphicFramePr>
        <p:xfrm>
          <a:off x="5401868" y="2636841"/>
          <a:ext cx="3300280" cy="2701925"/>
        </p:xfrm>
        <a:graphic>
          <a:graphicData uri="http://schemas.openxmlformats.org/presentationml/2006/ole">
            <p:oleObj spid="_x0000_s198659" name="Equation" r:id="rId4" imgW="1688760" imgH="1498320" progId="Equation.3">
              <p:embed/>
            </p:oleObj>
          </a:graphicData>
        </a:graphic>
      </p:graphicFrame>
      <p:sp>
        <p:nvSpPr>
          <p:cNvPr id="25658" name="Line 64"/>
          <p:cNvSpPr>
            <a:spLocks noChangeShapeType="1"/>
          </p:cNvSpPr>
          <p:nvPr/>
        </p:nvSpPr>
        <p:spPr bwMode="auto">
          <a:xfrm>
            <a:off x="7917921" y="4365625"/>
            <a:ext cx="233892" cy="0"/>
          </a:xfrm>
          <a:prstGeom prst="line">
            <a:avLst/>
          </a:prstGeom>
          <a:noFill/>
          <a:ln w="38100">
            <a:solidFill>
              <a:srgbClr val="FF9900"/>
            </a:solidFill>
            <a:round/>
            <a:headEnd/>
            <a:tailEnd/>
          </a:ln>
        </p:spPr>
        <p:txBody>
          <a:bodyPr/>
          <a:lstStyle/>
          <a:p>
            <a:endParaRPr lang="en-US"/>
          </a:p>
        </p:txBody>
      </p:sp>
      <p:sp>
        <p:nvSpPr>
          <p:cNvPr id="25659" name="Line 65"/>
          <p:cNvSpPr>
            <a:spLocks noChangeShapeType="1"/>
          </p:cNvSpPr>
          <p:nvPr/>
        </p:nvSpPr>
        <p:spPr bwMode="auto">
          <a:xfrm>
            <a:off x="7917921" y="3933825"/>
            <a:ext cx="233892" cy="0"/>
          </a:xfrm>
          <a:prstGeom prst="line">
            <a:avLst/>
          </a:prstGeom>
          <a:noFill/>
          <a:ln w="38100">
            <a:solidFill>
              <a:srgbClr val="FF99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741233" y="188913"/>
            <a:ext cx="8423539" cy="792162"/>
          </a:xfrm>
        </p:spPr>
        <p:txBody>
          <a:bodyPr/>
          <a:lstStyle/>
          <a:p>
            <a:pPr eaLnBrk="1" hangingPunct="1"/>
            <a:r>
              <a:rPr lang="en-GB" sz="4000" b="1" smtClean="0">
                <a:solidFill>
                  <a:schemeClr val="accent2"/>
                </a:solidFill>
              </a:rPr>
              <a:t>Hebb’s rule in practice.</a:t>
            </a:r>
            <a:endParaRPr lang="en-US" sz="4000" b="1" smtClean="0">
              <a:solidFill>
                <a:schemeClr val="accent2"/>
              </a:solidFill>
            </a:endParaRPr>
          </a:p>
        </p:txBody>
      </p:sp>
      <p:sp>
        <p:nvSpPr>
          <p:cNvPr id="26629" name="Rectangle 3"/>
          <p:cNvSpPr>
            <a:spLocks noGrp="1" noChangeArrowheads="1"/>
          </p:cNvSpPr>
          <p:nvPr>
            <p:ph type="body" sz="half" idx="1"/>
          </p:nvPr>
        </p:nvSpPr>
        <p:spPr>
          <a:xfrm>
            <a:off x="0" y="692150"/>
            <a:ext cx="9906000" cy="5475288"/>
          </a:xfrm>
        </p:spPr>
        <p:txBody>
          <a:bodyPr/>
          <a:lstStyle/>
          <a:p>
            <a:pPr eaLnBrk="1" hangingPunct="1">
              <a:buFontTx/>
              <a:buNone/>
            </a:pPr>
            <a:r>
              <a:rPr lang="en-GB" sz="2800" b="1" smtClean="0"/>
              <a:t> </a:t>
            </a:r>
            <a:r>
              <a:rPr lang="en-GB" sz="2400" b="1" smtClean="0"/>
              <a:t>Input unit </a:t>
            </a:r>
          </a:p>
          <a:p>
            <a:pPr eaLnBrk="1" hangingPunct="1">
              <a:buFontTx/>
              <a:buNone/>
            </a:pPr>
            <a:r>
              <a:rPr lang="en-GB" sz="2400" b="1" smtClean="0"/>
              <a:t> N</a:t>
            </a:r>
            <a:r>
              <a:rPr lang="en-GB" sz="2400" b="1" baseline="30000" smtClean="0"/>
              <a:t>o </a:t>
            </a:r>
          </a:p>
          <a:p>
            <a:pPr eaLnBrk="1" hangingPunct="1">
              <a:buFontTx/>
              <a:buNone/>
            </a:pPr>
            <a:endParaRPr lang="en-GB" sz="1800" b="1" baseline="30000" smtClean="0"/>
          </a:p>
          <a:p>
            <a:pPr eaLnBrk="1" hangingPunct="1">
              <a:buFontTx/>
              <a:buNone/>
            </a:pPr>
            <a:r>
              <a:rPr lang="en-GB" sz="2400" b="1" baseline="30000" smtClean="0"/>
              <a:t>  </a:t>
            </a:r>
            <a:r>
              <a:rPr lang="en-GB" sz="2400" b="1" smtClean="0"/>
              <a:t>1</a:t>
            </a:r>
          </a:p>
          <a:p>
            <a:pPr eaLnBrk="1" hangingPunct="1">
              <a:buFontTx/>
              <a:buNone/>
            </a:pPr>
            <a:endParaRPr lang="en-GB" sz="2400" b="1" smtClean="0"/>
          </a:p>
          <a:p>
            <a:pPr eaLnBrk="1" hangingPunct="1">
              <a:buFontTx/>
              <a:buNone/>
            </a:pPr>
            <a:r>
              <a:rPr lang="en-GB" sz="2800" b="1" smtClean="0"/>
              <a:t> </a:t>
            </a:r>
            <a:r>
              <a:rPr lang="en-GB" sz="2400" b="1" smtClean="0"/>
              <a:t>2                                                </a:t>
            </a:r>
          </a:p>
          <a:p>
            <a:pPr eaLnBrk="1" hangingPunct="1">
              <a:buFontTx/>
              <a:buNone/>
            </a:pPr>
            <a:r>
              <a:rPr lang="en-GB" b="1" smtClean="0"/>
              <a:t>                                                 </a:t>
            </a:r>
          </a:p>
          <a:p>
            <a:pPr eaLnBrk="1" hangingPunct="1">
              <a:buFontTx/>
              <a:buNone/>
            </a:pPr>
            <a:r>
              <a:rPr lang="en-GB" sz="2800" b="1" smtClean="0"/>
              <a:t> </a:t>
            </a:r>
            <a:r>
              <a:rPr lang="en-GB" sz="2400" b="1" smtClean="0"/>
              <a:t>3</a:t>
            </a:r>
          </a:p>
          <a:p>
            <a:pPr eaLnBrk="1" hangingPunct="1">
              <a:buFontTx/>
              <a:buNone/>
            </a:pPr>
            <a:endParaRPr lang="en-GB" sz="2400" b="1" smtClean="0"/>
          </a:p>
          <a:p>
            <a:pPr eaLnBrk="1" hangingPunct="1">
              <a:buFontTx/>
              <a:buNone/>
            </a:pPr>
            <a:endParaRPr lang="en-GB" sz="800" b="1" smtClean="0"/>
          </a:p>
          <a:p>
            <a:pPr eaLnBrk="1" hangingPunct="1">
              <a:buFontTx/>
              <a:buNone/>
            </a:pPr>
            <a:r>
              <a:rPr lang="en-GB" sz="2800" b="1" smtClean="0"/>
              <a:t> </a:t>
            </a:r>
            <a:r>
              <a:rPr lang="en-GB" sz="2400" b="1" smtClean="0"/>
              <a:t>4</a:t>
            </a:r>
            <a:endParaRPr lang="en-US" sz="2400" b="1" smtClean="0"/>
          </a:p>
        </p:txBody>
      </p:sp>
      <p:graphicFrame>
        <p:nvGraphicFramePr>
          <p:cNvPr id="162820" name="Group 4"/>
          <p:cNvGraphicFramePr>
            <a:graphicFrameLocks noGrp="1"/>
          </p:cNvGraphicFramePr>
          <p:nvPr>
            <p:ph sz="quarter" idx="2"/>
          </p:nvPr>
        </p:nvGraphicFramePr>
        <p:xfrm>
          <a:off x="7059747" y="1557338"/>
          <a:ext cx="2572808" cy="914400"/>
        </p:xfrm>
        <a:graphic>
          <a:graphicData uri="http://schemas.openxmlformats.org/drawingml/2006/table">
            <a:tbl>
              <a:tblPr/>
              <a:tblGrid>
                <a:gridCol w="643202"/>
                <a:gridCol w="644921"/>
                <a:gridCol w="641483"/>
                <a:gridCol w="643202"/>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3</a:t>
                      </a:r>
                      <a:r>
                        <a:rPr kumimoji="0" lang="en-GB" sz="2400" b="1" i="1" u="none" strike="noStrike" cap="none" normalizeH="0" baseline="-25000" smtClean="0">
                          <a:ln>
                            <a:noFill/>
                          </a:ln>
                          <a:solidFill>
                            <a:schemeClr val="tx1"/>
                          </a:solidFill>
                          <a:effectLst/>
                          <a:latin typeface="Times New Roman" pitchFamily="18" charset="0"/>
                        </a:rPr>
                        <a:t>1</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3</a:t>
                      </a:r>
                      <a:r>
                        <a:rPr kumimoji="0" lang="en-GB" sz="2400" b="1" i="1" u="none" strike="noStrike" cap="none" normalizeH="0" baseline="-25000" smtClean="0">
                          <a:ln>
                            <a:noFill/>
                          </a:ln>
                          <a:solidFill>
                            <a:schemeClr val="tx1"/>
                          </a:solidFill>
                          <a:effectLst/>
                          <a:latin typeface="Times New Roman" pitchFamily="18" charset="0"/>
                        </a:rPr>
                        <a:t>2</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3</a:t>
                      </a:r>
                      <a:r>
                        <a:rPr kumimoji="0" lang="en-GB" sz="2400" b="1" i="1" u="none" strike="noStrike" cap="none" normalizeH="0" baseline="-25000" smtClean="0">
                          <a:ln>
                            <a:noFill/>
                          </a:ln>
                          <a:solidFill>
                            <a:schemeClr val="tx1"/>
                          </a:solidFill>
                          <a:effectLst/>
                          <a:latin typeface="Times New Roman" pitchFamily="18" charset="0"/>
                        </a:rPr>
                        <a:t>3</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Times New Roman" pitchFamily="18" charset="0"/>
                        </a:rPr>
                        <a:t>w</a:t>
                      </a:r>
                      <a:r>
                        <a:rPr kumimoji="0" lang="en-GB" sz="2400" b="1" i="1" u="none" strike="noStrike" cap="none" normalizeH="0" baseline="30000" smtClean="0">
                          <a:ln>
                            <a:noFill/>
                          </a:ln>
                          <a:solidFill>
                            <a:schemeClr val="tx1"/>
                          </a:solidFill>
                          <a:effectLst/>
                          <a:latin typeface="Times New Roman" pitchFamily="18" charset="0"/>
                        </a:rPr>
                        <a:t>3</a:t>
                      </a:r>
                      <a:r>
                        <a:rPr kumimoji="0" lang="en-GB" sz="2400" b="1" i="1" u="none" strike="noStrike" cap="none" normalizeH="0" baseline="-25000" smtClean="0">
                          <a:ln>
                            <a:noFill/>
                          </a:ln>
                          <a:solidFill>
                            <a:schemeClr val="tx1"/>
                          </a:solidFill>
                          <a:effectLst/>
                          <a:latin typeface="Times New Roman" pitchFamily="18" charset="0"/>
                        </a:rPr>
                        <a:t>4</a:t>
                      </a:r>
                      <a:endParaRPr kumimoji="0" lang="en-US" sz="2400" b="1" i="1" u="none" strike="noStrike" cap="none" normalizeH="0" baseline="-2500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9900"/>
                          </a:solidFill>
                          <a:effectLst/>
                          <a:latin typeface="Times New Roman" pitchFamily="18" charset="0"/>
                        </a:rPr>
                        <a:t>4</a:t>
                      </a:r>
                      <a:endParaRPr kumimoji="0" lang="en-US" sz="2400" b="1" i="0" u="none" strike="noStrike" cap="none" normalizeH="0" baseline="0" smtClean="0">
                        <a:ln>
                          <a:noFill/>
                        </a:ln>
                        <a:solidFill>
                          <a:srgbClr val="FF9900"/>
                        </a:solidFill>
                        <a:effectLst/>
                        <a:latin typeface="Times New Roman" pitchFamily="18" charset="0"/>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9900"/>
                          </a:solidFill>
                          <a:effectLst/>
                          <a:latin typeface="Times New Roman" pitchFamily="18" charset="0"/>
                        </a:rPr>
                        <a:t>2</a:t>
                      </a:r>
                      <a:endParaRPr kumimoji="0" lang="en-US" sz="2400" b="1" i="0" u="none" strike="noStrike" cap="none" normalizeH="0" baseline="0" smtClean="0">
                        <a:ln>
                          <a:noFill/>
                        </a:ln>
                        <a:solidFill>
                          <a:srgbClr val="FF9900"/>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3</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1</a:t>
                      </a:r>
                      <a:endParaRPr kumimoji="0" lang="en-US" sz="2400" b="1" i="0" u="none" strike="noStrike" cap="none" normalizeH="0" baseline="0" smtClean="0">
                        <a:ln>
                          <a:noFill/>
                        </a:ln>
                        <a:solidFill>
                          <a:schemeClr val="tx1"/>
                        </a:solidFill>
                        <a:effectLst/>
                        <a:latin typeface="Times New Roman" pitchFamily="18"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47" name="Oval 21"/>
          <p:cNvSpPr>
            <a:spLocks noChangeArrowheads="1"/>
          </p:cNvSpPr>
          <p:nvPr/>
        </p:nvSpPr>
        <p:spPr bwMode="auto">
          <a:xfrm>
            <a:off x="584732" y="1773238"/>
            <a:ext cx="624285" cy="576262"/>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26648" name="Oval 22"/>
          <p:cNvSpPr>
            <a:spLocks noChangeArrowheads="1"/>
          </p:cNvSpPr>
          <p:nvPr/>
        </p:nvSpPr>
        <p:spPr bwMode="auto">
          <a:xfrm>
            <a:off x="584732" y="2708279"/>
            <a:ext cx="624285" cy="576263"/>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26649" name="Oval 23"/>
          <p:cNvSpPr>
            <a:spLocks noChangeArrowheads="1"/>
          </p:cNvSpPr>
          <p:nvPr/>
        </p:nvSpPr>
        <p:spPr bwMode="auto">
          <a:xfrm>
            <a:off x="584732" y="3789363"/>
            <a:ext cx="624285"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26650" name="Oval 24"/>
          <p:cNvSpPr>
            <a:spLocks noChangeArrowheads="1"/>
          </p:cNvSpPr>
          <p:nvPr/>
        </p:nvSpPr>
        <p:spPr bwMode="auto">
          <a:xfrm>
            <a:off x="584732" y="4941888"/>
            <a:ext cx="624285" cy="576262"/>
          </a:xfrm>
          <a:prstGeom prst="ellipse">
            <a:avLst/>
          </a:prstGeom>
          <a:solidFill>
            <a:schemeClr val="accent1">
              <a:alpha val="0"/>
            </a:schemeClr>
          </a:solidFill>
          <a:ln w="38100">
            <a:solidFill>
              <a:srgbClr val="0000FF"/>
            </a:solidFill>
            <a:round/>
            <a:headEnd/>
            <a:tailEnd/>
          </a:ln>
        </p:spPr>
        <p:txBody>
          <a:bodyPr wrap="none" anchor="ctr"/>
          <a:lstStyle/>
          <a:p>
            <a:endParaRPr lang="en-US"/>
          </a:p>
        </p:txBody>
      </p:sp>
      <p:sp>
        <p:nvSpPr>
          <p:cNvPr id="26651" name="Oval 25"/>
          <p:cNvSpPr>
            <a:spLocks noChangeArrowheads="1"/>
          </p:cNvSpPr>
          <p:nvPr/>
        </p:nvSpPr>
        <p:spPr bwMode="auto">
          <a:xfrm>
            <a:off x="1754190" y="2924179"/>
            <a:ext cx="1559851" cy="1368425"/>
          </a:xfrm>
          <a:prstGeom prst="ellipse">
            <a:avLst/>
          </a:prstGeom>
          <a:solidFill>
            <a:schemeClr val="accent1">
              <a:alpha val="0"/>
            </a:schemeClr>
          </a:solidFill>
          <a:ln w="38100">
            <a:solidFill>
              <a:schemeClr val="accent2"/>
            </a:solidFill>
            <a:round/>
            <a:headEnd/>
            <a:tailEnd/>
          </a:ln>
        </p:spPr>
        <p:txBody>
          <a:bodyPr wrap="none" anchor="ctr"/>
          <a:lstStyle/>
          <a:p>
            <a:endParaRPr lang="en-US"/>
          </a:p>
        </p:txBody>
      </p:sp>
      <p:sp>
        <p:nvSpPr>
          <p:cNvPr id="26652" name="WordArt 26"/>
          <p:cNvSpPr>
            <a:spLocks noChangeArrowheads="1" noChangeShapeType="1" noTextEdit="1"/>
          </p:cNvSpPr>
          <p:nvPr/>
        </p:nvSpPr>
        <p:spPr bwMode="auto">
          <a:xfrm>
            <a:off x="2221971" y="3357567"/>
            <a:ext cx="629444" cy="346075"/>
          </a:xfrm>
          <a:prstGeom prst="rect">
            <a:avLst/>
          </a:prstGeom>
        </p:spPr>
        <p:txBody>
          <a:bodyPr wrap="none" fromWordArt="1">
            <a:prstTxWarp prst="textPlain">
              <a:avLst>
                <a:gd name="adj" fmla="val 50000"/>
              </a:avLst>
            </a:prstTxWarp>
          </a:bodyPr>
          <a:lstStyle/>
          <a:p>
            <a:pPr algn="ctr"/>
            <a:r>
              <a:rPr lang="en-US" sz="1000" b="1" i="1" kern="10">
                <a:ln w="9525">
                  <a:solidFill>
                    <a:srgbClr val="000000"/>
                  </a:solidFill>
                  <a:round/>
                  <a:headEnd/>
                  <a:tailEnd/>
                </a:ln>
                <a:solidFill>
                  <a:srgbClr val="000000"/>
                </a:solidFill>
                <a:latin typeface="Symbol"/>
              </a:rPr>
              <a:t>q =2</a:t>
            </a:r>
          </a:p>
        </p:txBody>
      </p:sp>
      <p:sp>
        <p:nvSpPr>
          <p:cNvPr id="26653" name="Line 27"/>
          <p:cNvSpPr>
            <a:spLocks noChangeShapeType="1"/>
          </p:cNvSpPr>
          <p:nvPr/>
        </p:nvSpPr>
        <p:spPr bwMode="auto">
          <a:xfrm>
            <a:off x="1209016" y="2060575"/>
            <a:ext cx="1325959" cy="863600"/>
          </a:xfrm>
          <a:prstGeom prst="line">
            <a:avLst/>
          </a:prstGeom>
          <a:noFill/>
          <a:ln w="38100">
            <a:solidFill>
              <a:schemeClr val="accent2"/>
            </a:solidFill>
            <a:round/>
            <a:headEnd/>
            <a:tailEnd type="triangle" w="med" len="med"/>
          </a:ln>
        </p:spPr>
        <p:txBody>
          <a:bodyPr/>
          <a:lstStyle/>
          <a:p>
            <a:endParaRPr lang="en-US"/>
          </a:p>
        </p:txBody>
      </p:sp>
      <p:sp>
        <p:nvSpPr>
          <p:cNvPr id="26654" name="Line 28"/>
          <p:cNvSpPr>
            <a:spLocks noChangeShapeType="1"/>
          </p:cNvSpPr>
          <p:nvPr/>
        </p:nvSpPr>
        <p:spPr bwMode="auto">
          <a:xfrm>
            <a:off x="1209014" y="2997200"/>
            <a:ext cx="701675" cy="215900"/>
          </a:xfrm>
          <a:prstGeom prst="line">
            <a:avLst/>
          </a:prstGeom>
          <a:noFill/>
          <a:ln w="38100">
            <a:solidFill>
              <a:schemeClr val="accent2"/>
            </a:solidFill>
            <a:round/>
            <a:headEnd/>
            <a:tailEnd type="triangle" w="med" len="med"/>
          </a:ln>
        </p:spPr>
        <p:txBody>
          <a:bodyPr/>
          <a:lstStyle/>
          <a:p>
            <a:endParaRPr lang="en-US"/>
          </a:p>
        </p:txBody>
      </p:sp>
      <p:sp>
        <p:nvSpPr>
          <p:cNvPr id="26655" name="Line 29"/>
          <p:cNvSpPr>
            <a:spLocks noChangeShapeType="1"/>
          </p:cNvSpPr>
          <p:nvPr/>
        </p:nvSpPr>
        <p:spPr bwMode="auto">
          <a:xfrm flipV="1">
            <a:off x="1209016" y="3933829"/>
            <a:ext cx="624284" cy="142875"/>
          </a:xfrm>
          <a:prstGeom prst="line">
            <a:avLst/>
          </a:prstGeom>
          <a:noFill/>
          <a:ln w="38100">
            <a:solidFill>
              <a:schemeClr val="accent2"/>
            </a:solidFill>
            <a:round/>
            <a:headEnd/>
            <a:tailEnd type="triangle" w="med" len="med"/>
          </a:ln>
        </p:spPr>
        <p:txBody>
          <a:bodyPr/>
          <a:lstStyle/>
          <a:p>
            <a:endParaRPr lang="en-US"/>
          </a:p>
        </p:txBody>
      </p:sp>
      <p:sp>
        <p:nvSpPr>
          <p:cNvPr id="26656" name="Line 30"/>
          <p:cNvSpPr>
            <a:spLocks noChangeShapeType="1"/>
          </p:cNvSpPr>
          <p:nvPr/>
        </p:nvSpPr>
        <p:spPr bwMode="auto">
          <a:xfrm flipV="1">
            <a:off x="1209014" y="4292604"/>
            <a:ext cx="1092067" cy="936625"/>
          </a:xfrm>
          <a:prstGeom prst="line">
            <a:avLst/>
          </a:prstGeom>
          <a:noFill/>
          <a:ln w="38100">
            <a:solidFill>
              <a:schemeClr val="accent2"/>
            </a:solidFill>
            <a:round/>
            <a:headEnd/>
            <a:tailEnd type="triangle" w="med" len="med"/>
          </a:ln>
        </p:spPr>
        <p:txBody>
          <a:bodyPr/>
          <a:lstStyle/>
          <a:p>
            <a:endParaRPr lang="en-US"/>
          </a:p>
        </p:txBody>
      </p:sp>
      <p:sp>
        <p:nvSpPr>
          <p:cNvPr id="26657" name="Line 31"/>
          <p:cNvSpPr>
            <a:spLocks noChangeShapeType="1"/>
          </p:cNvSpPr>
          <p:nvPr/>
        </p:nvSpPr>
        <p:spPr bwMode="auto">
          <a:xfrm>
            <a:off x="3314041" y="3573463"/>
            <a:ext cx="624284" cy="0"/>
          </a:xfrm>
          <a:prstGeom prst="line">
            <a:avLst/>
          </a:prstGeom>
          <a:noFill/>
          <a:ln w="38100">
            <a:solidFill>
              <a:srgbClr val="FF0000"/>
            </a:solidFill>
            <a:round/>
            <a:headEnd/>
            <a:tailEnd type="triangle" w="med" len="med"/>
          </a:ln>
        </p:spPr>
        <p:txBody>
          <a:bodyPr/>
          <a:lstStyle/>
          <a:p>
            <a:endParaRPr lang="en-US"/>
          </a:p>
        </p:txBody>
      </p:sp>
      <p:sp>
        <p:nvSpPr>
          <p:cNvPr id="26658" name="WordArt 32"/>
          <p:cNvSpPr>
            <a:spLocks noChangeArrowheads="1" noChangeShapeType="1" noTextEdit="1"/>
          </p:cNvSpPr>
          <p:nvPr/>
        </p:nvSpPr>
        <p:spPr bwMode="auto">
          <a:xfrm rot="5400000">
            <a:off x="3555340" y="3710652"/>
            <a:ext cx="301625" cy="313002"/>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chemeClr val="tx1"/>
                  </a:solidFill>
                  <a:round/>
                  <a:headEnd/>
                  <a:tailEnd/>
                </a:ln>
                <a:solidFill>
                  <a:srgbClr val="000000"/>
                </a:solidFill>
                <a:latin typeface="Times New Roman"/>
                <a:cs typeface="Times New Roman"/>
              </a:rPr>
              <a:t>X</a:t>
            </a:r>
          </a:p>
        </p:txBody>
      </p:sp>
      <p:sp>
        <p:nvSpPr>
          <p:cNvPr id="26659" name="WordArt 33"/>
          <p:cNvSpPr>
            <a:spLocks noChangeArrowheads="1" noChangeShapeType="1" noTextEdit="1"/>
          </p:cNvSpPr>
          <p:nvPr/>
        </p:nvSpPr>
        <p:spPr bwMode="auto">
          <a:xfrm rot="5400000">
            <a:off x="1857574" y="2180766"/>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9900"/>
                  </a:solidFill>
                  <a:round/>
                  <a:headEnd/>
                  <a:tailEnd/>
                </a:ln>
                <a:solidFill>
                  <a:srgbClr val="FF9900"/>
                </a:solidFill>
                <a:latin typeface="Times New Roman"/>
                <a:cs typeface="Times New Roman"/>
              </a:rPr>
              <a:t>4</a:t>
            </a:r>
          </a:p>
        </p:txBody>
      </p:sp>
      <p:sp>
        <p:nvSpPr>
          <p:cNvPr id="26660" name="WordArt 34"/>
          <p:cNvSpPr>
            <a:spLocks noChangeArrowheads="1" noChangeShapeType="1" noTextEdit="1"/>
          </p:cNvSpPr>
          <p:nvPr/>
        </p:nvSpPr>
        <p:spPr bwMode="auto">
          <a:xfrm rot="5400000">
            <a:off x="1544572" y="2828466"/>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FF9900"/>
                  </a:solidFill>
                  <a:round/>
                  <a:headEnd/>
                  <a:tailEnd/>
                </a:ln>
                <a:solidFill>
                  <a:srgbClr val="FF9900"/>
                </a:solidFill>
                <a:latin typeface="Times New Roman"/>
                <a:cs typeface="Times New Roman"/>
              </a:rPr>
              <a:t>2</a:t>
            </a:r>
          </a:p>
        </p:txBody>
      </p:sp>
      <p:sp>
        <p:nvSpPr>
          <p:cNvPr id="26661" name="WordArt 35"/>
          <p:cNvSpPr>
            <a:spLocks noChangeArrowheads="1" noChangeShapeType="1" noTextEdit="1"/>
          </p:cNvSpPr>
          <p:nvPr/>
        </p:nvSpPr>
        <p:spPr bwMode="auto">
          <a:xfrm rot="5400000">
            <a:off x="1467181" y="4052424"/>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3</a:t>
            </a:r>
          </a:p>
        </p:txBody>
      </p:sp>
      <p:sp>
        <p:nvSpPr>
          <p:cNvPr id="26662" name="WordArt 36"/>
          <p:cNvSpPr>
            <a:spLocks noChangeArrowheads="1" noChangeShapeType="1" noTextEdit="1"/>
          </p:cNvSpPr>
          <p:nvPr/>
        </p:nvSpPr>
        <p:spPr bwMode="auto">
          <a:xfrm rot="5400000">
            <a:off x="1778464" y="4773153"/>
            <a:ext cx="190500" cy="239051"/>
          </a:xfrm>
          <a:prstGeom prst="rect">
            <a:avLst/>
          </a:prstGeom>
        </p:spPr>
        <p:txBody>
          <a:bodyPr vert="wordArtVert" wrap="none" fromWordArt="1">
            <a:prstTxWarp prst="textPlain">
              <a:avLst>
                <a:gd name="adj" fmla="val 50000"/>
              </a:avLst>
            </a:prstTxWarp>
          </a:bodyPr>
          <a:lstStyle/>
          <a:p>
            <a:pPr algn="ctr" fontAlgn="auto"/>
            <a:r>
              <a:rPr lang="en-US" sz="1000" b="1" i="1" kern="10">
                <a:ln w="9525">
                  <a:solidFill>
                    <a:srgbClr val="000000"/>
                  </a:solidFill>
                  <a:round/>
                  <a:headEnd/>
                  <a:tailEnd/>
                </a:ln>
                <a:solidFill>
                  <a:srgbClr val="000000"/>
                </a:solidFill>
                <a:latin typeface="Times New Roman"/>
                <a:cs typeface="Times New Roman"/>
              </a:rPr>
              <a:t>1</a:t>
            </a:r>
          </a:p>
        </p:txBody>
      </p:sp>
      <p:sp>
        <p:nvSpPr>
          <p:cNvPr id="26663" name="Line 37"/>
          <p:cNvSpPr>
            <a:spLocks noChangeShapeType="1"/>
          </p:cNvSpPr>
          <p:nvPr/>
        </p:nvSpPr>
        <p:spPr bwMode="auto">
          <a:xfrm>
            <a:off x="428229" y="1773238"/>
            <a:ext cx="0" cy="3816350"/>
          </a:xfrm>
          <a:prstGeom prst="line">
            <a:avLst/>
          </a:prstGeom>
          <a:noFill/>
          <a:ln w="28575">
            <a:solidFill>
              <a:schemeClr val="tx1"/>
            </a:solidFill>
            <a:round/>
            <a:headEnd/>
            <a:tailEnd/>
          </a:ln>
        </p:spPr>
        <p:txBody>
          <a:bodyPr/>
          <a:lstStyle/>
          <a:p>
            <a:endParaRPr lang="en-US"/>
          </a:p>
        </p:txBody>
      </p:sp>
      <p:sp>
        <p:nvSpPr>
          <p:cNvPr id="26664" name="Text Box 55"/>
          <p:cNvSpPr txBox="1">
            <a:spLocks noChangeArrowheads="1"/>
          </p:cNvSpPr>
          <p:nvPr/>
        </p:nvSpPr>
        <p:spPr bwMode="auto">
          <a:xfrm>
            <a:off x="5030391" y="836614"/>
            <a:ext cx="2817019" cy="923330"/>
          </a:xfrm>
          <a:prstGeom prst="rect">
            <a:avLst/>
          </a:prstGeom>
          <a:noFill/>
          <a:ln w="9525">
            <a:noFill/>
            <a:miter lim="800000"/>
            <a:headEnd/>
            <a:tailEnd/>
          </a:ln>
        </p:spPr>
        <p:txBody>
          <a:bodyPr>
            <a:spAutoFit/>
          </a:bodyPr>
          <a:lstStyle/>
          <a:p>
            <a:pPr>
              <a:spcBef>
                <a:spcPct val="20000"/>
              </a:spcBef>
            </a:pPr>
            <a:r>
              <a:rPr lang="en-GB" sz="3600" b="1" i="1" u="sng" baseline="0">
                <a:solidFill>
                  <a:srgbClr val="FF0000"/>
                </a:solidFill>
              </a:rPr>
              <a:t>t</a:t>
            </a:r>
            <a:r>
              <a:rPr lang="en-GB" sz="3200" b="1" u="sng" baseline="0">
                <a:solidFill>
                  <a:srgbClr val="FF0000"/>
                </a:solidFill>
              </a:rPr>
              <a:t>=3</a:t>
            </a:r>
            <a:r>
              <a:rPr lang="en-GB" sz="3200" b="1" baseline="0">
                <a:solidFill>
                  <a:srgbClr val="FF0000"/>
                </a:solidFill>
              </a:rPr>
              <a:t>    </a:t>
            </a:r>
            <a:r>
              <a:rPr lang="en-GB" sz="3200" b="1" i="1" u="sng" baseline="0">
                <a:solidFill>
                  <a:srgbClr val="008000"/>
                </a:solidFill>
              </a:rPr>
              <a:t>C</a:t>
            </a:r>
            <a:r>
              <a:rPr lang="en-GB" sz="3200" b="1" u="sng" baseline="0">
                <a:solidFill>
                  <a:srgbClr val="008000"/>
                </a:solidFill>
              </a:rPr>
              <a:t>=1</a:t>
            </a:r>
            <a:endParaRPr lang="en-GB" sz="3200" b="1" u="sng" baseline="0"/>
          </a:p>
          <a:p>
            <a:endParaRPr lang="en-US"/>
          </a:p>
        </p:txBody>
      </p:sp>
      <p:graphicFrame>
        <p:nvGraphicFramePr>
          <p:cNvPr id="26626" name="Object 56"/>
          <p:cNvGraphicFramePr>
            <a:graphicFrameLocks noChangeAspect="1"/>
          </p:cNvGraphicFramePr>
          <p:nvPr/>
        </p:nvGraphicFramePr>
        <p:xfrm>
          <a:off x="4457700" y="3321050"/>
          <a:ext cx="990600" cy="215900"/>
        </p:xfrm>
        <a:graphic>
          <a:graphicData uri="http://schemas.openxmlformats.org/presentationml/2006/ole">
            <p:oleObj spid="_x0000_s199682" name="Equation" r:id="rId3" imgW="914400" imgH="215640" progId="Equation.3">
              <p:embed/>
            </p:oleObj>
          </a:graphicData>
        </a:graphic>
      </p:graphicFrame>
      <p:graphicFrame>
        <p:nvGraphicFramePr>
          <p:cNvPr id="26627" name="Object 57"/>
          <p:cNvGraphicFramePr>
            <a:graphicFrameLocks noChangeAspect="1"/>
          </p:cNvGraphicFramePr>
          <p:nvPr/>
        </p:nvGraphicFramePr>
        <p:xfrm>
          <a:off x="5401868" y="2636841"/>
          <a:ext cx="3300280" cy="2701925"/>
        </p:xfrm>
        <a:graphic>
          <a:graphicData uri="http://schemas.openxmlformats.org/presentationml/2006/ole">
            <p:oleObj spid="_x0000_s199683" name="Equation" r:id="rId4" imgW="1688760" imgH="1498320" progId="Equation.3">
              <p:embed/>
            </p:oleObj>
          </a:graphicData>
        </a:graphic>
      </p:graphicFrame>
      <p:sp>
        <p:nvSpPr>
          <p:cNvPr id="26665" name="Line 58"/>
          <p:cNvSpPr>
            <a:spLocks noChangeShapeType="1"/>
          </p:cNvSpPr>
          <p:nvPr/>
        </p:nvSpPr>
        <p:spPr bwMode="auto">
          <a:xfrm>
            <a:off x="7917921" y="4365625"/>
            <a:ext cx="233892" cy="0"/>
          </a:xfrm>
          <a:prstGeom prst="line">
            <a:avLst/>
          </a:prstGeom>
          <a:noFill/>
          <a:ln w="38100">
            <a:solidFill>
              <a:srgbClr val="FF9900"/>
            </a:solidFill>
            <a:round/>
            <a:headEnd/>
            <a:tailEnd/>
          </a:ln>
        </p:spPr>
        <p:txBody>
          <a:bodyPr/>
          <a:lstStyle/>
          <a:p>
            <a:endParaRPr lang="en-US"/>
          </a:p>
        </p:txBody>
      </p:sp>
      <p:sp>
        <p:nvSpPr>
          <p:cNvPr id="26666" name="Line 59"/>
          <p:cNvSpPr>
            <a:spLocks noChangeShapeType="1"/>
          </p:cNvSpPr>
          <p:nvPr/>
        </p:nvSpPr>
        <p:spPr bwMode="auto">
          <a:xfrm>
            <a:off x="7917921" y="3933825"/>
            <a:ext cx="233892" cy="0"/>
          </a:xfrm>
          <a:prstGeom prst="line">
            <a:avLst/>
          </a:prstGeom>
          <a:noFill/>
          <a:ln w="38100">
            <a:solidFill>
              <a:srgbClr val="FF9900"/>
            </a:solidFill>
            <a:round/>
            <a:headEnd/>
            <a:tailEnd/>
          </a:ln>
        </p:spPr>
        <p:txBody>
          <a:bodyPr/>
          <a:lstStyle/>
          <a:p>
            <a:endParaRPr lang="en-US"/>
          </a:p>
        </p:txBody>
      </p:sp>
      <p:sp>
        <p:nvSpPr>
          <p:cNvPr id="26667" name="Text Box 61"/>
          <p:cNvSpPr txBox="1">
            <a:spLocks noChangeArrowheads="1"/>
          </p:cNvSpPr>
          <p:nvPr/>
        </p:nvSpPr>
        <p:spPr bwMode="auto">
          <a:xfrm>
            <a:off x="4151579" y="5343526"/>
            <a:ext cx="1907895" cy="523220"/>
          </a:xfrm>
          <a:prstGeom prst="rect">
            <a:avLst/>
          </a:prstGeom>
          <a:noFill/>
          <a:ln w="9525">
            <a:noFill/>
            <a:miter lim="800000"/>
            <a:headEnd/>
            <a:tailEnd/>
          </a:ln>
        </p:spPr>
        <p:txBody>
          <a:bodyPr wrap="none">
            <a:spAutoFit/>
          </a:bodyPr>
          <a:lstStyle/>
          <a:p>
            <a:r>
              <a:rPr lang="en-GB" sz="2800" b="1" i="1" baseline="0">
                <a:solidFill>
                  <a:srgbClr val="FF0000"/>
                </a:solidFill>
              </a:rPr>
              <a:t>And so on…</a:t>
            </a:r>
            <a:endParaRPr lang="en-US" sz="2800" b="1" i="1" baseline="0">
              <a:solidFill>
                <a:srgbClr val="FF0000"/>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p:cNvPicPr>
            <a:picLocks noChangeAspect="1" noChangeArrowheads="1"/>
          </p:cNvPicPr>
          <p:nvPr/>
        </p:nvPicPr>
        <p:blipFill>
          <a:blip r:embed="rId2" cstate="print"/>
          <a:srcRect/>
          <a:stretch>
            <a:fillRect/>
          </a:stretch>
        </p:blipFill>
        <p:spPr bwMode="auto">
          <a:xfrm>
            <a:off x="1052512" y="483805"/>
            <a:ext cx="7739063" cy="58436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p:cNvPicPr>
            <a:picLocks noChangeAspect="1" noChangeArrowheads="1"/>
          </p:cNvPicPr>
          <p:nvPr/>
        </p:nvPicPr>
        <p:blipFill>
          <a:blip r:embed="rId2" cstate="print"/>
          <a:srcRect/>
          <a:stretch>
            <a:fillRect/>
          </a:stretch>
        </p:blipFill>
        <p:spPr bwMode="auto">
          <a:xfrm>
            <a:off x="1114427" y="914400"/>
            <a:ext cx="8234362"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50838" y="4"/>
            <a:ext cx="8915400" cy="777875"/>
          </a:xfrm>
        </p:spPr>
        <p:txBody>
          <a:bodyPr/>
          <a:lstStyle/>
          <a:p>
            <a:pPr eaLnBrk="1" hangingPunct="1"/>
            <a:r>
              <a:rPr lang="en-US" smtClean="0"/>
              <a:t>Perceptron Learning rule</a:t>
            </a:r>
          </a:p>
        </p:txBody>
      </p:sp>
      <p:sp>
        <p:nvSpPr>
          <p:cNvPr id="84995" name="Rectangle 3"/>
          <p:cNvSpPr>
            <a:spLocks noGrp="1" noChangeArrowheads="1"/>
          </p:cNvSpPr>
          <p:nvPr>
            <p:ph type="body" sz="half" idx="1"/>
          </p:nvPr>
        </p:nvSpPr>
        <p:spPr>
          <a:xfrm>
            <a:off x="428230" y="765179"/>
            <a:ext cx="8982471" cy="1541463"/>
          </a:xfrm>
        </p:spPr>
        <p:txBody>
          <a:bodyPr/>
          <a:lstStyle/>
          <a:p>
            <a:pPr eaLnBrk="1" hangingPunct="1"/>
            <a:r>
              <a:rPr lang="en-US" sz="2800" smtClean="0"/>
              <a:t>Learning signal is the difference between the desired and actual neuron’s response</a:t>
            </a:r>
          </a:p>
          <a:p>
            <a:pPr eaLnBrk="1" hangingPunct="1"/>
            <a:r>
              <a:rPr lang="en-US" sz="2800" smtClean="0"/>
              <a:t>Learning is supervised</a:t>
            </a:r>
          </a:p>
          <a:p>
            <a:pPr eaLnBrk="1" hangingPunct="1">
              <a:buFontTx/>
              <a:buNone/>
            </a:pPr>
            <a:endParaRPr lang="en-US" sz="2800" smtClean="0"/>
          </a:p>
        </p:txBody>
      </p:sp>
      <p:pic>
        <p:nvPicPr>
          <p:cNvPr id="84996" name="Picture 4"/>
          <p:cNvPicPr>
            <a:picLocks noGrp="1" noChangeAspect="1" noChangeArrowheads="1"/>
          </p:cNvPicPr>
          <p:nvPr>
            <p:ph sz="quarter" idx="2"/>
          </p:nvPr>
        </p:nvPicPr>
        <p:blipFill>
          <a:blip r:embed="rId2" cstate="print"/>
          <a:srcRect/>
          <a:stretch>
            <a:fillRect/>
          </a:stretch>
        </p:blipFill>
        <p:spPr>
          <a:xfrm>
            <a:off x="584732" y="2349500"/>
            <a:ext cx="8425260" cy="2879725"/>
          </a:xfrm>
          <a:noFill/>
        </p:spPr>
      </p:pic>
      <p:pic>
        <p:nvPicPr>
          <p:cNvPr id="84997" name="Picture 6"/>
          <p:cNvPicPr>
            <a:picLocks noGrp="1" noChangeAspect="1" noChangeArrowheads="1"/>
          </p:cNvPicPr>
          <p:nvPr>
            <p:ph sz="quarter" idx="3"/>
          </p:nvPr>
        </p:nvPicPr>
        <p:blipFill>
          <a:blip r:embed="rId3" cstate="print"/>
          <a:srcRect/>
          <a:stretch>
            <a:fillRect/>
          </a:stretch>
        </p:blipFill>
        <p:spPr>
          <a:xfrm>
            <a:off x="5420785" y="5013325"/>
            <a:ext cx="1255448" cy="495300"/>
          </a:xfrm>
          <a:noFill/>
        </p:spPr>
      </p:pic>
      <p:pic>
        <p:nvPicPr>
          <p:cNvPr id="84998" name="Picture 8"/>
          <p:cNvPicPr>
            <a:picLocks noChangeAspect="1" noChangeArrowheads="1"/>
          </p:cNvPicPr>
          <p:nvPr/>
        </p:nvPicPr>
        <p:blipFill>
          <a:blip r:embed="rId4" cstate="print"/>
          <a:srcRect/>
          <a:stretch>
            <a:fillRect/>
          </a:stretch>
        </p:blipFill>
        <p:spPr bwMode="auto">
          <a:xfrm>
            <a:off x="5420786" y="5589588"/>
            <a:ext cx="1353476" cy="214312"/>
          </a:xfrm>
          <a:prstGeom prst="rect">
            <a:avLst/>
          </a:prstGeom>
          <a:noFill/>
          <a:ln w="9525">
            <a:noFill/>
            <a:miter lim="800000"/>
            <a:headEnd/>
            <a:tailEnd/>
          </a:ln>
        </p:spPr>
      </p:pic>
      <p:pic>
        <p:nvPicPr>
          <p:cNvPr id="84999" name="Picture 9"/>
          <p:cNvPicPr>
            <a:picLocks noChangeAspect="1" noChangeArrowheads="1"/>
          </p:cNvPicPr>
          <p:nvPr/>
        </p:nvPicPr>
        <p:blipFill>
          <a:blip r:embed="rId5" cstate="print"/>
          <a:srcRect/>
          <a:stretch>
            <a:fillRect/>
          </a:stretch>
        </p:blipFill>
        <p:spPr bwMode="auto">
          <a:xfrm>
            <a:off x="4875611" y="5949954"/>
            <a:ext cx="2669117" cy="449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95300" y="274642"/>
            <a:ext cx="8915400" cy="561975"/>
          </a:xfrm>
        </p:spPr>
        <p:txBody>
          <a:bodyPr>
            <a:normAutofit fontScale="90000"/>
          </a:bodyPr>
          <a:lstStyle/>
          <a:p>
            <a:pPr eaLnBrk="1" hangingPunct="1"/>
            <a:r>
              <a:rPr lang="en-US" sz="4000" smtClean="0"/>
              <a:t>Delta Learning Rule</a:t>
            </a:r>
          </a:p>
        </p:txBody>
      </p:sp>
      <p:sp>
        <p:nvSpPr>
          <p:cNvPr id="87043" name="Rectangle 3"/>
          <p:cNvSpPr>
            <a:spLocks noGrp="1" noChangeArrowheads="1"/>
          </p:cNvSpPr>
          <p:nvPr>
            <p:ph type="body" sz="half" idx="1"/>
          </p:nvPr>
        </p:nvSpPr>
        <p:spPr>
          <a:xfrm>
            <a:off x="495302" y="1600204"/>
            <a:ext cx="8982473" cy="1541463"/>
          </a:xfrm>
        </p:spPr>
        <p:txBody>
          <a:bodyPr/>
          <a:lstStyle/>
          <a:p>
            <a:pPr eaLnBrk="1" hangingPunct="1">
              <a:lnSpc>
                <a:spcPct val="80000"/>
              </a:lnSpc>
            </a:pPr>
            <a:r>
              <a:rPr lang="en-US" sz="2000" smtClean="0"/>
              <a:t>Only valid for continuous activation function</a:t>
            </a:r>
          </a:p>
          <a:p>
            <a:pPr eaLnBrk="1" hangingPunct="1">
              <a:lnSpc>
                <a:spcPct val="80000"/>
              </a:lnSpc>
            </a:pPr>
            <a:r>
              <a:rPr lang="en-US" sz="2000" smtClean="0"/>
              <a:t>Used in supervised training mode</a:t>
            </a:r>
          </a:p>
          <a:p>
            <a:pPr eaLnBrk="1" hangingPunct="1">
              <a:lnSpc>
                <a:spcPct val="80000"/>
              </a:lnSpc>
            </a:pPr>
            <a:r>
              <a:rPr lang="en-US" sz="2000" smtClean="0"/>
              <a:t>Learning signal for this rule is called delta</a:t>
            </a:r>
          </a:p>
          <a:p>
            <a:pPr eaLnBrk="1" hangingPunct="1">
              <a:lnSpc>
                <a:spcPct val="80000"/>
              </a:lnSpc>
            </a:pPr>
            <a:r>
              <a:rPr lang="en-US" sz="2000" smtClean="0"/>
              <a:t>The aim of the delta rule is to minimize the error over all training patterns</a:t>
            </a:r>
          </a:p>
          <a:p>
            <a:pPr eaLnBrk="1" hangingPunct="1">
              <a:lnSpc>
                <a:spcPct val="80000"/>
              </a:lnSpc>
              <a:buFontTx/>
              <a:buNone/>
            </a:pPr>
            <a:endParaRPr lang="en-US" sz="2000" smtClean="0"/>
          </a:p>
        </p:txBody>
      </p:sp>
      <p:pic>
        <p:nvPicPr>
          <p:cNvPr id="87044" name="Picture 4"/>
          <p:cNvPicPr>
            <a:picLocks noGrp="1" noChangeAspect="1" noChangeArrowheads="1"/>
          </p:cNvPicPr>
          <p:nvPr>
            <p:ph sz="half" idx="2"/>
          </p:nvPr>
        </p:nvPicPr>
        <p:blipFill>
          <a:blip r:embed="rId2" cstate="print"/>
          <a:srcRect/>
          <a:stretch>
            <a:fillRect/>
          </a:stretch>
        </p:blipFill>
        <p:spPr>
          <a:xfrm>
            <a:off x="896014" y="3213104"/>
            <a:ext cx="8581761" cy="3095625"/>
          </a:xfrm>
          <a:noFill/>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sz="quarter"/>
          </p:nvPr>
        </p:nvSpPr>
        <p:spPr/>
        <p:txBody>
          <a:bodyPr/>
          <a:lstStyle/>
          <a:p>
            <a:pPr eaLnBrk="1" hangingPunct="1"/>
            <a:r>
              <a:rPr lang="en-US" smtClean="0"/>
              <a:t>Delta Learning Rule Contd.</a:t>
            </a:r>
          </a:p>
        </p:txBody>
      </p:sp>
      <p:pic>
        <p:nvPicPr>
          <p:cNvPr id="88067" name="Picture 4"/>
          <p:cNvPicPr>
            <a:picLocks noGrp="1" noChangeAspect="1" noChangeArrowheads="1"/>
          </p:cNvPicPr>
          <p:nvPr>
            <p:ph sz="quarter" idx="1"/>
          </p:nvPr>
        </p:nvPicPr>
        <p:blipFill>
          <a:blip r:embed="rId2" cstate="print"/>
          <a:srcRect/>
          <a:stretch>
            <a:fillRect/>
          </a:stretch>
        </p:blipFill>
        <p:spPr>
          <a:xfrm>
            <a:off x="2971802" y="1447801"/>
            <a:ext cx="3001036" cy="561975"/>
          </a:xfrm>
          <a:noFill/>
        </p:spPr>
      </p:pic>
      <p:pic>
        <p:nvPicPr>
          <p:cNvPr id="88068" name="Picture 7"/>
          <p:cNvPicPr>
            <a:picLocks noGrp="1" noChangeAspect="1" noChangeArrowheads="1"/>
          </p:cNvPicPr>
          <p:nvPr>
            <p:ph sz="quarter" idx="2"/>
          </p:nvPr>
        </p:nvPicPr>
        <p:blipFill>
          <a:blip r:embed="rId3" cstate="print"/>
          <a:srcRect/>
          <a:stretch>
            <a:fillRect/>
          </a:stretch>
        </p:blipFill>
        <p:spPr>
          <a:xfrm>
            <a:off x="3002758" y="2924175"/>
            <a:ext cx="1792023" cy="674688"/>
          </a:xfrm>
          <a:noFill/>
        </p:spPr>
      </p:pic>
      <p:pic>
        <p:nvPicPr>
          <p:cNvPr id="88069" name="Picture 9"/>
          <p:cNvPicPr>
            <a:picLocks noGrp="1" noChangeAspect="1" noChangeArrowheads="1"/>
          </p:cNvPicPr>
          <p:nvPr>
            <p:ph sz="quarter" idx="3"/>
          </p:nvPr>
        </p:nvPicPr>
        <p:blipFill>
          <a:blip r:embed="rId4" cstate="print"/>
          <a:srcRect/>
          <a:stretch>
            <a:fillRect/>
          </a:stretch>
        </p:blipFill>
        <p:spPr>
          <a:xfrm>
            <a:off x="2925367" y="3500442"/>
            <a:ext cx="2767144" cy="382587"/>
          </a:xfrm>
          <a:noFill/>
        </p:spPr>
      </p:pic>
      <p:pic>
        <p:nvPicPr>
          <p:cNvPr id="88071" name="Picture 11"/>
          <p:cNvPicPr>
            <a:picLocks noGrp="1" noChangeAspect="1" noChangeArrowheads="1"/>
          </p:cNvPicPr>
          <p:nvPr>
            <p:ph sz="quarter" idx="4"/>
          </p:nvPr>
        </p:nvPicPr>
        <p:blipFill>
          <a:blip r:embed="rId5" cstate="print"/>
          <a:srcRect/>
          <a:stretch>
            <a:fillRect/>
          </a:stretch>
        </p:blipFill>
        <p:spPr>
          <a:xfrm>
            <a:off x="975125" y="3933829"/>
            <a:ext cx="8346149" cy="1008063"/>
          </a:xfrm>
          <a:noFill/>
        </p:spPr>
      </p:pic>
      <p:sp>
        <p:nvSpPr>
          <p:cNvPr id="88070" name="Text Box 6"/>
          <p:cNvSpPr txBox="1">
            <a:spLocks noChangeArrowheads="1"/>
          </p:cNvSpPr>
          <p:nvPr/>
        </p:nvSpPr>
        <p:spPr bwMode="auto">
          <a:xfrm>
            <a:off x="584732" y="2060579"/>
            <a:ext cx="8659151" cy="779463"/>
          </a:xfrm>
          <a:prstGeom prst="rect">
            <a:avLst/>
          </a:prstGeom>
          <a:noFill/>
          <a:ln w="9525">
            <a:noFill/>
            <a:miter lim="800000"/>
            <a:headEnd/>
            <a:tailEnd/>
          </a:ln>
        </p:spPr>
        <p:txBody>
          <a:bodyPr>
            <a:spAutoFit/>
          </a:bodyPr>
          <a:lstStyle/>
          <a:p>
            <a:pPr>
              <a:spcBef>
                <a:spcPct val="50000"/>
              </a:spcBef>
            </a:pPr>
            <a:r>
              <a:rPr lang="en-US" dirty="0"/>
              <a:t>Learning rule is derived from the condition of least squared error.</a:t>
            </a:r>
          </a:p>
          <a:p>
            <a:pPr>
              <a:spcBef>
                <a:spcPct val="50000"/>
              </a:spcBef>
            </a:pPr>
            <a:r>
              <a:rPr lang="en-US" dirty="0"/>
              <a:t>Calculating the gradient vector with respect to </a:t>
            </a:r>
            <a:r>
              <a:rPr lang="en-US" b="1" dirty="0" err="1"/>
              <a:t>wi</a:t>
            </a:r>
            <a:r>
              <a:rPr lang="en-US" b="1" dirty="0"/>
              <a:t> </a:t>
            </a:r>
            <a:endParaRPr lang="en-US" dirty="0"/>
          </a:p>
        </p:txBody>
      </p:sp>
      <p:sp>
        <p:nvSpPr>
          <p:cNvPr id="88072" name="Text Box 13"/>
          <p:cNvSpPr txBox="1">
            <a:spLocks noChangeArrowheads="1"/>
          </p:cNvSpPr>
          <p:nvPr/>
        </p:nvSpPr>
        <p:spPr bwMode="auto">
          <a:xfrm>
            <a:off x="1129905" y="5157789"/>
            <a:ext cx="8191367" cy="646331"/>
          </a:xfrm>
          <a:prstGeom prst="rect">
            <a:avLst/>
          </a:prstGeom>
          <a:noFill/>
          <a:ln w="9525">
            <a:noFill/>
            <a:miter lim="800000"/>
            <a:headEnd/>
            <a:tailEnd/>
          </a:ln>
        </p:spPr>
        <p:txBody>
          <a:bodyPr>
            <a:spAutoFit/>
          </a:bodyPr>
          <a:lstStyle/>
          <a:p>
            <a:pPr>
              <a:spcBef>
                <a:spcPct val="50000"/>
              </a:spcBef>
            </a:pPr>
            <a:r>
              <a:rPr lang="en-US"/>
              <a:t>Minimization of error requires the weight changes to be in the negative gradient direction</a:t>
            </a:r>
          </a:p>
        </p:txBody>
      </p:sp>
      <p:pic>
        <p:nvPicPr>
          <p:cNvPr id="88073" name="Picture 14"/>
          <p:cNvPicPr>
            <a:picLocks noChangeAspect="1" noChangeArrowheads="1"/>
          </p:cNvPicPr>
          <p:nvPr/>
        </p:nvPicPr>
        <p:blipFill>
          <a:blip r:embed="rId6" cstate="print"/>
          <a:srcRect/>
          <a:stretch>
            <a:fillRect/>
          </a:stretch>
        </p:blipFill>
        <p:spPr bwMode="auto">
          <a:xfrm>
            <a:off x="3159259" y="5876925"/>
            <a:ext cx="1743869" cy="382588"/>
          </a:xfrm>
          <a:prstGeom prst="rect">
            <a:avLst/>
          </a:prstGeom>
          <a:noFill/>
          <a:ln w="9525">
            <a:noFill/>
            <a:miter lim="800000"/>
            <a:headEnd/>
            <a:tailEnd/>
          </a:ln>
        </p:spPr>
      </p:pic>
      <p:pic>
        <p:nvPicPr>
          <p:cNvPr id="88074" name="Picture 15"/>
          <p:cNvPicPr>
            <a:picLocks noChangeAspect="1" noChangeArrowheads="1"/>
          </p:cNvPicPr>
          <p:nvPr/>
        </p:nvPicPr>
        <p:blipFill>
          <a:blip r:embed="rId7" cstate="print"/>
          <a:srcRect/>
          <a:stretch>
            <a:fillRect/>
          </a:stretch>
        </p:blipFill>
        <p:spPr bwMode="auto">
          <a:xfrm>
            <a:off x="2691474" y="6237288"/>
            <a:ext cx="2620963" cy="438150"/>
          </a:xfrm>
          <a:prstGeom prst="rect">
            <a:avLst/>
          </a:prstGeom>
          <a:noFill/>
          <a:ln w="9525">
            <a:noFill/>
            <a:miter lim="800000"/>
            <a:headEnd/>
            <a:tailEnd/>
          </a:ln>
        </p:spPr>
      </p:pic>
      <p:sp>
        <p:nvSpPr>
          <p:cNvPr id="88075" name="Text Box 16"/>
          <p:cNvSpPr txBox="1">
            <a:spLocks noChangeArrowheads="1"/>
          </p:cNvSpPr>
          <p:nvPr/>
        </p:nvSpPr>
        <p:spPr bwMode="auto">
          <a:xfrm>
            <a:off x="6512854" y="5661029"/>
            <a:ext cx="2574527" cy="366713"/>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r>
              <a:rPr lang="en-US" smtClean="0"/>
              <a:t>Widrow-Hoff learning Rule</a:t>
            </a:r>
            <a:endParaRPr lang="en-IN" smtClean="0"/>
          </a:p>
        </p:txBody>
      </p:sp>
      <p:sp>
        <p:nvSpPr>
          <p:cNvPr id="89091" name="Rectangle 3"/>
          <p:cNvSpPr>
            <a:spLocks noGrp="1" noChangeArrowheads="1"/>
          </p:cNvSpPr>
          <p:nvPr>
            <p:ph type="body" sz="half" idx="1"/>
          </p:nvPr>
        </p:nvSpPr>
        <p:spPr>
          <a:xfrm>
            <a:off x="495302" y="1600204"/>
            <a:ext cx="8748581" cy="2405063"/>
          </a:xfrm>
        </p:spPr>
        <p:txBody>
          <a:bodyPr/>
          <a:lstStyle/>
          <a:p>
            <a:pPr eaLnBrk="1" hangingPunct="1">
              <a:lnSpc>
                <a:spcPct val="90000"/>
              </a:lnSpc>
            </a:pPr>
            <a:r>
              <a:rPr lang="en-US" sz="2000" smtClean="0"/>
              <a:t>Also called as least mean square learning rule</a:t>
            </a:r>
          </a:p>
          <a:p>
            <a:pPr eaLnBrk="1" hangingPunct="1">
              <a:lnSpc>
                <a:spcPct val="90000"/>
              </a:lnSpc>
            </a:pPr>
            <a:r>
              <a:rPr lang="en-US" sz="2000" smtClean="0"/>
              <a:t>Introduced by Widrow(1962), used in supervised learning</a:t>
            </a:r>
          </a:p>
          <a:p>
            <a:pPr eaLnBrk="1" hangingPunct="1">
              <a:lnSpc>
                <a:spcPct val="90000"/>
              </a:lnSpc>
            </a:pPr>
            <a:r>
              <a:rPr lang="en-US" sz="2000" smtClean="0"/>
              <a:t>Independent of the activation function</a:t>
            </a:r>
          </a:p>
          <a:p>
            <a:pPr eaLnBrk="1" hangingPunct="1">
              <a:lnSpc>
                <a:spcPct val="90000"/>
              </a:lnSpc>
            </a:pPr>
            <a:r>
              <a:rPr lang="en-US" sz="2000" smtClean="0"/>
              <a:t>Special case of delta learning rule wherein activation function is an identity function ie </a:t>
            </a:r>
            <a:r>
              <a:rPr lang="en-US" sz="2000" i="1" smtClean="0"/>
              <a:t>f(net)=net</a:t>
            </a:r>
            <a:endParaRPr lang="en-US" sz="2000" smtClean="0"/>
          </a:p>
          <a:p>
            <a:pPr eaLnBrk="1" hangingPunct="1">
              <a:lnSpc>
                <a:spcPct val="90000"/>
              </a:lnSpc>
            </a:pPr>
            <a:r>
              <a:rPr lang="en-US" sz="2000" smtClean="0"/>
              <a:t>Minimizes the squared error between the desired output value d</a:t>
            </a:r>
            <a:r>
              <a:rPr lang="en-US" sz="2000" baseline="-25000" smtClean="0"/>
              <a:t>i</a:t>
            </a:r>
            <a:r>
              <a:rPr lang="en-US" sz="2000" smtClean="0"/>
              <a:t> and net</a:t>
            </a:r>
            <a:r>
              <a:rPr lang="en-US" sz="2000" baseline="-25000" smtClean="0"/>
              <a:t>i</a:t>
            </a:r>
          </a:p>
          <a:p>
            <a:pPr eaLnBrk="1" hangingPunct="1">
              <a:lnSpc>
                <a:spcPct val="90000"/>
              </a:lnSpc>
            </a:pPr>
            <a:endParaRPr lang="en-IN" sz="2000" smtClean="0"/>
          </a:p>
        </p:txBody>
      </p:sp>
      <p:pic>
        <p:nvPicPr>
          <p:cNvPr id="89092" name="Picture 4"/>
          <p:cNvPicPr>
            <a:picLocks noGrp="1" noChangeAspect="1" noChangeArrowheads="1"/>
          </p:cNvPicPr>
          <p:nvPr>
            <p:ph sz="quarter" idx="2"/>
          </p:nvPr>
        </p:nvPicPr>
        <p:blipFill>
          <a:blip r:embed="rId2" cstate="print"/>
          <a:srcRect/>
          <a:stretch>
            <a:fillRect/>
          </a:stretch>
        </p:blipFill>
        <p:spPr>
          <a:xfrm>
            <a:off x="3549650" y="4005267"/>
            <a:ext cx="2517775" cy="776287"/>
          </a:xfrm>
          <a:noFill/>
        </p:spPr>
      </p:pic>
      <p:pic>
        <p:nvPicPr>
          <p:cNvPr id="89093" name="Picture 6"/>
          <p:cNvPicPr>
            <a:picLocks noGrp="1" noChangeAspect="1" noChangeArrowheads="1"/>
          </p:cNvPicPr>
          <p:nvPr>
            <p:ph sz="quarter" idx="3"/>
          </p:nvPr>
        </p:nvPicPr>
        <p:blipFill>
          <a:blip r:embed="rId3" cstate="print"/>
          <a:srcRect/>
          <a:stretch>
            <a:fillRect/>
          </a:stretch>
        </p:blipFill>
        <p:spPr>
          <a:xfrm>
            <a:off x="1129905" y="5157788"/>
            <a:ext cx="7333192" cy="1079500"/>
          </a:xfrm>
          <a:noFill/>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pPr eaLnBrk="1" hangingPunct="1"/>
            <a:r>
              <a:rPr lang="en-US" smtClean="0"/>
              <a:t>Winner-Take-All learning rules</a:t>
            </a:r>
            <a:endParaRPr lang="en-IN" smtClean="0"/>
          </a:p>
        </p:txBody>
      </p:sp>
      <p:sp>
        <p:nvSpPr>
          <p:cNvPr id="90115" name="Rectangle 3"/>
          <p:cNvSpPr>
            <a:spLocks noGrp="1" noChangeArrowheads="1"/>
          </p:cNvSpPr>
          <p:nvPr>
            <p:ph type="body" sz="half" idx="1"/>
          </p:nvPr>
        </p:nvSpPr>
        <p:spPr/>
        <p:txBody>
          <a:bodyPr/>
          <a:lstStyle/>
          <a:p>
            <a:pPr eaLnBrk="1" hangingPunct="1"/>
            <a:endParaRPr lang="en-US" sz="2800" smtClean="0"/>
          </a:p>
          <a:p>
            <a:pPr eaLnBrk="1" hangingPunct="1"/>
            <a:endParaRPr lang="en-IN" sz="2800" smtClean="0"/>
          </a:p>
        </p:txBody>
      </p:sp>
      <p:pic>
        <p:nvPicPr>
          <p:cNvPr id="90116" name="Picture 4"/>
          <p:cNvPicPr>
            <a:picLocks noGrp="1" noChangeAspect="1" noChangeArrowheads="1"/>
          </p:cNvPicPr>
          <p:nvPr>
            <p:ph sz="half" idx="2"/>
          </p:nvPr>
        </p:nvPicPr>
        <p:blipFill>
          <a:blip r:embed="rId2" cstate="print"/>
          <a:srcRect/>
          <a:stretch>
            <a:fillRect/>
          </a:stretch>
        </p:blipFill>
        <p:spPr>
          <a:xfrm>
            <a:off x="681038" y="762003"/>
            <a:ext cx="8669469" cy="3887787"/>
          </a:xfrm>
          <a:noFill/>
        </p:spPr>
      </p:pic>
      <p:pic>
        <p:nvPicPr>
          <p:cNvPr id="5" name="Picture 4"/>
          <p:cNvPicPr>
            <a:picLocks noChangeAspect="1" noChangeArrowheads="1"/>
          </p:cNvPicPr>
          <p:nvPr/>
        </p:nvPicPr>
        <p:blipFill>
          <a:blip r:embed="rId3" cstate="print"/>
          <a:srcRect/>
          <a:stretch>
            <a:fillRect/>
          </a:stretch>
        </p:blipFill>
        <p:spPr>
          <a:xfrm>
            <a:off x="1485900" y="4800603"/>
            <a:ext cx="7099300" cy="504825"/>
          </a:xfrm>
          <a:prstGeom prst="rect">
            <a:avLst/>
          </a:prstGeom>
          <a:noFill/>
        </p:spPr>
      </p:pic>
      <p:pic>
        <p:nvPicPr>
          <p:cNvPr id="6" name="Picture 7"/>
          <p:cNvPicPr>
            <a:picLocks noChangeAspect="1" noChangeArrowheads="1"/>
          </p:cNvPicPr>
          <p:nvPr/>
        </p:nvPicPr>
        <p:blipFill>
          <a:blip r:embed="rId4" cstate="print"/>
          <a:srcRect/>
          <a:stretch>
            <a:fillRect/>
          </a:stretch>
        </p:blipFill>
        <p:spPr>
          <a:xfrm>
            <a:off x="1485900" y="5257800"/>
            <a:ext cx="7305675" cy="1008062"/>
          </a:xfrm>
          <a:prstGeom prst="rect">
            <a:avLst/>
          </a:prstGeom>
          <a:noFill/>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fontScale="90000"/>
          </a:bodyPr>
          <a:lstStyle/>
          <a:p>
            <a:pPr eaLnBrk="1" hangingPunct="1"/>
            <a:r>
              <a:rPr lang="en-US" sz="4000" smtClean="0"/>
              <a:t>Winner-Take-All Learning rule Contd…</a:t>
            </a:r>
            <a:endParaRPr lang="en-IN" sz="4000" smtClean="0"/>
          </a:p>
        </p:txBody>
      </p:sp>
      <p:sp>
        <p:nvSpPr>
          <p:cNvPr id="91139" name="Rectangle 3"/>
          <p:cNvSpPr>
            <a:spLocks noGrp="1" noChangeArrowheads="1"/>
          </p:cNvSpPr>
          <p:nvPr>
            <p:ph type="body" sz="half" idx="1"/>
          </p:nvPr>
        </p:nvSpPr>
        <p:spPr>
          <a:xfrm>
            <a:off x="495302" y="1600204"/>
            <a:ext cx="8982473" cy="3413125"/>
          </a:xfrm>
        </p:spPr>
        <p:txBody>
          <a:bodyPr/>
          <a:lstStyle/>
          <a:p>
            <a:pPr eaLnBrk="1" hangingPunct="1"/>
            <a:r>
              <a:rPr lang="en-US" sz="2800" dirty="0" smtClean="0"/>
              <a:t>Can be explained for a layer of neurons</a:t>
            </a:r>
          </a:p>
          <a:p>
            <a:pPr eaLnBrk="1" hangingPunct="1"/>
            <a:r>
              <a:rPr lang="en-US" sz="2800" dirty="0" smtClean="0"/>
              <a:t>Example of competitive learning and used for unsupervised network training</a:t>
            </a:r>
          </a:p>
          <a:p>
            <a:pPr eaLnBrk="1" hangingPunct="1"/>
            <a:r>
              <a:rPr lang="en-US" sz="2800" dirty="0" smtClean="0"/>
              <a:t>Learning is based on the premise that one of the neurons in the layer has a maximum response due to the input x</a:t>
            </a:r>
          </a:p>
          <a:p>
            <a:pPr eaLnBrk="1" hangingPunct="1"/>
            <a:r>
              <a:rPr lang="en-US" sz="2800" dirty="0" smtClean="0"/>
              <a:t>This neuron is declared the winner with a weight</a:t>
            </a:r>
            <a:endParaRPr lang="en-IN" sz="2800" dirty="0" smtClean="0"/>
          </a:p>
        </p:txBody>
      </p:sp>
      <p:pic>
        <p:nvPicPr>
          <p:cNvPr id="91140" name="Picture 4"/>
          <p:cNvPicPr>
            <a:picLocks noGrp="1" noChangeAspect="1" noChangeArrowheads="1"/>
          </p:cNvPicPr>
          <p:nvPr>
            <p:ph sz="quarter" idx="2"/>
          </p:nvPr>
        </p:nvPicPr>
        <p:blipFill>
          <a:blip r:embed="rId2" cstate="print"/>
          <a:srcRect/>
          <a:stretch>
            <a:fillRect/>
          </a:stretch>
        </p:blipFill>
        <p:spPr>
          <a:xfrm>
            <a:off x="2925366" y="5013329"/>
            <a:ext cx="4375150" cy="620713"/>
          </a:xfrm>
          <a:noFill/>
        </p:spPr>
      </p:pic>
      <p:pic>
        <p:nvPicPr>
          <p:cNvPr id="91141" name="Picture 6"/>
          <p:cNvPicPr>
            <a:picLocks noGrp="1" noChangeAspect="1" noChangeArrowheads="1"/>
          </p:cNvPicPr>
          <p:nvPr>
            <p:ph sz="quarter" idx="3"/>
          </p:nvPr>
        </p:nvPicPr>
        <p:blipFill>
          <a:blip r:embed="rId3" cstate="print"/>
          <a:srcRect/>
          <a:stretch>
            <a:fillRect/>
          </a:stretch>
        </p:blipFill>
        <p:spPr>
          <a:xfrm>
            <a:off x="2925366" y="5589588"/>
            <a:ext cx="4375150" cy="75565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0299" y="4070603"/>
            <a:ext cx="9641015" cy="264109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9815" y="4059934"/>
            <a:ext cx="9773507" cy="273710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48589" y="4110228"/>
            <a:ext cx="9544431" cy="2523744"/>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185738" y="4114805"/>
            <a:ext cx="9410700" cy="2519921"/>
          </a:xfrm>
          <a:prstGeom prst="rect">
            <a:avLst/>
          </a:prstGeom>
        </p:spPr>
        <p:txBody>
          <a:bodyPr vert="horz" wrap="square" lIns="0" tIns="62230" rIns="0" bIns="0" rtlCol="0">
            <a:spAutoFit/>
          </a:bodyPr>
          <a:lstStyle/>
          <a:p>
            <a:pPr marL="12700" marR="5080" algn="just">
              <a:lnSpc>
                <a:spcPts val="2630"/>
              </a:lnSpc>
              <a:spcBef>
                <a:spcPts val="490"/>
              </a:spcBef>
              <a:buSzPct val="96000"/>
              <a:buAutoNum type="arabicParenR"/>
              <a:tabLst>
                <a:tab pos="295275" algn="l"/>
              </a:tabLst>
            </a:pPr>
            <a:r>
              <a:rPr lang="en-IN" sz="2500" spc="-5" dirty="0" smtClean="0">
                <a:latin typeface="Arial"/>
                <a:cs typeface="Arial"/>
              </a:rPr>
              <a:t> </a:t>
            </a:r>
            <a:r>
              <a:rPr sz="2500" spc="-5" dirty="0" smtClean="0">
                <a:latin typeface="Arial"/>
                <a:cs typeface="Arial"/>
              </a:rPr>
              <a:t>The </a:t>
            </a:r>
            <a:r>
              <a:rPr sz="2500" spc="-5" dirty="0">
                <a:latin typeface="Arial"/>
                <a:cs typeface="Arial"/>
              </a:rPr>
              <a:t>study of computer systems that attempt to model and apply the intelligence  </a:t>
            </a:r>
            <a:r>
              <a:rPr lang="en-GB" sz="2500" spc="-5" dirty="0" smtClean="0">
                <a:latin typeface="Arial"/>
                <a:cs typeface="Arial"/>
              </a:rPr>
              <a:t>	 </a:t>
            </a:r>
            <a:r>
              <a:rPr sz="2500" spc="-5" dirty="0" smtClean="0">
                <a:latin typeface="Arial"/>
                <a:cs typeface="Arial"/>
              </a:rPr>
              <a:t>of </a:t>
            </a:r>
            <a:r>
              <a:rPr sz="2500" spc="-5" dirty="0">
                <a:latin typeface="Arial"/>
                <a:cs typeface="Arial"/>
              </a:rPr>
              <a:t>the human</a:t>
            </a:r>
            <a:r>
              <a:rPr sz="2500" spc="10" dirty="0">
                <a:latin typeface="Arial"/>
                <a:cs typeface="Arial"/>
              </a:rPr>
              <a:t> </a:t>
            </a:r>
            <a:r>
              <a:rPr sz="2500" spc="-5" dirty="0">
                <a:latin typeface="Arial"/>
                <a:cs typeface="Arial"/>
              </a:rPr>
              <a:t>mind.</a:t>
            </a:r>
            <a:endParaRPr sz="2500" dirty="0">
              <a:latin typeface="Arial"/>
              <a:cs typeface="Arial"/>
            </a:endParaRPr>
          </a:p>
          <a:p>
            <a:pPr marL="411480" indent="-327660" algn="just">
              <a:lnSpc>
                <a:spcPts val="2915"/>
              </a:lnSpc>
              <a:spcBef>
                <a:spcPts val="2350"/>
              </a:spcBef>
              <a:buSzPct val="113636"/>
              <a:buAutoNum type="arabicParenR"/>
              <a:tabLst>
                <a:tab pos="412115" algn="l"/>
              </a:tabLst>
            </a:pPr>
            <a:r>
              <a:rPr lang="en-IN" sz="2400" spc="-5" dirty="0" smtClean="0">
                <a:latin typeface="Arial"/>
                <a:cs typeface="Arial"/>
              </a:rPr>
              <a:t> </a:t>
            </a:r>
            <a:r>
              <a:rPr sz="2400" spc="-5" dirty="0" smtClean="0">
                <a:latin typeface="Arial"/>
                <a:cs typeface="Arial"/>
              </a:rPr>
              <a:t>A </a:t>
            </a:r>
            <a:r>
              <a:rPr sz="2400" spc="-5" dirty="0">
                <a:latin typeface="Arial"/>
                <a:cs typeface="Arial"/>
              </a:rPr>
              <a:t>branch of computer science dealing with the simulation of </a:t>
            </a:r>
            <a:r>
              <a:rPr sz="2400" dirty="0">
                <a:latin typeface="Arial"/>
                <a:cs typeface="Arial"/>
              </a:rPr>
              <a:t>intelligent </a:t>
            </a:r>
            <a:r>
              <a:rPr sz="2400" spc="-5" dirty="0" smtClean="0">
                <a:latin typeface="Arial"/>
                <a:cs typeface="Arial"/>
              </a:rPr>
              <a:t>behavior</a:t>
            </a:r>
            <a:r>
              <a:rPr sz="2400" spc="60" dirty="0" smtClean="0">
                <a:latin typeface="Arial"/>
                <a:cs typeface="Arial"/>
              </a:rPr>
              <a:t> </a:t>
            </a:r>
            <a:r>
              <a:rPr sz="2400" spc="-5" dirty="0" smtClean="0">
                <a:latin typeface="Arial"/>
                <a:cs typeface="Arial"/>
              </a:rPr>
              <a:t>in</a:t>
            </a:r>
            <a:r>
              <a:rPr lang="en-IN" sz="2400" spc="-5" dirty="0" smtClean="0">
                <a:latin typeface="Arial"/>
                <a:cs typeface="Arial"/>
              </a:rPr>
              <a:t> </a:t>
            </a:r>
            <a:r>
              <a:rPr sz="2400" spc="-5" dirty="0" smtClean="0">
                <a:latin typeface="Arial"/>
                <a:cs typeface="Arial"/>
              </a:rPr>
              <a:t>computers.</a:t>
            </a:r>
            <a:endParaRPr sz="2400" dirty="0">
              <a:latin typeface="Arial"/>
              <a:cs typeface="Arial"/>
            </a:endParaRPr>
          </a:p>
          <a:p>
            <a:pPr algn="just">
              <a:lnSpc>
                <a:spcPct val="100000"/>
              </a:lnSpc>
              <a:spcBef>
                <a:spcPts val="20"/>
              </a:spcBef>
            </a:pPr>
            <a:endParaRPr sz="2400" dirty="0">
              <a:latin typeface="Times New Roman"/>
              <a:cs typeface="Times New Roman"/>
            </a:endParaRPr>
          </a:p>
          <a:p>
            <a:pPr marL="411480" indent="-321310" algn="just">
              <a:lnSpc>
                <a:spcPct val="100000"/>
              </a:lnSpc>
              <a:buAutoNum type="arabicParenR" startAt="3"/>
              <a:tabLst>
                <a:tab pos="412115" algn="l"/>
              </a:tabLst>
            </a:pPr>
            <a:r>
              <a:rPr sz="2400" spc="-5" dirty="0">
                <a:latin typeface="Arial"/>
                <a:cs typeface="Arial"/>
              </a:rPr>
              <a:t>The capability of a machine to imitate intelligent human</a:t>
            </a:r>
            <a:r>
              <a:rPr sz="2400" spc="135" dirty="0">
                <a:latin typeface="Arial"/>
                <a:cs typeface="Arial"/>
              </a:rPr>
              <a:t> </a:t>
            </a:r>
            <a:r>
              <a:rPr sz="2400" spc="-15" dirty="0">
                <a:latin typeface="Arial"/>
                <a:cs typeface="Arial"/>
              </a:rPr>
              <a:t>behaviour.</a:t>
            </a:r>
            <a:endParaRPr sz="2400" dirty="0">
              <a:latin typeface="Arial"/>
              <a:cs typeface="Arial"/>
            </a:endParaRPr>
          </a:p>
        </p:txBody>
      </p:sp>
      <p:sp>
        <p:nvSpPr>
          <p:cNvPr id="6" name="object 6"/>
          <p:cNvSpPr/>
          <p:nvPr/>
        </p:nvSpPr>
        <p:spPr>
          <a:xfrm>
            <a:off x="3006539" y="68580"/>
            <a:ext cx="6135655" cy="3884676"/>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GB" smtClean="0"/>
              <a:t>Outstar learning rule</a:t>
            </a:r>
            <a:endParaRPr lang="en-US" smtClean="0"/>
          </a:p>
        </p:txBody>
      </p:sp>
      <p:pic>
        <p:nvPicPr>
          <p:cNvPr id="93187" name="Picture 3"/>
          <p:cNvPicPr>
            <a:picLocks noChangeAspect="1" noChangeArrowheads="1"/>
          </p:cNvPicPr>
          <p:nvPr/>
        </p:nvPicPr>
        <p:blipFill>
          <a:blip r:embed="rId2" cstate="print"/>
          <a:srcRect/>
          <a:stretch>
            <a:fillRect/>
          </a:stretch>
        </p:blipFill>
        <p:spPr bwMode="auto">
          <a:xfrm>
            <a:off x="541737" y="1538288"/>
            <a:ext cx="8745140" cy="453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GB" smtClean="0"/>
              <a:t>Outstar learning rule</a:t>
            </a:r>
            <a:endParaRPr lang="en-US" smtClean="0"/>
          </a:p>
        </p:txBody>
      </p:sp>
      <p:pic>
        <p:nvPicPr>
          <p:cNvPr id="94211" name="Picture 2"/>
          <p:cNvPicPr>
            <a:picLocks noChangeAspect="1" noChangeArrowheads="1"/>
          </p:cNvPicPr>
          <p:nvPr/>
        </p:nvPicPr>
        <p:blipFill>
          <a:blip r:embed="rId2" cstate="print"/>
          <a:srcRect/>
          <a:stretch>
            <a:fillRect/>
          </a:stretch>
        </p:blipFill>
        <p:spPr bwMode="auto">
          <a:xfrm>
            <a:off x="619126" y="1571625"/>
            <a:ext cx="8435579" cy="4814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6"/>
          <p:cNvPicPr>
            <a:picLocks noChangeAspect="1" noChangeArrowheads="1"/>
          </p:cNvPicPr>
          <p:nvPr/>
        </p:nvPicPr>
        <p:blipFill>
          <a:blip r:embed="rId2" cstate="print"/>
          <a:srcRect/>
          <a:stretch>
            <a:fillRect/>
          </a:stretch>
        </p:blipFill>
        <p:spPr bwMode="auto">
          <a:xfrm>
            <a:off x="309565" y="214317"/>
            <a:ext cx="9209485" cy="6643687"/>
          </a:xfrm>
          <a:prstGeom prst="rect">
            <a:avLst/>
          </a:prstGeom>
          <a:noFill/>
          <a:ln w="9525">
            <a:noFill/>
            <a:miter lim="800000"/>
            <a:headEnd/>
            <a:tailEnd/>
          </a:ln>
        </p:spPr>
      </p:pic>
      <p:sp>
        <p:nvSpPr>
          <p:cNvPr id="95235" name="Rectangle 2"/>
          <p:cNvSpPr>
            <a:spLocks noGrp="1" noChangeArrowheads="1"/>
          </p:cNvSpPr>
          <p:nvPr>
            <p:ph type="title"/>
          </p:nvPr>
        </p:nvSpPr>
        <p:spPr>
          <a:xfrm>
            <a:off x="386954" y="214313"/>
            <a:ext cx="5695950" cy="285750"/>
          </a:xfrm>
        </p:spPr>
        <p:txBody>
          <a:bodyPr>
            <a:normAutofit fontScale="90000"/>
          </a:bodyPr>
          <a:lstStyle/>
          <a:p>
            <a:pPr eaLnBrk="1" hangingPunct="1"/>
            <a:r>
              <a:rPr lang="en-US" sz="3200" smtClean="0"/>
              <a:t>Summary of learning rules</a:t>
            </a:r>
            <a:endParaRPr lang="en-IN" sz="3200" smtClean="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 Box 2"/>
          <p:cNvSpPr txBox="1">
            <a:spLocks noChangeArrowheads="1"/>
          </p:cNvSpPr>
          <p:nvPr/>
        </p:nvSpPr>
        <p:spPr bwMode="auto">
          <a:xfrm>
            <a:off x="0" y="0"/>
            <a:ext cx="9906000" cy="1708150"/>
          </a:xfrm>
          <a:prstGeom prst="rect">
            <a:avLst/>
          </a:prstGeom>
          <a:ln w="9525">
            <a:noFill/>
            <a:miter lim="800000"/>
            <a:headEnd/>
            <a:tailEnd/>
          </a:ln>
          <a:effectLst/>
        </p:spPr>
        <p:style>
          <a:lnRef idx="0">
            <a:scrgbClr r="0" g="0" b="0"/>
          </a:lnRef>
          <a:fillRef idx="1001">
            <a:schemeClr val="lt1"/>
          </a:fillRef>
          <a:effectRef idx="0">
            <a:scrgbClr r="0" g="0" b="0"/>
          </a:effectRef>
          <a:fontRef idx="major"/>
        </p:style>
        <p:txBody>
          <a:bodyPr>
            <a:spAutoFit/>
          </a:bodyPr>
          <a:lstStyle/>
          <a:p>
            <a:pPr algn="ctr" eaLnBrk="0" hangingPunct="0">
              <a:spcBef>
                <a:spcPct val="50000"/>
              </a:spcBef>
            </a:pPr>
            <a:r>
              <a:rPr lang="en-US" altLang="en-US" sz="10600" b="1" dirty="0">
                <a:solidFill>
                  <a:srgbClr val="FF0000"/>
                </a:solidFill>
                <a:effectLst>
                  <a:outerShdw blurRad="38100" dist="38100" dir="2700000" algn="tl">
                    <a:srgbClr val="000000"/>
                  </a:outerShdw>
                </a:effectLst>
              </a:rPr>
              <a:t>Perceptrons</a:t>
            </a:r>
          </a:p>
        </p:txBody>
      </p:sp>
      <p:sp>
        <p:nvSpPr>
          <p:cNvPr id="204803" name="Text Box 3"/>
          <p:cNvSpPr txBox="1">
            <a:spLocks noChangeArrowheads="1"/>
          </p:cNvSpPr>
          <p:nvPr/>
        </p:nvSpPr>
        <p:spPr bwMode="auto">
          <a:xfrm>
            <a:off x="247650" y="1752600"/>
            <a:ext cx="9245600" cy="3785652"/>
          </a:xfrm>
          <a:prstGeom prst="rect">
            <a:avLst/>
          </a:prstGeom>
          <a:noFill/>
          <a:ln w="9525">
            <a:noFill/>
            <a:miter lim="800000"/>
            <a:headEnd/>
            <a:tailEnd/>
          </a:ln>
          <a:effectLst/>
        </p:spPr>
        <p:txBody>
          <a:bodyPr wrap="square">
            <a:spAutoFit/>
          </a:bodyPr>
          <a:lstStyle/>
          <a:p>
            <a:pPr eaLnBrk="0" hangingPunct="0"/>
            <a:r>
              <a:rPr lang="en-GB" sz="2400" b="1" dirty="0" smtClean="0">
                <a:solidFill>
                  <a:srgbClr val="FF0000"/>
                </a:solidFill>
              </a:rPr>
              <a:t>Rosenblatt</a:t>
            </a:r>
            <a:r>
              <a:rPr lang="en-GB" sz="2400" b="1" dirty="0" smtClean="0">
                <a:solidFill>
                  <a:schemeClr val="accent2"/>
                </a:solidFill>
              </a:rPr>
              <a:t> </a:t>
            </a:r>
            <a:r>
              <a:rPr lang="en-GB" sz="2400" dirty="0" smtClean="0"/>
              <a:t>(1958) explicitly considered the </a:t>
            </a:r>
            <a:r>
              <a:rPr lang="en-GB" sz="2400" b="1" i="1" u="sng" dirty="0" smtClean="0">
                <a:solidFill>
                  <a:schemeClr val="accent2"/>
                </a:solidFill>
              </a:rPr>
              <a:t>problem of pattern recognition</a:t>
            </a:r>
            <a:r>
              <a:rPr lang="en-GB" sz="2400" dirty="0" smtClean="0"/>
              <a:t>, where a </a:t>
            </a:r>
            <a:r>
              <a:rPr lang="en-GB" sz="2400" i="1" dirty="0" smtClean="0"/>
              <a:t>“teacher”</a:t>
            </a:r>
            <a:r>
              <a:rPr lang="en-GB" sz="2400" dirty="0" smtClean="0"/>
              <a:t> is essential. </a:t>
            </a:r>
          </a:p>
          <a:p>
            <a:pPr eaLnBrk="0" hangingPunct="0"/>
            <a:r>
              <a:rPr lang="en-US" altLang="en-US" sz="2400" dirty="0" smtClean="0"/>
              <a:t>-  First </a:t>
            </a:r>
            <a:r>
              <a:rPr lang="en-US" altLang="en-US" sz="2400" dirty="0"/>
              <a:t>studied in the late 1950s.</a:t>
            </a:r>
          </a:p>
          <a:p>
            <a:pPr eaLnBrk="0" hangingPunct="0"/>
            <a:endParaRPr lang="en-US" altLang="en-US" sz="2400" dirty="0"/>
          </a:p>
          <a:p>
            <a:pPr eaLnBrk="0" hangingPunct="0"/>
            <a:r>
              <a:rPr lang="en-US" altLang="en-US" sz="2400" dirty="0"/>
              <a:t>- Also known as Layered Feed-Forward Networks.</a:t>
            </a:r>
          </a:p>
          <a:p>
            <a:pPr eaLnBrk="0" hangingPunct="0"/>
            <a:endParaRPr lang="en-US" altLang="en-US" sz="2400" dirty="0"/>
          </a:p>
          <a:p>
            <a:pPr eaLnBrk="0" hangingPunct="0"/>
            <a:r>
              <a:rPr lang="en-US" altLang="en-US" sz="2400" dirty="0"/>
              <a:t>- The only efficient learning element at that time was  </a:t>
            </a:r>
            <a:r>
              <a:rPr lang="en-US" altLang="en-US" sz="2400" dirty="0" smtClean="0"/>
              <a:t> </a:t>
            </a:r>
            <a:r>
              <a:rPr lang="en-US" altLang="en-US" sz="2400" dirty="0"/>
              <a:t>for single-layered networks.</a:t>
            </a:r>
          </a:p>
          <a:p>
            <a:pPr eaLnBrk="0" hangingPunct="0"/>
            <a:endParaRPr lang="en-US" altLang="en-US" sz="2400" dirty="0"/>
          </a:p>
          <a:p>
            <a:pPr eaLnBrk="0" hangingPunct="0"/>
            <a:r>
              <a:rPr lang="en-US" altLang="en-US" sz="2400" dirty="0"/>
              <a:t>- Today, used as a synonym for a single-layer, </a:t>
            </a:r>
            <a:r>
              <a:rPr lang="en-US" altLang="en-US" sz="2400" dirty="0" smtClean="0"/>
              <a:t>  </a:t>
            </a:r>
            <a:r>
              <a:rPr lang="en-US" altLang="en-US" sz="2400" dirty="0"/>
              <a:t>feed-forward network.</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2"/>
          <p:cNvSpPr txBox="1">
            <a:spLocks noChangeArrowheads="1"/>
          </p:cNvSpPr>
          <p:nvPr/>
        </p:nvSpPr>
        <p:spPr bwMode="auto">
          <a:xfrm>
            <a:off x="0" y="0"/>
            <a:ext cx="9328150" cy="641350"/>
          </a:xfrm>
          <a:prstGeom prst="rect">
            <a:avLst/>
          </a:prstGeom>
          <a:noFill/>
          <a:ln w="9525">
            <a:noFill/>
            <a:miter lim="800000"/>
            <a:headEnd/>
            <a:tailEnd/>
          </a:ln>
          <a:effectLst/>
        </p:spPr>
        <p:txBody>
          <a:bodyPr>
            <a:spAutoFit/>
          </a:bodyPr>
          <a:lstStyle/>
          <a:p>
            <a:pPr algn="ctr" eaLnBrk="0" hangingPunct="0">
              <a:spcBef>
                <a:spcPct val="50000"/>
              </a:spcBef>
            </a:pPr>
            <a:r>
              <a:rPr lang="en-US" altLang="en-US" sz="3600" dirty="0">
                <a:solidFill>
                  <a:srgbClr val="FF0000"/>
                </a:solidFill>
              </a:rPr>
              <a:t>Multi-layer</a:t>
            </a:r>
            <a:r>
              <a:rPr lang="en-US" altLang="en-US" sz="3600" dirty="0"/>
              <a:t> </a:t>
            </a:r>
            <a:r>
              <a:rPr lang="en-US" altLang="en-US" sz="3600" dirty="0">
                <a:solidFill>
                  <a:srgbClr val="FF0000"/>
                </a:solidFill>
              </a:rPr>
              <a:t>Networks</a:t>
            </a:r>
            <a:r>
              <a:rPr lang="en-US" altLang="en-US" sz="3600" dirty="0"/>
              <a:t> and </a:t>
            </a:r>
            <a:r>
              <a:rPr lang="en-US" altLang="en-US" sz="3600" b="1" dirty="0">
                <a:solidFill>
                  <a:schemeClr val="accent2"/>
                </a:solidFill>
                <a:effectLst>
                  <a:outerShdw blurRad="38100" dist="38100" dir="2700000" algn="tl">
                    <a:srgbClr val="C0C0C0"/>
                  </a:outerShdw>
                </a:effectLst>
              </a:rPr>
              <a:t>Perceptrons</a:t>
            </a:r>
          </a:p>
        </p:txBody>
      </p:sp>
      <p:sp>
        <p:nvSpPr>
          <p:cNvPr id="200707" name="Text Box 3"/>
          <p:cNvSpPr txBox="1">
            <a:spLocks noChangeArrowheads="1"/>
          </p:cNvSpPr>
          <p:nvPr/>
        </p:nvSpPr>
        <p:spPr bwMode="auto">
          <a:xfrm>
            <a:off x="2146304" y="2057400"/>
            <a:ext cx="7281598" cy="457200"/>
          </a:xfrm>
          <a:prstGeom prst="rect">
            <a:avLst/>
          </a:prstGeom>
          <a:noFill/>
          <a:ln w="9525">
            <a:noFill/>
            <a:miter lim="800000"/>
            <a:headEnd/>
            <a:tailEnd/>
          </a:ln>
          <a:effectLst/>
        </p:spPr>
        <p:txBody>
          <a:bodyPr>
            <a:spAutoFit/>
          </a:bodyPr>
          <a:lstStyle/>
          <a:p>
            <a:pPr eaLnBrk="0" hangingPunct="0"/>
            <a:endParaRPr lang="en-US" altLang="en-US" sz="2400"/>
          </a:p>
        </p:txBody>
      </p:sp>
      <p:sp>
        <p:nvSpPr>
          <p:cNvPr id="200708" name="Text Box 4"/>
          <p:cNvSpPr txBox="1">
            <a:spLocks noChangeArrowheads="1"/>
          </p:cNvSpPr>
          <p:nvPr/>
        </p:nvSpPr>
        <p:spPr bwMode="auto">
          <a:xfrm>
            <a:off x="330200" y="2286000"/>
            <a:ext cx="4044950" cy="3108543"/>
          </a:xfrm>
          <a:prstGeom prst="rect">
            <a:avLst/>
          </a:prstGeom>
          <a:solidFill>
            <a:srgbClr val="FFFFCC"/>
          </a:solidFill>
          <a:ln w="76200">
            <a:solidFill>
              <a:srgbClr val="FF0000"/>
            </a:solidFill>
            <a:miter lim="800000"/>
            <a:headEnd/>
            <a:tailEnd/>
          </a:ln>
          <a:effectLst/>
        </p:spPr>
        <p:txBody>
          <a:bodyPr>
            <a:spAutoFit/>
          </a:bodyPr>
          <a:lstStyle/>
          <a:p>
            <a:pPr eaLnBrk="0" hangingPunct="0"/>
            <a:r>
              <a:rPr lang="en-US" altLang="en-US" sz="2800" dirty="0"/>
              <a:t>- Have one or more layers of </a:t>
            </a:r>
            <a:r>
              <a:rPr lang="en-US" altLang="en-US" sz="2800" dirty="0">
                <a:solidFill>
                  <a:srgbClr val="FF0000"/>
                </a:solidFill>
              </a:rPr>
              <a:t>hidden units</a:t>
            </a:r>
            <a:r>
              <a:rPr lang="en-US" altLang="en-US" sz="2800" dirty="0"/>
              <a:t>.</a:t>
            </a:r>
          </a:p>
          <a:p>
            <a:pPr eaLnBrk="0" hangingPunct="0"/>
            <a:endParaRPr lang="en-US" altLang="en-US" sz="2800" dirty="0"/>
          </a:p>
          <a:p>
            <a:pPr eaLnBrk="0" hangingPunct="0"/>
            <a:r>
              <a:rPr lang="en-US" altLang="en-US" sz="2800" dirty="0"/>
              <a:t>- With </a:t>
            </a:r>
            <a:r>
              <a:rPr lang="en-US" altLang="en-US" sz="2800" dirty="0">
                <a:solidFill>
                  <a:srgbClr val="FF0000"/>
                </a:solidFill>
              </a:rPr>
              <a:t>two possibly very large hidden layers</a:t>
            </a:r>
            <a:r>
              <a:rPr lang="en-US" altLang="en-US" sz="2800" dirty="0"/>
              <a:t>, it is </a:t>
            </a:r>
            <a:r>
              <a:rPr lang="en-US" altLang="en-US" sz="2800" dirty="0">
                <a:solidFill>
                  <a:schemeClr val="accent2"/>
                </a:solidFill>
                <a:effectLst>
                  <a:outerShdw blurRad="38100" dist="38100" dir="2700000" algn="tl">
                    <a:srgbClr val="000000"/>
                  </a:outerShdw>
                </a:effectLst>
              </a:rPr>
              <a:t>possible  to implement any function</a:t>
            </a:r>
            <a:r>
              <a:rPr lang="en-US" altLang="en-US" sz="2800" dirty="0"/>
              <a:t>.</a:t>
            </a:r>
          </a:p>
        </p:txBody>
      </p:sp>
      <p:sp>
        <p:nvSpPr>
          <p:cNvPr id="200709" name="Text Box 5"/>
          <p:cNvSpPr txBox="1">
            <a:spLocks noChangeArrowheads="1"/>
          </p:cNvSpPr>
          <p:nvPr/>
        </p:nvSpPr>
        <p:spPr bwMode="auto">
          <a:xfrm>
            <a:off x="4787900" y="1905005"/>
            <a:ext cx="4870450" cy="3539430"/>
          </a:xfrm>
          <a:prstGeom prst="rect">
            <a:avLst/>
          </a:prstGeom>
          <a:solidFill>
            <a:srgbClr val="FFFFCC"/>
          </a:solidFill>
          <a:ln w="76200">
            <a:solidFill>
              <a:schemeClr val="accent2"/>
            </a:solidFill>
            <a:miter lim="800000"/>
            <a:headEnd/>
            <a:tailEnd/>
          </a:ln>
          <a:effectLst/>
        </p:spPr>
        <p:txBody>
          <a:bodyPr>
            <a:spAutoFit/>
          </a:bodyPr>
          <a:lstStyle/>
          <a:p>
            <a:pPr eaLnBrk="0" hangingPunct="0"/>
            <a:endParaRPr lang="en-US" altLang="en-US" sz="2800" dirty="0">
              <a:solidFill>
                <a:schemeClr val="accent2"/>
              </a:solidFill>
            </a:endParaRPr>
          </a:p>
          <a:p>
            <a:pPr eaLnBrk="0" hangingPunct="0"/>
            <a:r>
              <a:rPr lang="en-US" altLang="en-US" sz="2800" dirty="0">
                <a:solidFill>
                  <a:schemeClr val="accent2"/>
                </a:solidFill>
              </a:rPr>
              <a:t>- Networks without hidden layer are called </a:t>
            </a:r>
            <a:r>
              <a:rPr lang="en-US" altLang="en-US" sz="2800" dirty="0" err="1">
                <a:solidFill>
                  <a:schemeClr val="accent2"/>
                </a:solidFill>
              </a:rPr>
              <a:t>perceptrons</a:t>
            </a:r>
            <a:r>
              <a:rPr lang="en-US" altLang="en-US" sz="2800" dirty="0">
                <a:solidFill>
                  <a:schemeClr val="accent2"/>
                </a:solidFill>
              </a:rPr>
              <a:t>.</a:t>
            </a:r>
          </a:p>
          <a:p>
            <a:pPr eaLnBrk="0" hangingPunct="0"/>
            <a:endParaRPr lang="en-US" altLang="en-US" sz="2800" dirty="0">
              <a:solidFill>
                <a:schemeClr val="accent2"/>
              </a:solidFill>
            </a:endParaRPr>
          </a:p>
          <a:p>
            <a:pPr eaLnBrk="0" hangingPunct="0"/>
            <a:r>
              <a:rPr lang="en-US" altLang="en-US" sz="2800" dirty="0">
                <a:solidFill>
                  <a:schemeClr val="accent2"/>
                </a:solidFill>
              </a:rPr>
              <a:t>- Perceptrons are very limited in what they can represent, but this makes their learning problem much simpler.</a:t>
            </a:r>
          </a:p>
        </p:txBody>
      </p:sp>
      <p:sp>
        <p:nvSpPr>
          <p:cNvPr id="200710" name="Line 6"/>
          <p:cNvSpPr>
            <a:spLocks noChangeShapeType="1"/>
          </p:cNvSpPr>
          <p:nvPr/>
        </p:nvSpPr>
        <p:spPr bwMode="auto">
          <a:xfrm flipH="1">
            <a:off x="2641600" y="990600"/>
            <a:ext cx="742950" cy="1066800"/>
          </a:xfrm>
          <a:prstGeom prst="line">
            <a:avLst/>
          </a:prstGeom>
          <a:noFill/>
          <a:ln w="76200">
            <a:solidFill>
              <a:srgbClr val="FF0000"/>
            </a:solidFill>
            <a:round/>
            <a:headEnd/>
            <a:tailEnd type="triangle" w="med" len="med"/>
          </a:ln>
          <a:effectLst/>
        </p:spPr>
        <p:txBody>
          <a:bodyPr/>
          <a:lstStyle/>
          <a:p>
            <a:endParaRPr lang="en-IN"/>
          </a:p>
        </p:txBody>
      </p:sp>
      <p:sp>
        <p:nvSpPr>
          <p:cNvPr id="200711" name="Line 7"/>
          <p:cNvSpPr>
            <a:spLocks noChangeShapeType="1"/>
          </p:cNvSpPr>
          <p:nvPr/>
        </p:nvSpPr>
        <p:spPr bwMode="auto">
          <a:xfrm>
            <a:off x="6604000" y="914400"/>
            <a:ext cx="660400" cy="762000"/>
          </a:xfrm>
          <a:prstGeom prst="line">
            <a:avLst/>
          </a:prstGeom>
          <a:noFill/>
          <a:ln w="76200" cmpd="tri">
            <a:solidFill>
              <a:schemeClr val="accent2"/>
            </a:solidFill>
            <a:round/>
            <a:headEnd/>
            <a:tailEnd type="triangle" w="med" len="med"/>
          </a:ln>
          <a:effectLst/>
        </p:spPr>
        <p:txBody>
          <a:bodyPr/>
          <a:lstStyle/>
          <a:p>
            <a:endParaRPr lang="en-IN"/>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Text Box 3"/>
          <p:cNvSpPr txBox="1">
            <a:spLocks noChangeArrowheads="1"/>
          </p:cNvSpPr>
          <p:nvPr/>
        </p:nvSpPr>
        <p:spPr bwMode="auto">
          <a:xfrm>
            <a:off x="2146304" y="2057400"/>
            <a:ext cx="7281598" cy="457200"/>
          </a:xfrm>
          <a:prstGeom prst="rect">
            <a:avLst/>
          </a:prstGeom>
          <a:noFill/>
          <a:ln w="9525">
            <a:noFill/>
            <a:miter lim="800000"/>
            <a:headEnd/>
            <a:tailEnd/>
          </a:ln>
          <a:effectLst/>
        </p:spPr>
        <p:txBody>
          <a:bodyPr>
            <a:spAutoFit/>
          </a:bodyPr>
          <a:lstStyle/>
          <a:p>
            <a:pPr eaLnBrk="0" hangingPunct="0"/>
            <a:endParaRPr lang="en-US" altLang="en-US" sz="2400">
              <a:solidFill>
                <a:srgbClr val="FF0000"/>
              </a:solidFill>
            </a:endParaRPr>
          </a:p>
        </p:txBody>
      </p:sp>
      <p:pic>
        <p:nvPicPr>
          <p:cNvPr id="205828" name="Picture 4" descr="19_8"/>
          <p:cNvPicPr>
            <a:picLocks noChangeAspect="1" noChangeArrowheads="1"/>
          </p:cNvPicPr>
          <p:nvPr/>
        </p:nvPicPr>
        <p:blipFill>
          <a:blip r:embed="rId2" cstate="print">
            <a:lum contrast="24000"/>
          </a:blip>
          <a:srcRect l="9149" t="3844" r="9149" b="8968"/>
          <a:stretch>
            <a:fillRect/>
          </a:stretch>
        </p:blipFill>
        <p:spPr bwMode="auto">
          <a:xfrm>
            <a:off x="433388" y="152400"/>
            <a:ext cx="9080500" cy="6176962"/>
          </a:xfrm>
          <a:prstGeom prst="rect">
            <a:avLst/>
          </a:prstGeom>
          <a:noFill/>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4" name="Rectangle 2"/>
          <p:cNvSpPr>
            <a:spLocks noGrp="1" noChangeArrowheads="1"/>
          </p:cNvSpPr>
          <p:nvPr>
            <p:ph type="title"/>
          </p:nvPr>
        </p:nvSpPr>
        <p:spPr>
          <a:xfrm>
            <a:off x="495300" y="152400"/>
            <a:ext cx="8915400" cy="677108"/>
          </a:xfrm>
        </p:spPr>
        <p:txBody>
          <a:bodyPr>
            <a:normAutofit fontScale="90000"/>
          </a:bodyPr>
          <a:lstStyle/>
          <a:p>
            <a:pPr eaLnBrk="1" hangingPunct="1"/>
            <a:r>
              <a:rPr lang="de-CH" smtClean="0"/>
              <a:t>Perceptron application</a:t>
            </a:r>
          </a:p>
        </p:txBody>
      </p:sp>
      <p:graphicFrame>
        <p:nvGraphicFramePr>
          <p:cNvPr id="5122" name="Object 3"/>
          <p:cNvGraphicFramePr>
            <a:graphicFrameLocks noChangeAspect="1"/>
          </p:cNvGraphicFramePr>
          <p:nvPr>
            <p:ph sz="quarter" idx="2"/>
          </p:nvPr>
        </p:nvGraphicFramePr>
        <p:xfrm>
          <a:off x="6758781" y="2178050"/>
          <a:ext cx="928688" cy="228600"/>
        </p:xfrm>
        <a:graphic>
          <a:graphicData uri="http://schemas.openxmlformats.org/presentationml/2006/ole">
            <p:oleObj spid="_x0000_s225282" name="Equation" r:id="rId4" imgW="1143000" imgH="228600" progId="Equation.3">
              <p:embed/>
            </p:oleObj>
          </a:graphicData>
        </a:graphic>
      </p:graphicFrame>
      <p:graphicFrame>
        <p:nvGraphicFramePr>
          <p:cNvPr id="5123" name="Object 76"/>
          <p:cNvGraphicFramePr>
            <a:graphicFrameLocks noChangeAspect="1"/>
          </p:cNvGraphicFramePr>
          <p:nvPr>
            <p:ph sz="quarter" idx="3"/>
          </p:nvPr>
        </p:nvGraphicFramePr>
        <p:xfrm>
          <a:off x="8304015" y="1762126"/>
          <a:ext cx="850007" cy="492125"/>
        </p:xfrm>
        <a:graphic>
          <a:graphicData uri="http://schemas.openxmlformats.org/presentationml/2006/ole">
            <p:oleObj spid="_x0000_s225283" name="Equation" r:id="rId5" imgW="431640" imgH="203040" progId="Equation.3">
              <p:embed/>
            </p:oleObj>
          </a:graphicData>
        </a:graphic>
      </p:graphicFrame>
      <p:sp>
        <p:nvSpPr>
          <p:cNvPr id="5135" name="Rectangle 4"/>
          <p:cNvSpPr>
            <a:spLocks noChangeArrowheads="1"/>
          </p:cNvSpPr>
          <p:nvPr/>
        </p:nvSpPr>
        <p:spPr bwMode="auto">
          <a:xfrm>
            <a:off x="818623" y="5991225"/>
            <a:ext cx="311283" cy="287338"/>
          </a:xfrm>
          <a:prstGeom prst="rect">
            <a:avLst/>
          </a:prstGeom>
          <a:solidFill>
            <a:srgbClr val="FF3300"/>
          </a:solidFill>
          <a:ln w="9525">
            <a:solidFill>
              <a:schemeClr val="tx1"/>
            </a:solidFill>
            <a:miter lim="800000"/>
            <a:headEnd/>
            <a:tailEnd/>
          </a:ln>
        </p:spPr>
        <p:txBody>
          <a:bodyPr wrap="none" anchor="ctr"/>
          <a:lstStyle/>
          <a:p>
            <a:endParaRPr lang="en-IN"/>
          </a:p>
        </p:txBody>
      </p:sp>
      <p:sp>
        <p:nvSpPr>
          <p:cNvPr id="5136" name="Rectangle 5"/>
          <p:cNvSpPr>
            <a:spLocks noChangeArrowheads="1"/>
          </p:cNvSpPr>
          <p:nvPr/>
        </p:nvSpPr>
        <p:spPr bwMode="auto">
          <a:xfrm>
            <a:off x="1989802" y="5991225"/>
            <a:ext cx="311282" cy="287338"/>
          </a:xfrm>
          <a:prstGeom prst="rect">
            <a:avLst/>
          </a:prstGeom>
          <a:solidFill>
            <a:srgbClr val="FF3300"/>
          </a:solidFill>
          <a:ln w="9525">
            <a:solidFill>
              <a:schemeClr val="tx1"/>
            </a:solidFill>
            <a:miter lim="800000"/>
            <a:headEnd/>
            <a:tailEnd/>
          </a:ln>
        </p:spPr>
        <p:txBody>
          <a:bodyPr wrap="none" anchor="ctr"/>
          <a:lstStyle/>
          <a:p>
            <a:endParaRPr lang="en-IN"/>
          </a:p>
        </p:txBody>
      </p:sp>
      <p:sp>
        <p:nvSpPr>
          <p:cNvPr id="5137" name="Rectangle 6"/>
          <p:cNvSpPr>
            <a:spLocks noChangeArrowheads="1"/>
          </p:cNvSpPr>
          <p:nvPr/>
        </p:nvSpPr>
        <p:spPr bwMode="auto">
          <a:xfrm>
            <a:off x="3238371" y="5991225"/>
            <a:ext cx="311282" cy="287338"/>
          </a:xfrm>
          <a:prstGeom prst="rect">
            <a:avLst/>
          </a:prstGeom>
          <a:solidFill>
            <a:srgbClr val="FF3300"/>
          </a:solidFill>
          <a:ln w="9525">
            <a:solidFill>
              <a:schemeClr val="tx1"/>
            </a:solidFill>
            <a:miter lim="800000"/>
            <a:headEnd/>
            <a:tailEnd/>
          </a:ln>
        </p:spPr>
        <p:txBody>
          <a:bodyPr wrap="none" anchor="ctr"/>
          <a:lstStyle/>
          <a:p>
            <a:endParaRPr lang="en-IN"/>
          </a:p>
        </p:txBody>
      </p:sp>
      <p:sp>
        <p:nvSpPr>
          <p:cNvPr id="5138" name="Line 7"/>
          <p:cNvSpPr>
            <a:spLocks noChangeShapeType="1"/>
          </p:cNvSpPr>
          <p:nvPr/>
        </p:nvSpPr>
        <p:spPr bwMode="auto">
          <a:xfrm flipV="1">
            <a:off x="975125" y="5414973"/>
            <a:ext cx="1092067" cy="574675"/>
          </a:xfrm>
          <a:prstGeom prst="line">
            <a:avLst/>
          </a:prstGeom>
          <a:noFill/>
          <a:ln w="9525">
            <a:solidFill>
              <a:schemeClr val="tx1"/>
            </a:solidFill>
            <a:miter lim="800000"/>
            <a:headEnd/>
            <a:tailEnd/>
          </a:ln>
        </p:spPr>
        <p:txBody>
          <a:bodyPr wrap="none"/>
          <a:lstStyle/>
          <a:p>
            <a:endParaRPr lang="en-IN"/>
          </a:p>
        </p:txBody>
      </p:sp>
      <p:sp>
        <p:nvSpPr>
          <p:cNvPr id="5139" name="Line 8"/>
          <p:cNvSpPr>
            <a:spLocks noChangeShapeType="1"/>
          </p:cNvSpPr>
          <p:nvPr/>
        </p:nvSpPr>
        <p:spPr bwMode="auto">
          <a:xfrm flipV="1">
            <a:off x="2144581" y="5414973"/>
            <a:ext cx="0" cy="574675"/>
          </a:xfrm>
          <a:prstGeom prst="line">
            <a:avLst/>
          </a:prstGeom>
          <a:noFill/>
          <a:ln w="9525">
            <a:solidFill>
              <a:schemeClr val="tx1"/>
            </a:solidFill>
            <a:miter lim="800000"/>
            <a:headEnd/>
            <a:tailEnd/>
          </a:ln>
        </p:spPr>
        <p:txBody>
          <a:bodyPr wrap="none"/>
          <a:lstStyle/>
          <a:p>
            <a:endParaRPr lang="en-IN"/>
          </a:p>
        </p:txBody>
      </p:sp>
      <p:sp>
        <p:nvSpPr>
          <p:cNvPr id="5140" name="Line 9"/>
          <p:cNvSpPr>
            <a:spLocks noChangeShapeType="1"/>
          </p:cNvSpPr>
          <p:nvPr/>
        </p:nvSpPr>
        <p:spPr bwMode="auto">
          <a:xfrm flipH="1" flipV="1">
            <a:off x="2144583" y="5414973"/>
            <a:ext cx="1248569" cy="574675"/>
          </a:xfrm>
          <a:prstGeom prst="line">
            <a:avLst/>
          </a:prstGeom>
          <a:noFill/>
          <a:ln w="9525">
            <a:solidFill>
              <a:schemeClr val="tx1"/>
            </a:solidFill>
            <a:miter lim="800000"/>
            <a:headEnd/>
            <a:tailEnd/>
          </a:ln>
        </p:spPr>
        <p:txBody>
          <a:bodyPr wrap="none"/>
          <a:lstStyle/>
          <a:p>
            <a:endParaRPr lang="en-IN"/>
          </a:p>
        </p:txBody>
      </p:sp>
      <p:sp>
        <p:nvSpPr>
          <p:cNvPr id="5141" name="Line 10"/>
          <p:cNvSpPr>
            <a:spLocks noChangeShapeType="1"/>
          </p:cNvSpPr>
          <p:nvPr/>
        </p:nvSpPr>
        <p:spPr bwMode="auto">
          <a:xfrm>
            <a:off x="6278960" y="1484316"/>
            <a:ext cx="0" cy="3889375"/>
          </a:xfrm>
          <a:prstGeom prst="line">
            <a:avLst/>
          </a:prstGeom>
          <a:noFill/>
          <a:ln w="9525">
            <a:solidFill>
              <a:schemeClr val="tx1"/>
            </a:solidFill>
            <a:miter lim="800000"/>
            <a:headEnd/>
            <a:tailEnd/>
          </a:ln>
        </p:spPr>
        <p:txBody>
          <a:bodyPr wrap="none"/>
          <a:lstStyle/>
          <a:p>
            <a:endParaRPr lang="en-IN"/>
          </a:p>
        </p:txBody>
      </p:sp>
      <p:sp>
        <p:nvSpPr>
          <p:cNvPr id="5142" name="Line 11"/>
          <p:cNvSpPr>
            <a:spLocks noChangeShapeType="1"/>
          </p:cNvSpPr>
          <p:nvPr/>
        </p:nvSpPr>
        <p:spPr bwMode="auto">
          <a:xfrm>
            <a:off x="3680356" y="2471738"/>
            <a:ext cx="6163733" cy="0"/>
          </a:xfrm>
          <a:prstGeom prst="line">
            <a:avLst/>
          </a:prstGeom>
          <a:noFill/>
          <a:ln w="9525">
            <a:solidFill>
              <a:schemeClr val="tx1"/>
            </a:solidFill>
            <a:miter lim="800000"/>
            <a:headEnd/>
            <a:tailEnd/>
          </a:ln>
        </p:spPr>
        <p:txBody>
          <a:bodyPr wrap="none"/>
          <a:lstStyle/>
          <a:p>
            <a:endParaRPr lang="en-IN"/>
          </a:p>
        </p:txBody>
      </p:sp>
      <p:sp>
        <p:nvSpPr>
          <p:cNvPr id="5143" name="Text Box 12"/>
          <p:cNvSpPr txBox="1">
            <a:spLocks noChangeArrowheads="1"/>
          </p:cNvSpPr>
          <p:nvPr/>
        </p:nvSpPr>
        <p:spPr bwMode="auto">
          <a:xfrm>
            <a:off x="4829175" y="1627188"/>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44" name="Text Box 13"/>
          <p:cNvSpPr txBox="1">
            <a:spLocks noChangeArrowheads="1"/>
          </p:cNvSpPr>
          <p:nvPr/>
        </p:nvSpPr>
        <p:spPr bwMode="auto">
          <a:xfrm>
            <a:off x="5162815" y="1752601"/>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45" name="Text Box 14"/>
          <p:cNvSpPr txBox="1">
            <a:spLocks noChangeArrowheads="1"/>
          </p:cNvSpPr>
          <p:nvPr/>
        </p:nvSpPr>
        <p:spPr bwMode="auto">
          <a:xfrm>
            <a:off x="5063067" y="1843088"/>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46" name="Text Box 15"/>
          <p:cNvSpPr txBox="1">
            <a:spLocks noChangeArrowheads="1"/>
          </p:cNvSpPr>
          <p:nvPr/>
        </p:nvSpPr>
        <p:spPr bwMode="auto">
          <a:xfrm>
            <a:off x="5296957" y="2058988"/>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47" name="Text Box 16"/>
          <p:cNvSpPr txBox="1">
            <a:spLocks noChangeArrowheads="1"/>
          </p:cNvSpPr>
          <p:nvPr/>
        </p:nvSpPr>
        <p:spPr bwMode="auto">
          <a:xfrm>
            <a:off x="5787099" y="2544763"/>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48" name="Text Box 17"/>
          <p:cNvSpPr txBox="1">
            <a:spLocks noChangeArrowheads="1"/>
          </p:cNvSpPr>
          <p:nvPr/>
        </p:nvSpPr>
        <p:spPr bwMode="auto">
          <a:xfrm>
            <a:off x="5530850" y="2274888"/>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49" name="Text Box 18"/>
          <p:cNvSpPr txBox="1">
            <a:spLocks noChangeArrowheads="1"/>
          </p:cNvSpPr>
          <p:nvPr/>
        </p:nvSpPr>
        <p:spPr bwMode="auto">
          <a:xfrm>
            <a:off x="5764742" y="2490788"/>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50" name="Text Box 19"/>
          <p:cNvSpPr txBox="1">
            <a:spLocks noChangeArrowheads="1"/>
          </p:cNvSpPr>
          <p:nvPr/>
        </p:nvSpPr>
        <p:spPr bwMode="auto">
          <a:xfrm>
            <a:off x="5998634" y="2706688"/>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51" name="Text Box 20"/>
          <p:cNvSpPr txBox="1">
            <a:spLocks noChangeArrowheads="1"/>
          </p:cNvSpPr>
          <p:nvPr/>
        </p:nvSpPr>
        <p:spPr bwMode="auto">
          <a:xfrm>
            <a:off x="6232525" y="2922588"/>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52" name="Text Box 21"/>
          <p:cNvSpPr txBox="1">
            <a:spLocks noChangeArrowheads="1"/>
          </p:cNvSpPr>
          <p:nvPr/>
        </p:nvSpPr>
        <p:spPr bwMode="auto">
          <a:xfrm>
            <a:off x="5474098" y="3138488"/>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53" name="Text Box 22"/>
          <p:cNvSpPr txBox="1">
            <a:spLocks noChangeArrowheads="1"/>
          </p:cNvSpPr>
          <p:nvPr/>
        </p:nvSpPr>
        <p:spPr bwMode="auto">
          <a:xfrm>
            <a:off x="6177492" y="3048001"/>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54" name="Text Box 23"/>
          <p:cNvSpPr txBox="1">
            <a:spLocks noChangeArrowheads="1"/>
          </p:cNvSpPr>
          <p:nvPr/>
        </p:nvSpPr>
        <p:spPr bwMode="auto">
          <a:xfrm>
            <a:off x="6535207" y="3048001"/>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55" name="Text Box 24"/>
          <p:cNvSpPr txBox="1">
            <a:spLocks noChangeArrowheads="1"/>
          </p:cNvSpPr>
          <p:nvPr/>
        </p:nvSpPr>
        <p:spPr bwMode="auto">
          <a:xfrm>
            <a:off x="6254883" y="2832101"/>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56" name="Text Box 25"/>
          <p:cNvSpPr txBox="1">
            <a:spLocks noChangeArrowheads="1"/>
          </p:cNvSpPr>
          <p:nvPr/>
        </p:nvSpPr>
        <p:spPr bwMode="auto">
          <a:xfrm>
            <a:off x="5709709" y="3048001"/>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57" name="Text Box 26"/>
          <p:cNvSpPr txBox="1">
            <a:spLocks noChangeArrowheads="1"/>
          </p:cNvSpPr>
          <p:nvPr/>
        </p:nvSpPr>
        <p:spPr bwMode="auto">
          <a:xfrm>
            <a:off x="6020991" y="3119438"/>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58" name="Text Box 27"/>
          <p:cNvSpPr txBox="1">
            <a:spLocks noChangeArrowheads="1"/>
          </p:cNvSpPr>
          <p:nvPr/>
        </p:nvSpPr>
        <p:spPr bwMode="auto">
          <a:xfrm>
            <a:off x="5630598" y="2687638"/>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59" name="Text Box 28"/>
          <p:cNvSpPr txBox="1">
            <a:spLocks noChangeArrowheads="1"/>
          </p:cNvSpPr>
          <p:nvPr/>
        </p:nvSpPr>
        <p:spPr bwMode="auto">
          <a:xfrm>
            <a:off x="6466417" y="3138488"/>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60" name="Text Box 29"/>
          <p:cNvSpPr txBox="1">
            <a:spLocks noChangeArrowheads="1"/>
          </p:cNvSpPr>
          <p:nvPr/>
        </p:nvSpPr>
        <p:spPr bwMode="auto">
          <a:xfrm>
            <a:off x="6700309" y="3354388"/>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61" name="Text Box 30"/>
          <p:cNvSpPr txBox="1">
            <a:spLocks noChangeArrowheads="1"/>
          </p:cNvSpPr>
          <p:nvPr/>
        </p:nvSpPr>
        <p:spPr bwMode="auto">
          <a:xfrm>
            <a:off x="6222206" y="3408363"/>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62" name="Text Box 31"/>
          <p:cNvSpPr txBox="1">
            <a:spLocks noChangeArrowheads="1"/>
          </p:cNvSpPr>
          <p:nvPr/>
        </p:nvSpPr>
        <p:spPr bwMode="auto">
          <a:xfrm>
            <a:off x="6879167" y="3570288"/>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63" name="Text Box 32"/>
          <p:cNvSpPr txBox="1">
            <a:spLocks noChangeArrowheads="1"/>
          </p:cNvSpPr>
          <p:nvPr/>
        </p:nvSpPr>
        <p:spPr bwMode="auto">
          <a:xfrm>
            <a:off x="7168092" y="3786188"/>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64" name="Text Box 33"/>
          <p:cNvSpPr txBox="1">
            <a:spLocks noChangeArrowheads="1"/>
          </p:cNvSpPr>
          <p:nvPr/>
        </p:nvSpPr>
        <p:spPr bwMode="auto">
          <a:xfrm>
            <a:off x="5709709" y="3552826"/>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65" name="Text Box 34"/>
          <p:cNvSpPr txBox="1">
            <a:spLocks noChangeArrowheads="1"/>
          </p:cNvSpPr>
          <p:nvPr/>
        </p:nvSpPr>
        <p:spPr bwMode="auto">
          <a:xfrm>
            <a:off x="7269560" y="4002088"/>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66" name="Text Box 35"/>
          <p:cNvSpPr txBox="1">
            <a:spLocks noChangeArrowheads="1"/>
          </p:cNvSpPr>
          <p:nvPr/>
        </p:nvSpPr>
        <p:spPr bwMode="auto">
          <a:xfrm>
            <a:off x="6535207" y="3840163"/>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67" name="Text Box 36"/>
          <p:cNvSpPr txBox="1">
            <a:spLocks noChangeArrowheads="1"/>
          </p:cNvSpPr>
          <p:nvPr/>
        </p:nvSpPr>
        <p:spPr bwMode="auto">
          <a:xfrm>
            <a:off x="4772423" y="2903538"/>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68" name="Text Box 37"/>
          <p:cNvSpPr txBox="1">
            <a:spLocks noChangeArrowheads="1"/>
          </p:cNvSpPr>
          <p:nvPr/>
        </p:nvSpPr>
        <p:spPr bwMode="auto">
          <a:xfrm>
            <a:off x="5085424" y="2760663"/>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69" name="Text Box 38"/>
          <p:cNvSpPr txBox="1">
            <a:spLocks noChangeArrowheads="1"/>
          </p:cNvSpPr>
          <p:nvPr/>
        </p:nvSpPr>
        <p:spPr bwMode="auto">
          <a:xfrm>
            <a:off x="4851533" y="2471738"/>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70" name="Text Box 39"/>
          <p:cNvSpPr txBox="1">
            <a:spLocks noChangeArrowheads="1"/>
          </p:cNvSpPr>
          <p:nvPr/>
        </p:nvSpPr>
        <p:spPr bwMode="auto">
          <a:xfrm>
            <a:off x="5085424" y="2400301"/>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71" name="Text Box 40"/>
          <p:cNvSpPr txBox="1">
            <a:spLocks noChangeArrowheads="1"/>
          </p:cNvSpPr>
          <p:nvPr/>
        </p:nvSpPr>
        <p:spPr bwMode="auto">
          <a:xfrm>
            <a:off x="4695031" y="2255838"/>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72" name="Text Box 41"/>
          <p:cNvSpPr txBox="1">
            <a:spLocks noChangeArrowheads="1"/>
          </p:cNvSpPr>
          <p:nvPr/>
        </p:nvSpPr>
        <p:spPr bwMode="auto">
          <a:xfrm>
            <a:off x="5319316" y="2400301"/>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73" name="Text Box 42"/>
          <p:cNvSpPr txBox="1">
            <a:spLocks noChangeArrowheads="1"/>
          </p:cNvSpPr>
          <p:nvPr/>
        </p:nvSpPr>
        <p:spPr bwMode="auto">
          <a:xfrm>
            <a:off x="5085424" y="2687638"/>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74" name="Line 43"/>
          <p:cNvSpPr>
            <a:spLocks noChangeShapeType="1"/>
          </p:cNvSpPr>
          <p:nvPr/>
        </p:nvSpPr>
        <p:spPr bwMode="auto">
          <a:xfrm>
            <a:off x="5006314" y="1463675"/>
            <a:ext cx="3198813" cy="3240088"/>
          </a:xfrm>
          <a:prstGeom prst="line">
            <a:avLst/>
          </a:prstGeom>
          <a:noFill/>
          <a:ln w="9525">
            <a:solidFill>
              <a:schemeClr val="tx1"/>
            </a:solidFill>
            <a:miter lim="800000"/>
            <a:headEnd/>
            <a:tailEnd/>
          </a:ln>
        </p:spPr>
        <p:txBody>
          <a:bodyPr wrap="none"/>
          <a:lstStyle/>
          <a:p>
            <a:endParaRPr lang="en-IN"/>
          </a:p>
        </p:txBody>
      </p:sp>
      <p:sp>
        <p:nvSpPr>
          <p:cNvPr id="5175" name="Text Box 44"/>
          <p:cNvSpPr txBox="1">
            <a:spLocks noChangeArrowheads="1"/>
          </p:cNvSpPr>
          <p:nvPr/>
        </p:nvSpPr>
        <p:spPr bwMode="auto">
          <a:xfrm>
            <a:off x="6177492" y="2544763"/>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76" name="Text Box 45"/>
          <p:cNvSpPr txBox="1">
            <a:spLocks noChangeArrowheads="1"/>
          </p:cNvSpPr>
          <p:nvPr/>
        </p:nvSpPr>
        <p:spPr bwMode="auto">
          <a:xfrm>
            <a:off x="5319316" y="2903538"/>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77" name="Text Box 46"/>
          <p:cNvSpPr txBox="1">
            <a:spLocks noChangeArrowheads="1"/>
          </p:cNvSpPr>
          <p:nvPr/>
        </p:nvSpPr>
        <p:spPr bwMode="auto">
          <a:xfrm>
            <a:off x="7503452" y="3911601"/>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78" name="Text Box 47"/>
          <p:cNvSpPr txBox="1">
            <a:spLocks noChangeArrowheads="1"/>
          </p:cNvSpPr>
          <p:nvPr/>
        </p:nvSpPr>
        <p:spPr bwMode="auto">
          <a:xfrm>
            <a:off x="5553208" y="1968501"/>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79" name="Text Box 48"/>
          <p:cNvSpPr txBox="1">
            <a:spLocks noChangeArrowheads="1"/>
          </p:cNvSpPr>
          <p:nvPr/>
        </p:nvSpPr>
        <p:spPr bwMode="auto">
          <a:xfrm>
            <a:off x="6722666" y="2903538"/>
            <a:ext cx="319318" cy="369332"/>
          </a:xfrm>
          <a:prstGeom prst="rect">
            <a:avLst/>
          </a:prstGeom>
          <a:noFill/>
          <a:ln w="9525">
            <a:noFill/>
            <a:miter lim="800000"/>
            <a:headEnd/>
            <a:tailEnd/>
          </a:ln>
        </p:spPr>
        <p:txBody>
          <a:bodyPr wrap="none">
            <a:spAutoFit/>
          </a:bodyPr>
          <a:lstStyle/>
          <a:p>
            <a:pPr algn="l">
              <a:spcBef>
                <a:spcPct val="0"/>
              </a:spcBef>
            </a:pPr>
            <a:r>
              <a:rPr lang="en-US" sz="1800">
                <a:latin typeface="Arial" pitchFamily="34" charset="0"/>
              </a:rPr>
              <a:t>+</a:t>
            </a:r>
          </a:p>
        </p:txBody>
      </p:sp>
      <p:sp>
        <p:nvSpPr>
          <p:cNvPr id="5180" name="Oval 49"/>
          <p:cNvSpPr>
            <a:spLocks noChangeArrowheads="1"/>
          </p:cNvSpPr>
          <p:nvPr/>
        </p:nvSpPr>
        <p:spPr bwMode="auto">
          <a:xfrm>
            <a:off x="6177492" y="2327285"/>
            <a:ext cx="154781" cy="142875"/>
          </a:xfrm>
          <a:prstGeom prst="ellipse">
            <a:avLst/>
          </a:prstGeom>
          <a:noFill/>
          <a:ln w="9525">
            <a:solidFill>
              <a:schemeClr val="tx1"/>
            </a:solidFill>
            <a:miter lim="800000"/>
            <a:headEnd/>
            <a:tailEnd/>
          </a:ln>
        </p:spPr>
        <p:txBody>
          <a:bodyPr wrap="none" anchor="ctr"/>
          <a:lstStyle/>
          <a:p>
            <a:endParaRPr lang="en-IN"/>
          </a:p>
        </p:txBody>
      </p:sp>
      <p:sp>
        <p:nvSpPr>
          <p:cNvPr id="5181" name="Oval 50"/>
          <p:cNvSpPr>
            <a:spLocks noChangeArrowheads="1"/>
          </p:cNvSpPr>
          <p:nvPr/>
        </p:nvSpPr>
        <p:spPr bwMode="auto">
          <a:xfrm>
            <a:off x="6879167" y="3192473"/>
            <a:ext cx="154781" cy="142875"/>
          </a:xfrm>
          <a:prstGeom prst="ellipse">
            <a:avLst/>
          </a:prstGeom>
          <a:noFill/>
          <a:ln w="9525">
            <a:solidFill>
              <a:schemeClr val="tx1"/>
            </a:solidFill>
            <a:miter lim="800000"/>
            <a:headEnd/>
            <a:tailEnd/>
          </a:ln>
        </p:spPr>
        <p:txBody>
          <a:bodyPr wrap="none" anchor="ctr"/>
          <a:lstStyle/>
          <a:p>
            <a:endParaRPr lang="en-IN"/>
          </a:p>
        </p:txBody>
      </p:sp>
      <p:sp>
        <p:nvSpPr>
          <p:cNvPr id="5182" name="Oval 51"/>
          <p:cNvSpPr>
            <a:spLocks noChangeArrowheads="1"/>
          </p:cNvSpPr>
          <p:nvPr/>
        </p:nvSpPr>
        <p:spPr bwMode="auto">
          <a:xfrm>
            <a:off x="5864491" y="1679578"/>
            <a:ext cx="154781" cy="142875"/>
          </a:xfrm>
          <a:prstGeom prst="ellipse">
            <a:avLst/>
          </a:prstGeom>
          <a:noFill/>
          <a:ln w="9525">
            <a:solidFill>
              <a:schemeClr val="tx1"/>
            </a:solidFill>
            <a:miter lim="800000"/>
            <a:headEnd/>
            <a:tailEnd/>
          </a:ln>
        </p:spPr>
        <p:txBody>
          <a:bodyPr wrap="none" anchor="ctr"/>
          <a:lstStyle/>
          <a:p>
            <a:endParaRPr lang="en-IN"/>
          </a:p>
        </p:txBody>
      </p:sp>
      <p:sp>
        <p:nvSpPr>
          <p:cNvPr id="5183" name="Oval 52"/>
          <p:cNvSpPr>
            <a:spLocks noChangeArrowheads="1"/>
          </p:cNvSpPr>
          <p:nvPr/>
        </p:nvSpPr>
        <p:spPr bwMode="auto">
          <a:xfrm>
            <a:off x="6098384" y="1968503"/>
            <a:ext cx="154781" cy="142875"/>
          </a:xfrm>
          <a:prstGeom prst="ellipse">
            <a:avLst/>
          </a:prstGeom>
          <a:noFill/>
          <a:ln w="9525">
            <a:solidFill>
              <a:schemeClr val="tx1"/>
            </a:solidFill>
            <a:miter lim="800000"/>
            <a:headEnd/>
            <a:tailEnd/>
          </a:ln>
        </p:spPr>
        <p:txBody>
          <a:bodyPr wrap="none" anchor="ctr"/>
          <a:lstStyle/>
          <a:p>
            <a:endParaRPr lang="en-IN"/>
          </a:p>
        </p:txBody>
      </p:sp>
      <p:sp>
        <p:nvSpPr>
          <p:cNvPr id="5184" name="Oval 53"/>
          <p:cNvSpPr>
            <a:spLocks noChangeArrowheads="1"/>
          </p:cNvSpPr>
          <p:nvPr/>
        </p:nvSpPr>
        <p:spPr bwMode="auto">
          <a:xfrm>
            <a:off x="6254884" y="1895475"/>
            <a:ext cx="154781" cy="142875"/>
          </a:xfrm>
          <a:prstGeom prst="ellipse">
            <a:avLst/>
          </a:prstGeom>
          <a:noFill/>
          <a:ln w="9525">
            <a:solidFill>
              <a:schemeClr val="tx1"/>
            </a:solidFill>
            <a:miter lim="800000"/>
            <a:headEnd/>
            <a:tailEnd/>
          </a:ln>
        </p:spPr>
        <p:txBody>
          <a:bodyPr wrap="none" anchor="ctr"/>
          <a:lstStyle/>
          <a:p>
            <a:endParaRPr lang="en-IN"/>
          </a:p>
        </p:txBody>
      </p:sp>
      <p:sp>
        <p:nvSpPr>
          <p:cNvPr id="5185" name="Oval 54"/>
          <p:cNvSpPr>
            <a:spLocks noChangeArrowheads="1"/>
          </p:cNvSpPr>
          <p:nvPr/>
        </p:nvSpPr>
        <p:spPr bwMode="auto">
          <a:xfrm>
            <a:off x="6566166" y="1895475"/>
            <a:ext cx="154781" cy="142875"/>
          </a:xfrm>
          <a:prstGeom prst="ellipse">
            <a:avLst/>
          </a:prstGeom>
          <a:noFill/>
          <a:ln w="9525">
            <a:solidFill>
              <a:schemeClr val="tx1"/>
            </a:solidFill>
            <a:miter lim="800000"/>
            <a:headEnd/>
            <a:tailEnd/>
          </a:ln>
        </p:spPr>
        <p:txBody>
          <a:bodyPr wrap="none" anchor="ctr"/>
          <a:lstStyle/>
          <a:p>
            <a:endParaRPr lang="en-IN"/>
          </a:p>
        </p:txBody>
      </p:sp>
      <p:sp>
        <p:nvSpPr>
          <p:cNvPr id="5186" name="Oval 55"/>
          <p:cNvSpPr>
            <a:spLocks noChangeArrowheads="1"/>
          </p:cNvSpPr>
          <p:nvPr/>
        </p:nvSpPr>
        <p:spPr bwMode="auto">
          <a:xfrm>
            <a:off x="6488777" y="2327285"/>
            <a:ext cx="154781" cy="142875"/>
          </a:xfrm>
          <a:prstGeom prst="ellipse">
            <a:avLst/>
          </a:prstGeom>
          <a:noFill/>
          <a:ln w="9525">
            <a:solidFill>
              <a:schemeClr val="tx1"/>
            </a:solidFill>
            <a:miter lim="800000"/>
            <a:headEnd/>
            <a:tailEnd/>
          </a:ln>
        </p:spPr>
        <p:txBody>
          <a:bodyPr wrap="none" anchor="ctr"/>
          <a:lstStyle/>
          <a:p>
            <a:endParaRPr lang="en-IN"/>
          </a:p>
        </p:txBody>
      </p:sp>
      <p:sp>
        <p:nvSpPr>
          <p:cNvPr id="5187" name="Oval 56"/>
          <p:cNvSpPr>
            <a:spLocks noChangeArrowheads="1"/>
          </p:cNvSpPr>
          <p:nvPr/>
        </p:nvSpPr>
        <p:spPr bwMode="auto">
          <a:xfrm>
            <a:off x="6956559" y="2400310"/>
            <a:ext cx="154781" cy="142875"/>
          </a:xfrm>
          <a:prstGeom prst="ellipse">
            <a:avLst/>
          </a:prstGeom>
          <a:noFill/>
          <a:ln w="9525">
            <a:solidFill>
              <a:schemeClr val="tx1"/>
            </a:solidFill>
            <a:miter lim="800000"/>
            <a:headEnd/>
            <a:tailEnd/>
          </a:ln>
        </p:spPr>
        <p:txBody>
          <a:bodyPr wrap="none" anchor="ctr"/>
          <a:lstStyle/>
          <a:p>
            <a:endParaRPr lang="en-IN"/>
          </a:p>
        </p:txBody>
      </p:sp>
      <p:sp>
        <p:nvSpPr>
          <p:cNvPr id="5188" name="Oval 57"/>
          <p:cNvSpPr>
            <a:spLocks noChangeArrowheads="1"/>
          </p:cNvSpPr>
          <p:nvPr/>
        </p:nvSpPr>
        <p:spPr bwMode="auto">
          <a:xfrm>
            <a:off x="6722667" y="2760673"/>
            <a:ext cx="154781" cy="142875"/>
          </a:xfrm>
          <a:prstGeom prst="ellipse">
            <a:avLst/>
          </a:prstGeom>
          <a:noFill/>
          <a:ln w="9525">
            <a:solidFill>
              <a:schemeClr val="tx1"/>
            </a:solidFill>
            <a:miter lim="800000"/>
            <a:headEnd/>
            <a:tailEnd/>
          </a:ln>
        </p:spPr>
        <p:txBody>
          <a:bodyPr wrap="none" anchor="ctr"/>
          <a:lstStyle/>
          <a:p>
            <a:endParaRPr lang="en-IN"/>
          </a:p>
        </p:txBody>
      </p:sp>
      <p:sp>
        <p:nvSpPr>
          <p:cNvPr id="5189" name="Oval 58"/>
          <p:cNvSpPr>
            <a:spLocks noChangeArrowheads="1"/>
          </p:cNvSpPr>
          <p:nvPr/>
        </p:nvSpPr>
        <p:spPr bwMode="auto">
          <a:xfrm>
            <a:off x="6956559" y="2760673"/>
            <a:ext cx="154781" cy="142875"/>
          </a:xfrm>
          <a:prstGeom prst="ellipse">
            <a:avLst/>
          </a:prstGeom>
          <a:noFill/>
          <a:ln w="9525">
            <a:solidFill>
              <a:schemeClr val="tx1"/>
            </a:solidFill>
            <a:miter lim="800000"/>
            <a:headEnd/>
            <a:tailEnd/>
          </a:ln>
        </p:spPr>
        <p:txBody>
          <a:bodyPr wrap="none" anchor="ctr"/>
          <a:lstStyle/>
          <a:p>
            <a:endParaRPr lang="en-IN"/>
          </a:p>
        </p:txBody>
      </p:sp>
      <p:sp>
        <p:nvSpPr>
          <p:cNvPr id="5190" name="Oval 59"/>
          <p:cNvSpPr>
            <a:spLocks noChangeArrowheads="1"/>
          </p:cNvSpPr>
          <p:nvPr/>
        </p:nvSpPr>
        <p:spPr bwMode="auto">
          <a:xfrm>
            <a:off x="7658234" y="3190885"/>
            <a:ext cx="154781" cy="142875"/>
          </a:xfrm>
          <a:prstGeom prst="ellipse">
            <a:avLst/>
          </a:prstGeom>
          <a:noFill/>
          <a:ln w="9525">
            <a:solidFill>
              <a:schemeClr val="tx1"/>
            </a:solidFill>
            <a:miter lim="800000"/>
            <a:headEnd/>
            <a:tailEnd/>
          </a:ln>
        </p:spPr>
        <p:txBody>
          <a:bodyPr wrap="none" anchor="ctr"/>
          <a:lstStyle/>
          <a:p>
            <a:endParaRPr lang="en-IN"/>
          </a:p>
        </p:txBody>
      </p:sp>
      <p:sp>
        <p:nvSpPr>
          <p:cNvPr id="5191" name="Oval 60"/>
          <p:cNvSpPr>
            <a:spLocks noChangeArrowheads="1"/>
          </p:cNvSpPr>
          <p:nvPr/>
        </p:nvSpPr>
        <p:spPr bwMode="auto">
          <a:xfrm>
            <a:off x="5787102" y="2255848"/>
            <a:ext cx="154781" cy="142875"/>
          </a:xfrm>
          <a:prstGeom prst="ellipse">
            <a:avLst/>
          </a:prstGeom>
          <a:noFill/>
          <a:ln w="9525">
            <a:solidFill>
              <a:schemeClr val="tx1"/>
            </a:solidFill>
            <a:miter lim="800000"/>
            <a:headEnd/>
            <a:tailEnd/>
          </a:ln>
        </p:spPr>
        <p:txBody>
          <a:bodyPr wrap="none" anchor="ctr"/>
          <a:lstStyle/>
          <a:p>
            <a:endParaRPr lang="en-IN"/>
          </a:p>
        </p:txBody>
      </p:sp>
      <p:sp>
        <p:nvSpPr>
          <p:cNvPr id="5192" name="Oval 61"/>
          <p:cNvSpPr>
            <a:spLocks noChangeArrowheads="1"/>
          </p:cNvSpPr>
          <p:nvPr/>
        </p:nvSpPr>
        <p:spPr bwMode="auto">
          <a:xfrm>
            <a:off x="7503453" y="3695707"/>
            <a:ext cx="154781" cy="142875"/>
          </a:xfrm>
          <a:prstGeom prst="ellipse">
            <a:avLst/>
          </a:prstGeom>
          <a:noFill/>
          <a:ln w="9525">
            <a:solidFill>
              <a:schemeClr val="tx1"/>
            </a:solidFill>
            <a:miter lim="800000"/>
            <a:headEnd/>
            <a:tailEnd/>
          </a:ln>
        </p:spPr>
        <p:txBody>
          <a:bodyPr wrap="none" anchor="ctr"/>
          <a:lstStyle/>
          <a:p>
            <a:endParaRPr lang="en-IN"/>
          </a:p>
        </p:txBody>
      </p:sp>
      <p:sp>
        <p:nvSpPr>
          <p:cNvPr id="5193" name="Oval 62"/>
          <p:cNvSpPr>
            <a:spLocks noChangeArrowheads="1"/>
          </p:cNvSpPr>
          <p:nvPr/>
        </p:nvSpPr>
        <p:spPr bwMode="auto">
          <a:xfrm>
            <a:off x="6956559" y="3552829"/>
            <a:ext cx="154781" cy="142875"/>
          </a:xfrm>
          <a:prstGeom prst="ellipse">
            <a:avLst/>
          </a:prstGeom>
          <a:noFill/>
          <a:ln w="9525">
            <a:solidFill>
              <a:schemeClr val="tx1"/>
            </a:solidFill>
            <a:miter lim="800000"/>
            <a:headEnd/>
            <a:tailEnd/>
          </a:ln>
        </p:spPr>
        <p:txBody>
          <a:bodyPr wrap="none" anchor="ctr"/>
          <a:lstStyle/>
          <a:p>
            <a:endParaRPr lang="en-IN"/>
          </a:p>
        </p:txBody>
      </p:sp>
      <p:sp>
        <p:nvSpPr>
          <p:cNvPr id="5194" name="Oval 63"/>
          <p:cNvSpPr>
            <a:spLocks noChangeArrowheads="1"/>
          </p:cNvSpPr>
          <p:nvPr/>
        </p:nvSpPr>
        <p:spPr bwMode="auto">
          <a:xfrm>
            <a:off x="6020992" y="1679578"/>
            <a:ext cx="154781" cy="142875"/>
          </a:xfrm>
          <a:prstGeom prst="ellipse">
            <a:avLst/>
          </a:prstGeom>
          <a:noFill/>
          <a:ln w="9525">
            <a:solidFill>
              <a:schemeClr val="tx1"/>
            </a:solidFill>
            <a:miter lim="800000"/>
            <a:headEnd/>
            <a:tailEnd/>
          </a:ln>
        </p:spPr>
        <p:txBody>
          <a:bodyPr wrap="none" anchor="ctr"/>
          <a:lstStyle/>
          <a:p>
            <a:endParaRPr lang="en-IN"/>
          </a:p>
        </p:txBody>
      </p:sp>
      <p:sp>
        <p:nvSpPr>
          <p:cNvPr id="5195" name="Oval 64"/>
          <p:cNvSpPr>
            <a:spLocks noChangeArrowheads="1"/>
          </p:cNvSpPr>
          <p:nvPr/>
        </p:nvSpPr>
        <p:spPr bwMode="auto">
          <a:xfrm>
            <a:off x="6879167" y="2111385"/>
            <a:ext cx="154781" cy="142875"/>
          </a:xfrm>
          <a:prstGeom prst="ellipse">
            <a:avLst/>
          </a:prstGeom>
          <a:noFill/>
          <a:ln w="9525">
            <a:solidFill>
              <a:schemeClr val="tx1"/>
            </a:solidFill>
            <a:miter lim="800000"/>
            <a:headEnd/>
            <a:tailEnd/>
          </a:ln>
        </p:spPr>
        <p:txBody>
          <a:bodyPr wrap="none" anchor="ctr"/>
          <a:lstStyle/>
          <a:p>
            <a:endParaRPr lang="en-IN"/>
          </a:p>
        </p:txBody>
      </p:sp>
      <p:sp>
        <p:nvSpPr>
          <p:cNvPr id="5196" name="Oval 65"/>
          <p:cNvSpPr>
            <a:spLocks noChangeArrowheads="1"/>
          </p:cNvSpPr>
          <p:nvPr/>
        </p:nvSpPr>
        <p:spPr bwMode="auto">
          <a:xfrm>
            <a:off x="7269560" y="3335348"/>
            <a:ext cx="154781" cy="142875"/>
          </a:xfrm>
          <a:prstGeom prst="ellipse">
            <a:avLst/>
          </a:prstGeom>
          <a:noFill/>
          <a:ln w="9525">
            <a:solidFill>
              <a:schemeClr val="tx1"/>
            </a:solidFill>
            <a:miter lim="800000"/>
            <a:headEnd/>
            <a:tailEnd/>
          </a:ln>
        </p:spPr>
        <p:txBody>
          <a:bodyPr wrap="none" anchor="ctr"/>
          <a:lstStyle/>
          <a:p>
            <a:endParaRPr lang="en-IN"/>
          </a:p>
        </p:txBody>
      </p:sp>
      <p:sp>
        <p:nvSpPr>
          <p:cNvPr id="5197" name="Oval 66"/>
          <p:cNvSpPr>
            <a:spLocks noChangeArrowheads="1"/>
          </p:cNvSpPr>
          <p:nvPr/>
        </p:nvSpPr>
        <p:spPr bwMode="auto">
          <a:xfrm>
            <a:off x="7893846" y="4344998"/>
            <a:ext cx="154781" cy="142875"/>
          </a:xfrm>
          <a:prstGeom prst="ellipse">
            <a:avLst/>
          </a:prstGeom>
          <a:noFill/>
          <a:ln w="9525">
            <a:solidFill>
              <a:schemeClr val="tx1"/>
            </a:solidFill>
            <a:miter lim="800000"/>
            <a:headEnd/>
            <a:tailEnd/>
          </a:ln>
        </p:spPr>
        <p:txBody>
          <a:bodyPr wrap="none" anchor="ctr"/>
          <a:lstStyle/>
          <a:p>
            <a:endParaRPr lang="en-IN"/>
          </a:p>
        </p:txBody>
      </p:sp>
      <p:sp>
        <p:nvSpPr>
          <p:cNvPr id="5198" name="Oval 67"/>
          <p:cNvSpPr>
            <a:spLocks noChangeArrowheads="1"/>
          </p:cNvSpPr>
          <p:nvPr/>
        </p:nvSpPr>
        <p:spPr bwMode="auto">
          <a:xfrm>
            <a:off x="7113060" y="3048010"/>
            <a:ext cx="154781" cy="142875"/>
          </a:xfrm>
          <a:prstGeom prst="ellipse">
            <a:avLst/>
          </a:prstGeom>
          <a:noFill/>
          <a:ln w="9525">
            <a:solidFill>
              <a:schemeClr val="tx1"/>
            </a:solidFill>
            <a:miter lim="800000"/>
            <a:headEnd/>
            <a:tailEnd/>
          </a:ln>
        </p:spPr>
        <p:txBody>
          <a:bodyPr wrap="none" anchor="ctr"/>
          <a:lstStyle/>
          <a:p>
            <a:endParaRPr lang="en-IN"/>
          </a:p>
        </p:txBody>
      </p:sp>
      <p:sp>
        <p:nvSpPr>
          <p:cNvPr id="5199" name="Oval 68"/>
          <p:cNvSpPr>
            <a:spLocks noChangeArrowheads="1"/>
          </p:cNvSpPr>
          <p:nvPr/>
        </p:nvSpPr>
        <p:spPr bwMode="auto">
          <a:xfrm>
            <a:off x="7580842" y="3406782"/>
            <a:ext cx="154781" cy="142875"/>
          </a:xfrm>
          <a:prstGeom prst="ellipse">
            <a:avLst/>
          </a:prstGeom>
          <a:noFill/>
          <a:ln w="9525">
            <a:solidFill>
              <a:schemeClr val="tx1"/>
            </a:solidFill>
            <a:miter lim="800000"/>
            <a:headEnd/>
            <a:tailEnd/>
          </a:ln>
        </p:spPr>
        <p:txBody>
          <a:bodyPr wrap="none" anchor="ctr"/>
          <a:lstStyle/>
          <a:p>
            <a:endParaRPr lang="en-IN"/>
          </a:p>
        </p:txBody>
      </p:sp>
      <p:sp>
        <p:nvSpPr>
          <p:cNvPr id="5200" name="Oval 69"/>
          <p:cNvSpPr>
            <a:spLocks noChangeArrowheads="1"/>
          </p:cNvSpPr>
          <p:nvPr/>
        </p:nvSpPr>
        <p:spPr bwMode="auto">
          <a:xfrm>
            <a:off x="7893846" y="3479801"/>
            <a:ext cx="154781" cy="142875"/>
          </a:xfrm>
          <a:prstGeom prst="ellipse">
            <a:avLst/>
          </a:prstGeom>
          <a:noFill/>
          <a:ln w="9525">
            <a:solidFill>
              <a:schemeClr val="tx1"/>
            </a:solidFill>
            <a:miter lim="800000"/>
            <a:headEnd/>
            <a:tailEnd/>
          </a:ln>
        </p:spPr>
        <p:txBody>
          <a:bodyPr wrap="none" anchor="ctr"/>
          <a:lstStyle/>
          <a:p>
            <a:endParaRPr lang="en-IN"/>
          </a:p>
        </p:txBody>
      </p:sp>
      <p:sp>
        <p:nvSpPr>
          <p:cNvPr id="5201" name="Oval 70"/>
          <p:cNvSpPr>
            <a:spLocks noChangeArrowheads="1"/>
          </p:cNvSpPr>
          <p:nvPr/>
        </p:nvSpPr>
        <p:spPr bwMode="auto">
          <a:xfrm>
            <a:off x="7971235" y="3838576"/>
            <a:ext cx="154781" cy="142875"/>
          </a:xfrm>
          <a:prstGeom prst="ellipse">
            <a:avLst/>
          </a:prstGeom>
          <a:noFill/>
          <a:ln w="9525">
            <a:solidFill>
              <a:schemeClr val="tx1"/>
            </a:solidFill>
            <a:miter lim="800000"/>
            <a:headEnd/>
            <a:tailEnd/>
          </a:ln>
        </p:spPr>
        <p:txBody>
          <a:bodyPr wrap="none" anchor="ctr"/>
          <a:lstStyle/>
          <a:p>
            <a:endParaRPr lang="en-IN"/>
          </a:p>
        </p:txBody>
      </p:sp>
      <p:sp>
        <p:nvSpPr>
          <p:cNvPr id="5202" name="Oval 71"/>
          <p:cNvSpPr>
            <a:spLocks noChangeArrowheads="1"/>
          </p:cNvSpPr>
          <p:nvPr/>
        </p:nvSpPr>
        <p:spPr bwMode="auto">
          <a:xfrm>
            <a:off x="7814735" y="2184410"/>
            <a:ext cx="154781" cy="142875"/>
          </a:xfrm>
          <a:prstGeom prst="ellipse">
            <a:avLst/>
          </a:prstGeom>
          <a:noFill/>
          <a:ln w="9525">
            <a:solidFill>
              <a:schemeClr val="tx1"/>
            </a:solidFill>
            <a:miter lim="800000"/>
            <a:headEnd/>
            <a:tailEnd/>
          </a:ln>
        </p:spPr>
        <p:txBody>
          <a:bodyPr wrap="none" anchor="ctr"/>
          <a:lstStyle/>
          <a:p>
            <a:endParaRPr lang="en-IN"/>
          </a:p>
        </p:txBody>
      </p:sp>
      <p:sp>
        <p:nvSpPr>
          <p:cNvPr id="5203" name="Oval 72"/>
          <p:cNvSpPr>
            <a:spLocks noChangeArrowheads="1"/>
          </p:cNvSpPr>
          <p:nvPr/>
        </p:nvSpPr>
        <p:spPr bwMode="auto">
          <a:xfrm>
            <a:off x="8127736" y="2689235"/>
            <a:ext cx="154781" cy="142875"/>
          </a:xfrm>
          <a:prstGeom prst="ellipse">
            <a:avLst/>
          </a:prstGeom>
          <a:noFill/>
          <a:ln w="9525">
            <a:solidFill>
              <a:schemeClr val="tx1"/>
            </a:solidFill>
            <a:miter lim="800000"/>
            <a:headEnd/>
            <a:tailEnd/>
          </a:ln>
        </p:spPr>
        <p:txBody>
          <a:bodyPr wrap="none" anchor="ctr"/>
          <a:lstStyle/>
          <a:p>
            <a:endParaRPr lang="en-IN"/>
          </a:p>
        </p:txBody>
      </p:sp>
      <p:sp>
        <p:nvSpPr>
          <p:cNvPr id="5204" name="Oval 73"/>
          <p:cNvSpPr>
            <a:spLocks noChangeArrowheads="1"/>
          </p:cNvSpPr>
          <p:nvPr/>
        </p:nvSpPr>
        <p:spPr bwMode="auto">
          <a:xfrm>
            <a:off x="8361629" y="3192473"/>
            <a:ext cx="154781" cy="142875"/>
          </a:xfrm>
          <a:prstGeom prst="ellipse">
            <a:avLst/>
          </a:prstGeom>
          <a:noFill/>
          <a:ln w="9525">
            <a:solidFill>
              <a:schemeClr val="tx1"/>
            </a:solidFill>
            <a:miter lim="800000"/>
            <a:headEnd/>
            <a:tailEnd/>
          </a:ln>
        </p:spPr>
        <p:txBody>
          <a:bodyPr wrap="none" anchor="ctr"/>
          <a:lstStyle/>
          <a:p>
            <a:endParaRPr lang="en-IN"/>
          </a:p>
        </p:txBody>
      </p:sp>
      <p:sp>
        <p:nvSpPr>
          <p:cNvPr id="5205" name="Oval 74"/>
          <p:cNvSpPr>
            <a:spLocks noChangeArrowheads="1"/>
          </p:cNvSpPr>
          <p:nvPr/>
        </p:nvSpPr>
        <p:spPr bwMode="auto">
          <a:xfrm>
            <a:off x="8595521" y="2832110"/>
            <a:ext cx="154781" cy="142875"/>
          </a:xfrm>
          <a:prstGeom prst="ellipse">
            <a:avLst/>
          </a:prstGeom>
          <a:noFill/>
          <a:ln w="9525">
            <a:solidFill>
              <a:schemeClr val="tx1"/>
            </a:solidFill>
            <a:miter lim="800000"/>
            <a:headEnd/>
            <a:tailEnd/>
          </a:ln>
        </p:spPr>
        <p:txBody>
          <a:bodyPr wrap="none" anchor="ctr"/>
          <a:lstStyle/>
          <a:p>
            <a:endParaRPr lang="en-IN"/>
          </a:p>
        </p:txBody>
      </p:sp>
      <p:sp>
        <p:nvSpPr>
          <p:cNvPr id="5206" name="Oval 75"/>
          <p:cNvSpPr>
            <a:spLocks noChangeArrowheads="1"/>
          </p:cNvSpPr>
          <p:nvPr/>
        </p:nvSpPr>
        <p:spPr bwMode="auto">
          <a:xfrm>
            <a:off x="7580842" y="2832110"/>
            <a:ext cx="154781" cy="142875"/>
          </a:xfrm>
          <a:prstGeom prst="ellipse">
            <a:avLst/>
          </a:prstGeom>
          <a:noFill/>
          <a:ln w="9525">
            <a:solidFill>
              <a:schemeClr val="tx1"/>
            </a:solidFill>
            <a:miter lim="800000"/>
            <a:headEnd/>
            <a:tailEnd/>
          </a:ln>
        </p:spPr>
        <p:txBody>
          <a:bodyPr wrap="none" anchor="ctr"/>
          <a:lstStyle/>
          <a:p>
            <a:endParaRPr lang="en-IN"/>
          </a:p>
        </p:txBody>
      </p:sp>
      <p:graphicFrame>
        <p:nvGraphicFramePr>
          <p:cNvPr id="5124" name="Object 77"/>
          <p:cNvGraphicFramePr>
            <a:graphicFrameLocks noChangeAspect="1"/>
          </p:cNvGraphicFramePr>
          <p:nvPr/>
        </p:nvGraphicFramePr>
        <p:xfrm>
          <a:off x="4562607" y="3902075"/>
          <a:ext cx="1135063" cy="492125"/>
        </p:xfrm>
        <a:graphic>
          <a:graphicData uri="http://schemas.openxmlformats.org/presentationml/2006/ole">
            <p:oleObj spid="_x0000_s225284" name="Equation" r:id="rId6" imgW="431640" imgH="203040" progId="Equation.3">
              <p:embed/>
            </p:oleObj>
          </a:graphicData>
        </a:graphic>
      </p:graphicFrame>
      <p:graphicFrame>
        <p:nvGraphicFramePr>
          <p:cNvPr id="5125" name="Object 78"/>
          <p:cNvGraphicFramePr>
            <a:graphicFrameLocks noChangeAspect="1"/>
          </p:cNvGraphicFramePr>
          <p:nvPr/>
        </p:nvGraphicFramePr>
        <p:xfrm>
          <a:off x="1129904" y="5240348"/>
          <a:ext cx="433388" cy="554037"/>
        </p:xfrm>
        <a:graphic>
          <a:graphicData uri="http://schemas.openxmlformats.org/presentationml/2006/ole">
            <p:oleObj spid="_x0000_s225285" name="Equation" r:id="rId7" imgW="164880" imgH="228600" progId="Equation.3">
              <p:embed/>
            </p:oleObj>
          </a:graphicData>
        </a:graphic>
      </p:graphicFrame>
      <p:graphicFrame>
        <p:nvGraphicFramePr>
          <p:cNvPr id="5126" name="Object 79"/>
          <p:cNvGraphicFramePr>
            <a:graphicFrameLocks noChangeAspect="1"/>
          </p:cNvGraphicFramePr>
          <p:nvPr/>
        </p:nvGraphicFramePr>
        <p:xfrm>
          <a:off x="1754189" y="5472123"/>
          <a:ext cx="366316" cy="522287"/>
        </p:xfrm>
        <a:graphic>
          <a:graphicData uri="http://schemas.openxmlformats.org/presentationml/2006/ole">
            <p:oleObj spid="_x0000_s225286" name="Equation" r:id="rId8" imgW="139680" imgH="215640" progId="Equation.3">
              <p:embed/>
            </p:oleObj>
          </a:graphicData>
        </a:graphic>
      </p:graphicFrame>
      <p:graphicFrame>
        <p:nvGraphicFramePr>
          <p:cNvPr id="5127" name="Object 80"/>
          <p:cNvGraphicFramePr>
            <a:graphicFrameLocks noChangeAspect="1"/>
          </p:cNvGraphicFramePr>
          <p:nvPr/>
        </p:nvGraphicFramePr>
        <p:xfrm>
          <a:off x="2959762" y="5395923"/>
          <a:ext cx="433388" cy="522287"/>
        </p:xfrm>
        <a:graphic>
          <a:graphicData uri="http://schemas.openxmlformats.org/presentationml/2006/ole">
            <p:oleObj spid="_x0000_s225287" name="Equation" r:id="rId9" imgW="164880" imgH="215640" progId="Equation.3">
              <p:embed/>
            </p:oleObj>
          </a:graphicData>
        </a:graphic>
      </p:graphicFrame>
      <p:sp>
        <p:nvSpPr>
          <p:cNvPr id="5207" name="Line 81"/>
          <p:cNvSpPr>
            <a:spLocks noChangeShapeType="1"/>
          </p:cNvSpPr>
          <p:nvPr/>
        </p:nvSpPr>
        <p:spPr bwMode="auto">
          <a:xfrm flipV="1">
            <a:off x="2144581" y="3975110"/>
            <a:ext cx="0" cy="574675"/>
          </a:xfrm>
          <a:prstGeom prst="line">
            <a:avLst/>
          </a:prstGeom>
          <a:noFill/>
          <a:ln w="9525">
            <a:solidFill>
              <a:schemeClr val="tx1"/>
            </a:solidFill>
            <a:miter lim="800000"/>
            <a:headEnd/>
            <a:tailEnd type="triangle" w="med" len="med"/>
          </a:ln>
        </p:spPr>
        <p:txBody>
          <a:bodyPr wrap="none"/>
          <a:lstStyle/>
          <a:p>
            <a:endParaRPr lang="en-IN"/>
          </a:p>
        </p:txBody>
      </p:sp>
      <p:sp>
        <p:nvSpPr>
          <p:cNvPr id="5208" name="Oval 82"/>
          <p:cNvSpPr>
            <a:spLocks noChangeArrowheads="1"/>
          </p:cNvSpPr>
          <p:nvPr/>
        </p:nvSpPr>
        <p:spPr bwMode="auto">
          <a:xfrm>
            <a:off x="1676800" y="4549775"/>
            <a:ext cx="935567" cy="863600"/>
          </a:xfrm>
          <a:prstGeom prst="ellipse">
            <a:avLst/>
          </a:prstGeom>
          <a:solidFill>
            <a:schemeClr val="accent1"/>
          </a:solidFill>
          <a:ln w="9525">
            <a:solidFill>
              <a:schemeClr val="tx1"/>
            </a:solidFill>
            <a:miter lim="800000"/>
            <a:headEnd/>
            <a:tailEnd/>
          </a:ln>
        </p:spPr>
        <p:txBody>
          <a:bodyPr wrap="none" anchor="ctr"/>
          <a:lstStyle/>
          <a:p>
            <a:endParaRPr lang="en-IN"/>
          </a:p>
        </p:txBody>
      </p:sp>
      <p:sp>
        <p:nvSpPr>
          <p:cNvPr id="5209" name="Line 83"/>
          <p:cNvSpPr>
            <a:spLocks noChangeShapeType="1"/>
          </p:cNvSpPr>
          <p:nvPr/>
        </p:nvSpPr>
        <p:spPr bwMode="auto">
          <a:xfrm>
            <a:off x="1676800" y="4981575"/>
            <a:ext cx="935567" cy="0"/>
          </a:xfrm>
          <a:prstGeom prst="line">
            <a:avLst/>
          </a:prstGeom>
          <a:noFill/>
          <a:ln w="9525">
            <a:solidFill>
              <a:schemeClr val="tx1"/>
            </a:solidFill>
            <a:miter lim="800000"/>
            <a:headEnd/>
            <a:tailEnd/>
          </a:ln>
        </p:spPr>
        <p:txBody>
          <a:bodyPr wrap="none"/>
          <a:lstStyle/>
          <a:p>
            <a:endParaRPr lang="en-IN"/>
          </a:p>
        </p:txBody>
      </p:sp>
      <p:graphicFrame>
        <p:nvGraphicFramePr>
          <p:cNvPr id="5128" name="Object 84"/>
          <p:cNvGraphicFramePr>
            <a:graphicFrameLocks noChangeAspect="1"/>
          </p:cNvGraphicFramePr>
          <p:nvPr/>
        </p:nvGraphicFramePr>
        <p:xfrm>
          <a:off x="1989800" y="4965700"/>
          <a:ext cx="467783" cy="376238"/>
        </p:xfrm>
        <a:graphic>
          <a:graphicData uri="http://schemas.openxmlformats.org/presentationml/2006/ole">
            <p:oleObj spid="_x0000_s225288" name="Equation" r:id="rId10" imgW="291960" imgH="253800" progId="Equation.3">
              <p:embed/>
            </p:oleObj>
          </a:graphicData>
        </a:graphic>
      </p:graphicFrame>
      <p:grpSp>
        <p:nvGrpSpPr>
          <p:cNvPr id="2" name="Group 85"/>
          <p:cNvGrpSpPr>
            <a:grpSpLocks/>
          </p:cNvGrpSpPr>
          <p:nvPr/>
        </p:nvGrpSpPr>
        <p:grpSpPr bwMode="auto">
          <a:xfrm>
            <a:off x="1833298" y="4694248"/>
            <a:ext cx="546894" cy="217487"/>
            <a:chOff x="1066" y="2614"/>
            <a:chExt cx="363" cy="182"/>
          </a:xfrm>
        </p:grpSpPr>
        <p:sp>
          <p:nvSpPr>
            <p:cNvPr id="5214" name="Line 86"/>
            <p:cNvSpPr>
              <a:spLocks noChangeShapeType="1"/>
            </p:cNvSpPr>
            <p:nvPr/>
          </p:nvSpPr>
          <p:spPr bwMode="auto">
            <a:xfrm>
              <a:off x="1066" y="2796"/>
              <a:ext cx="181" cy="0"/>
            </a:xfrm>
            <a:prstGeom prst="line">
              <a:avLst/>
            </a:prstGeom>
            <a:noFill/>
            <a:ln w="9525">
              <a:solidFill>
                <a:schemeClr val="tx1"/>
              </a:solidFill>
              <a:miter lim="800000"/>
              <a:headEnd/>
              <a:tailEnd/>
            </a:ln>
          </p:spPr>
          <p:txBody>
            <a:bodyPr wrap="none"/>
            <a:lstStyle/>
            <a:p>
              <a:endParaRPr lang="en-IN"/>
            </a:p>
          </p:txBody>
        </p:sp>
        <p:sp>
          <p:nvSpPr>
            <p:cNvPr id="5215" name="Line 87"/>
            <p:cNvSpPr>
              <a:spLocks noChangeShapeType="1"/>
            </p:cNvSpPr>
            <p:nvPr/>
          </p:nvSpPr>
          <p:spPr bwMode="auto">
            <a:xfrm flipV="1">
              <a:off x="1247" y="2614"/>
              <a:ext cx="0" cy="182"/>
            </a:xfrm>
            <a:prstGeom prst="line">
              <a:avLst/>
            </a:prstGeom>
            <a:noFill/>
            <a:ln w="9525">
              <a:solidFill>
                <a:schemeClr val="tx1"/>
              </a:solidFill>
              <a:miter lim="800000"/>
              <a:headEnd/>
              <a:tailEnd/>
            </a:ln>
          </p:spPr>
          <p:txBody>
            <a:bodyPr wrap="none"/>
            <a:lstStyle/>
            <a:p>
              <a:endParaRPr lang="en-IN"/>
            </a:p>
          </p:txBody>
        </p:sp>
        <p:sp>
          <p:nvSpPr>
            <p:cNvPr id="5216" name="Line 88"/>
            <p:cNvSpPr>
              <a:spLocks noChangeShapeType="1"/>
            </p:cNvSpPr>
            <p:nvPr/>
          </p:nvSpPr>
          <p:spPr bwMode="auto">
            <a:xfrm>
              <a:off x="1247" y="2614"/>
              <a:ext cx="182" cy="0"/>
            </a:xfrm>
            <a:prstGeom prst="line">
              <a:avLst/>
            </a:prstGeom>
            <a:noFill/>
            <a:ln w="9525">
              <a:solidFill>
                <a:schemeClr val="tx1"/>
              </a:solidFill>
              <a:miter lim="800000"/>
              <a:headEnd/>
              <a:tailEnd/>
            </a:ln>
          </p:spPr>
          <p:txBody>
            <a:bodyPr wrap="none"/>
            <a:lstStyle/>
            <a:p>
              <a:endParaRPr lang="en-IN"/>
            </a:p>
          </p:txBody>
        </p:sp>
      </p:grpSp>
      <p:sp>
        <p:nvSpPr>
          <p:cNvPr id="5211" name="Line 89"/>
          <p:cNvSpPr>
            <a:spLocks noChangeShapeType="1"/>
          </p:cNvSpPr>
          <p:nvPr/>
        </p:nvSpPr>
        <p:spPr bwMode="auto">
          <a:xfrm>
            <a:off x="975123" y="6278563"/>
            <a:ext cx="0" cy="360362"/>
          </a:xfrm>
          <a:prstGeom prst="line">
            <a:avLst/>
          </a:prstGeom>
          <a:noFill/>
          <a:ln w="9525">
            <a:solidFill>
              <a:schemeClr val="tx1"/>
            </a:solidFill>
            <a:miter lim="800000"/>
            <a:headEnd/>
            <a:tailEnd/>
          </a:ln>
        </p:spPr>
        <p:txBody>
          <a:bodyPr wrap="none"/>
          <a:lstStyle/>
          <a:p>
            <a:endParaRPr lang="en-IN"/>
          </a:p>
        </p:txBody>
      </p:sp>
      <p:sp>
        <p:nvSpPr>
          <p:cNvPr id="5212" name="Line 90"/>
          <p:cNvSpPr>
            <a:spLocks noChangeShapeType="1"/>
          </p:cNvSpPr>
          <p:nvPr/>
        </p:nvSpPr>
        <p:spPr bwMode="auto">
          <a:xfrm>
            <a:off x="2144581" y="6278563"/>
            <a:ext cx="0" cy="360362"/>
          </a:xfrm>
          <a:prstGeom prst="line">
            <a:avLst/>
          </a:prstGeom>
          <a:noFill/>
          <a:ln w="9525">
            <a:solidFill>
              <a:schemeClr val="tx1"/>
            </a:solidFill>
            <a:miter lim="800000"/>
            <a:headEnd/>
            <a:tailEnd/>
          </a:ln>
        </p:spPr>
        <p:txBody>
          <a:bodyPr wrap="none"/>
          <a:lstStyle/>
          <a:p>
            <a:endParaRPr lang="en-IN"/>
          </a:p>
        </p:txBody>
      </p:sp>
      <p:sp>
        <p:nvSpPr>
          <p:cNvPr id="5213" name="Line 91"/>
          <p:cNvSpPr>
            <a:spLocks noChangeShapeType="1"/>
          </p:cNvSpPr>
          <p:nvPr/>
        </p:nvSpPr>
        <p:spPr bwMode="auto">
          <a:xfrm>
            <a:off x="3393150" y="6278563"/>
            <a:ext cx="0" cy="360362"/>
          </a:xfrm>
          <a:prstGeom prst="line">
            <a:avLst/>
          </a:prstGeom>
          <a:noFill/>
          <a:ln w="9525">
            <a:solidFill>
              <a:schemeClr val="tx1"/>
            </a:solidFill>
            <a:miter lim="800000"/>
            <a:headEnd/>
            <a:tailEnd/>
          </a:ln>
        </p:spPr>
        <p:txBody>
          <a:bodyPr wrap="none"/>
          <a:lstStyle/>
          <a:p>
            <a:endParaRPr lang="en-IN"/>
          </a:p>
        </p:txBody>
      </p:sp>
      <p:graphicFrame>
        <p:nvGraphicFramePr>
          <p:cNvPr id="5129" name="Object 92"/>
          <p:cNvGraphicFramePr>
            <a:graphicFrameLocks noChangeAspect="1"/>
          </p:cNvGraphicFramePr>
          <p:nvPr/>
        </p:nvGraphicFramePr>
        <p:xfrm>
          <a:off x="2221971" y="5749935"/>
          <a:ext cx="400712" cy="1108075"/>
        </p:xfrm>
        <a:graphic>
          <a:graphicData uri="http://schemas.openxmlformats.org/presentationml/2006/ole">
            <p:oleObj spid="_x0000_s225289" name="Equation" r:id="rId11" imgW="152280" imgH="457200" progId="Equation.3">
              <p:embed/>
            </p:oleObj>
          </a:graphicData>
        </a:graphic>
      </p:graphicFrame>
      <p:graphicFrame>
        <p:nvGraphicFramePr>
          <p:cNvPr id="5130" name="Object 93"/>
          <p:cNvGraphicFramePr>
            <a:graphicFrameLocks noChangeAspect="1"/>
          </p:cNvGraphicFramePr>
          <p:nvPr/>
        </p:nvGraphicFramePr>
        <p:xfrm>
          <a:off x="3470542" y="6257935"/>
          <a:ext cx="435108" cy="523875"/>
        </p:xfrm>
        <a:graphic>
          <a:graphicData uri="http://schemas.openxmlformats.org/presentationml/2006/ole">
            <p:oleObj spid="_x0000_s225290" name="Equation" r:id="rId12" imgW="164880" imgH="215640" progId="Equation.3">
              <p:embed/>
            </p:oleObj>
          </a:graphicData>
        </a:graphic>
      </p:graphicFrame>
      <p:graphicFrame>
        <p:nvGraphicFramePr>
          <p:cNvPr id="5131" name="Object 94"/>
          <p:cNvGraphicFramePr>
            <a:graphicFrameLocks noChangeAspect="1"/>
          </p:cNvGraphicFramePr>
          <p:nvPr/>
        </p:nvGraphicFramePr>
        <p:xfrm>
          <a:off x="1129906" y="6350000"/>
          <a:ext cx="233892" cy="400050"/>
        </p:xfrm>
        <a:graphic>
          <a:graphicData uri="http://schemas.openxmlformats.org/presentationml/2006/ole">
            <p:oleObj spid="_x0000_s225291" name="Equation" r:id="rId13" imgW="88560" imgH="164880" progId="Equation.3">
              <p:embed/>
            </p:oleObj>
          </a:graphicData>
        </a:graphic>
      </p:graphicFrame>
      <p:graphicFrame>
        <p:nvGraphicFramePr>
          <p:cNvPr id="5132" name="Object 95"/>
          <p:cNvGraphicFramePr>
            <a:graphicFrameLocks noChangeAspect="1"/>
          </p:cNvGraphicFramePr>
          <p:nvPr/>
        </p:nvGraphicFramePr>
        <p:xfrm>
          <a:off x="2612369" y="4960938"/>
          <a:ext cx="2815299" cy="525462"/>
        </p:xfrm>
        <a:graphic>
          <a:graphicData uri="http://schemas.openxmlformats.org/presentationml/2006/ole">
            <p:oleObj spid="_x0000_s225292" name="Equation" r:id="rId14" imgW="1130040" imgH="228600" progId="Equation.3">
              <p:embed/>
            </p:oleObj>
          </a:graphicData>
        </a:graphic>
      </p:graphicFrame>
      <p:graphicFrame>
        <p:nvGraphicFramePr>
          <p:cNvPr id="5133" name="Object 96"/>
          <p:cNvGraphicFramePr>
            <a:graphicFrameLocks noChangeAspect="1"/>
          </p:cNvGraphicFramePr>
          <p:nvPr/>
        </p:nvGraphicFramePr>
        <p:xfrm>
          <a:off x="350838" y="4117985"/>
          <a:ext cx="1804062" cy="466725"/>
        </p:xfrm>
        <a:graphic>
          <a:graphicData uri="http://schemas.openxmlformats.org/presentationml/2006/ole">
            <p:oleObj spid="_x0000_s225293" name="Equation" r:id="rId15" imgW="723600" imgH="203040" progId="Equation.3">
              <p:embed/>
            </p:oleObj>
          </a:graphicData>
        </a:graphic>
      </p:graphicFrame>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60400" y="0"/>
            <a:ext cx="8420100" cy="1143000"/>
          </a:xfrm>
        </p:spPr>
        <p:txBody>
          <a:bodyPr/>
          <a:lstStyle/>
          <a:p>
            <a:r>
              <a:rPr lang="en-US" smtClean="0"/>
              <a:t>Architecture</a:t>
            </a:r>
            <a:endParaRPr lang="en-US"/>
          </a:p>
        </p:txBody>
      </p:sp>
      <p:sp>
        <p:nvSpPr>
          <p:cNvPr id="2054" name="Rectangle 6"/>
          <p:cNvSpPr>
            <a:spLocks noGrp="1" noChangeArrowheads="1"/>
          </p:cNvSpPr>
          <p:nvPr>
            <p:ph idx="1"/>
          </p:nvPr>
        </p:nvSpPr>
        <p:spPr>
          <a:xfrm>
            <a:off x="660400" y="1371600"/>
            <a:ext cx="8420100" cy="1752600"/>
          </a:xfrm>
        </p:spPr>
        <p:txBody>
          <a:bodyPr>
            <a:normAutofit fontScale="92500" lnSpcReduction="20000"/>
          </a:bodyPr>
          <a:lstStyle/>
          <a:p>
            <a:pPr>
              <a:buClr>
                <a:schemeClr val="tx1"/>
              </a:buClr>
            </a:pPr>
            <a:r>
              <a:rPr lang="en-US" smtClean="0"/>
              <a:t>We consider the architecture: feed-forward NN with one layer</a:t>
            </a:r>
          </a:p>
          <a:p>
            <a:pPr>
              <a:buClr>
                <a:schemeClr val="tx1"/>
              </a:buClr>
            </a:pPr>
            <a:r>
              <a:rPr lang="en-US" smtClean="0"/>
              <a:t>It is sufficient to study single layer perceptrons with just one neuron:</a:t>
            </a:r>
            <a:endParaRPr lang="en-US" dirty="0"/>
          </a:p>
        </p:txBody>
      </p:sp>
      <p:grpSp>
        <p:nvGrpSpPr>
          <p:cNvPr id="2" name="Group 23"/>
          <p:cNvGrpSpPr>
            <a:grpSpLocks/>
          </p:cNvGrpSpPr>
          <p:nvPr/>
        </p:nvGrpSpPr>
        <p:grpSpPr bwMode="auto">
          <a:xfrm>
            <a:off x="1320800" y="3505200"/>
            <a:ext cx="4705350" cy="2438400"/>
            <a:chOff x="768" y="2544"/>
            <a:chExt cx="2736" cy="1440"/>
          </a:xfrm>
        </p:grpSpPr>
        <p:sp>
          <p:nvSpPr>
            <p:cNvPr id="2056" name="Oval 8"/>
            <p:cNvSpPr>
              <a:spLocks noChangeArrowheads="1"/>
            </p:cNvSpPr>
            <p:nvPr/>
          </p:nvSpPr>
          <p:spPr bwMode="auto">
            <a:xfrm>
              <a:off x="864" y="2544"/>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057" name="Oval 9"/>
            <p:cNvSpPr>
              <a:spLocks noChangeArrowheads="1"/>
            </p:cNvSpPr>
            <p:nvPr/>
          </p:nvSpPr>
          <p:spPr bwMode="auto">
            <a:xfrm>
              <a:off x="1824" y="3024"/>
              <a:ext cx="504" cy="504"/>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058" name="Oval 10"/>
            <p:cNvSpPr>
              <a:spLocks noChangeArrowheads="1"/>
            </p:cNvSpPr>
            <p:nvPr/>
          </p:nvSpPr>
          <p:spPr bwMode="auto">
            <a:xfrm>
              <a:off x="816" y="3120"/>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059" name="Oval 11"/>
            <p:cNvSpPr>
              <a:spLocks noChangeArrowheads="1"/>
            </p:cNvSpPr>
            <p:nvPr/>
          </p:nvSpPr>
          <p:spPr bwMode="auto">
            <a:xfrm>
              <a:off x="816" y="3840"/>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061" name="Line 13"/>
            <p:cNvSpPr>
              <a:spLocks noChangeShapeType="1"/>
            </p:cNvSpPr>
            <p:nvPr/>
          </p:nvSpPr>
          <p:spPr bwMode="auto">
            <a:xfrm>
              <a:off x="960" y="3216"/>
              <a:ext cx="864"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2062" name="Line 14"/>
            <p:cNvSpPr>
              <a:spLocks noChangeShapeType="1"/>
            </p:cNvSpPr>
            <p:nvPr/>
          </p:nvSpPr>
          <p:spPr bwMode="auto">
            <a:xfrm flipV="1">
              <a:off x="960" y="3408"/>
              <a:ext cx="912" cy="480"/>
            </a:xfrm>
            <a:prstGeom prst="line">
              <a:avLst/>
            </a:prstGeom>
            <a:noFill/>
            <a:ln w="9525">
              <a:solidFill>
                <a:schemeClr val="tx1"/>
              </a:solidFill>
              <a:round/>
              <a:headEnd/>
              <a:tailEnd type="triangle" w="med" len="med"/>
            </a:ln>
            <a:effectLst/>
          </p:spPr>
          <p:txBody>
            <a:bodyPr wrap="none" anchor="ctr"/>
            <a:lstStyle/>
            <a:p>
              <a:endParaRPr lang="en-US"/>
            </a:p>
          </p:txBody>
        </p:sp>
        <p:sp>
          <p:nvSpPr>
            <p:cNvPr id="2063" name="Line 15"/>
            <p:cNvSpPr>
              <a:spLocks noChangeShapeType="1"/>
            </p:cNvSpPr>
            <p:nvPr/>
          </p:nvSpPr>
          <p:spPr bwMode="auto">
            <a:xfrm>
              <a:off x="2352" y="3264"/>
              <a:ext cx="1152"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2065" name="Line 17"/>
            <p:cNvSpPr>
              <a:spLocks noChangeShapeType="1"/>
            </p:cNvSpPr>
            <p:nvPr/>
          </p:nvSpPr>
          <p:spPr bwMode="auto">
            <a:xfrm>
              <a:off x="1008" y="2640"/>
              <a:ext cx="864" cy="480"/>
            </a:xfrm>
            <a:prstGeom prst="line">
              <a:avLst/>
            </a:prstGeom>
            <a:noFill/>
            <a:ln w="9525">
              <a:solidFill>
                <a:schemeClr val="tx1"/>
              </a:solidFill>
              <a:round/>
              <a:headEnd/>
              <a:tailEnd type="triangle" w="med" len="med"/>
            </a:ln>
            <a:effectLst/>
          </p:spPr>
          <p:txBody>
            <a:bodyPr wrap="none" anchor="ctr"/>
            <a:lstStyle/>
            <a:p>
              <a:endParaRPr lang="en-US"/>
            </a:p>
          </p:txBody>
        </p:sp>
        <p:graphicFrame>
          <p:nvGraphicFramePr>
            <p:cNvPr id="58368" name="Object 1024"/>
            <p:cNvGraphicFramePr>
              <a:graphicFrameLocks noChangeAspect="1"/>
            </p:cNvGraphicFramePr>
            <p:nvPr/>
          </p:nvGraphicFramePr>
          <p:xfrm>
            <a:off x="768" y="3216"/>
            <a:ext cx="311" cy="649"/>
          </p:xfrm>
          <a:graphic>
            <a:graphicData uri="http://schemas.openxmlformats.org/presentationml/2006/ole">
              <p:oleObj spid="_x0000_s219138" name="Equation" r:id="rId4" imgW="75960" imgH="190440" progId="Equation.3">
                <p:embed/>
              </p:oleObj>
            </a:graphicData>
          </a:graphic>
        </p:graphicFrame>
        <p:graphicFrame>
          <p:nvGraphicFramePr>
            <p:cNvPr id="58369" name="Object 1025"/>
            <p:cNvGraphicFramePr>
              <a:graphicFrameLocks noChangeAspect="1"/>
            </p:cNvGraphicFramePr>
            <p:nvPr/>
          </p:nvGraphicFramePr>
          <p:xfrm>
            <a:off x="1296" y="3216"/>
            <a:ext cx="162" cy="432"/>
          </p:xfrm>
          <a:graphic>
            <a:graphicData uri="http://schemas.openxmlformats.org/presentationml/2006/ole">
              <p:oleObj spid="_x0000_s219139" name="Equation" r:id="rId5" imgW="75960" imgH="190440" progId="Equation.3">
                <p:embed/>
              </p:oleObj>
            </a:graphicData>
          </a:graphic>
        </p:graphicFrame>
      </p:gr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60400" y="0"/>
            <a:ext cx="8420100" cy="914400"/>
          </a:xfrm>
        </p:spPr>
        <p:txBody>
          <a:bodyPr/>
          <a:lstStyle/>
          <a:p>
            <a:r>
              <a:rPr lang="en-US"/>
              <a:t>Perceptron: Neuron Model</a:t>
            </a:r>
          </a:p>
        </p:txBody>
      </p:sp>
      <p:sp>
        <p:nvSpPr>
          <p:cNvPr id="18435" name="Rectangle 3"/>
          <p:cNvSpPr>
            <a:spLocks noGrp="1" noChangeArrowheads="1"/>
          </p:cNvSpPr>
          <p:nvPr>
            <p:ph idx="1"/>
          </p:nvPr>
        </p:nvSpPr>
        <p:spPr>
          <a:xfrm>
            <a:off x="412750" y="990600"/>
            <a:ext cx="8832850" cy="1066800"/>
          </a:xfrm>
        </p:spPr>
        <p:txBody>
          <a:bodyPr/>
          <a:lstStyle/>
          <a:p>
            <a:r>
              <a:rPr lang="en-US"/>
              <a:t>Uses a non-linear (McCulloch-Pitts) model of neuron:</a:t>
            </a:r>
          </a:p>
        </p:txBody>
      </p:sp>
      <p:grpSp>
        <p:nvGrpSpPr>
          <p:cNvPr id="2" name="Group 41"/>
          <p:cNvGrpSpPr>
            <a:grpSpLocks/>
          </p:cNvGrpSpPr>
          <p:nvPr/>
        </p:nvGrpSpPr>
        <p:grpSpPr bwMode="auto">
          <a:xfrm>
            <a:off x="1651001" y="1752603"/>
            <a:ext cx="5814616" cy="2443163"/>
            <a:chOff x="939" y="1104"/>
            <a:chExt cx="3381" cy="1539"/>
          </a:xfrm>
        </p:grpSpPr>
        <p:sp>
          <p:nvSpPr>
            <p:cNvPr id="18437" name="Oval 5"/>
            <p:cNvSpPr>
              <a:spLocks noChangeArrowheads="1"/>
            </p:cNvSpPr>
            <p:nvPr/>
          </p:nvSpPr>
          <p:spPr bwMode="auto">
            <a:xfrm>
              <a:off x="1200" y="1488"/>
              <a:ext cx="96" cy="9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8438" name="Oval 6"/>
            <p:cNvSpPr>
              <a:spLocks noChangeArrowheads="1"/>
            </p:cNvSpPr>
            <p:nvPr/>
          </p:nvSpPr>
          <p:spPr bwMode="auto">
            <a:xfrm>
              <a:off x="1200" y="1872"/>
              <a:ext cx="96" cy="9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8439" name="Oval 7"/>
            <p:cNvSpPr>
              <a:spLocks noChangeArrowheads="1"/>
            </p:cNvSpPr>
            <p:nvPr/>
          </p:nvSpPr>
          <p:spPr bwMode="auto">
            <a:xfrm>
              <a:off x="1200" y="2400"/>
              <a:ext cx="96" cy="9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8440" name="Oval 8"/>
            <p:cNvSpPr>
              <a:spLocks noChangeArrowheads="1"/>
            </p:cNvSpPr>
            <p:nvPr/>
          </p:nvSpPr>
          <p:spPr bwMode="auto">
            <a:xfrm>
              <a:off x="2016" y="1872"/>
              <a:ext cx="96" cy="9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8441" name="Oval 9"/>
            <p:cNvSpPr>
              <a:spLocks noChangeArrowheads="1"/>
            </p:cNvSpPr>
            <p:nvPr/>
          </p:nvSpPr>
          <p:spPr bwMode="auto">
            <a:xfrm>
              <a:off x="2016" y="1344"/>
              <a:ext cx="96" cy="9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8442" name="Oval 10"/>
            <p:cNvSpPr>
              <a:spLocks noChangeArrowheads="1"/>
            </p:cNvSpPr>
            <p:nvPr/>
          </p:nvSpPr>
          <p:spPr bwMode="auto">
            <a:xfrm>
              <a:off x="2688" y="1872"/>
              <a:ext cx="96" cy="9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8443" name="Oval 11"/>
            <p:cNvSpPr>
              <a:spLocks noChangeArrowheads="1"/>
            </p:cNvSpPr>
            <p:nvPr/>
          </p:nvSpPr>
          <p:spPr bwMode="auto">
            <a:xfrm>
              <a:off x="3504" y="1872"/>
              <a:ext cx="96" cy="9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8444" name="Line 12"/>
            <p:cNvSpPr>
              <a:spLocks noChangeShapeType="1"/>
            </p:cNvSpPr>
            <p:nvPr/>
          </p:nvSpPr>
          <p:spPr bwMode="auto">
            <a:xfrm>
              <a:off x="1392" y="2064"/>
              <a:ext cx="0" cy="288"/>
            </a:xfrm>
            <a:prstGeom prst="line">
              <a:avLst/>
            </a:prstGeom>
            <a:noFill/>
            <a:ln w="57150" cap="rnd">
              <a:solidFill>
                <a:schemeClr val="tx1"/>
              </a:solidFill>
              <a:prstDash val="sysDot"/>
              <a:round/>
              <a:headEnd/>
              <a:tailEnd/>
            </a:ln>
            <a:effectLst/>
          </p:spPr>
          <p:txBody>
            <a:bodyPr wrap="none" anchor="ctr"/>
            <a:lstStyle/>
            <a:p>
              <a:endParaRPr lang="en-US"/>
            </a:p>
          </p:txBody>
        </p:sp>
        <p:cxnSp>
          <p:nvCxnSpPr>
            <p:cNvPr id="18445" name="AutoShape 13"/>
            <p:cNvCxnSpPr>
              <a:cxnSpLocks noChangeShapeType="1"/>
              <a:stCxn id="18439" idx="6"/>
              <a:endCxn id="18440" idx="3"/>
            </p:cNvCxnSpPr>
            <p:nvPr/>
          </p:nvCxnSpPr>
          <p:spPr bwMode="auto">
            <a:xfrm flipV="1">
              <a:off x="1296" y="1954"/>
              <a:ext cx="734" cy="494"/>
            </a:xfrm>
            <a:prstGeom prst="straightConnector1">
              <a:avLst/>
            </a:prstGeom>
            <a:noFill/>
            <a:ln w="28575">
              <a:solidFill>
                <a:schemeClr val="tx1"/>
              </a:solidFill>
              <a:round/>
              <a:headEnd/>
              <a:tailEnd type="triangle" w="med" len="med"/>
            </a:ln>
            <a:effectLst/>
          </p:spPr>
        </p:cxnSp>
        <p:cxnSp>
          <p:nvCxnSpPr>
            <p:cNvPr id="18446" name="AutoShape 14"/>
            <p:cNvCxnSpPr>
              <a:cxnSpLocks noChangeShapeType="1"/>
              <a:stCxn id="18438" idx="6"/>
              <a:endCxn id="18440" idx="2"/>
            </p:cNvCxnSpPr>
            <p:nvPr/>
          </p:nvCxnSpPr>
          <p:spPr bwMode="auto">
            <a:xfrm>
              <a:off x="1296" y="1920"/>
              <a:ext cx="720" cy="0"/>
            </a:xfrm>
            <a:prstGeom prst="straightConnector1">
              <a:avLst/>
            </a:prstGeom>
            <a:noFill/>
            <a:ln w="28575">
              <a:solidFill>
                <a:schemeClr val="tx1"/>
              </a:solidFill>
              <a:round/>
              <a:headEnd/>
              <a:tailEnd type="triangle" w="med" len="med"/>
            </a:ln>
            <a:effectLst/>
          </p:spPr>
        </p:cxnSp>
        <p:cxnSp>
          <p:nvCxnSpPr>
            <p:cNvPr id="18447" name="AutoShape 15"/>
            <p:cNvCxnSpPr>
              <a:cxnSpLocks noChangeShapeType="1"/>
              <a:stCxn id="18437" idx="5"/>
              <a:endCxn id="18440" idx="1"/>
            </p:cNvCxnSpPr>
            <p:nvPr/>
          </p:nvCxnSpPr>
          <p:spPr bwMode="auto">
            <a:xfrm>
              <a:off x="1282" y="1570"/>
              <a:ext cx="748" cy="316"/>
            </a:xfrm>
            <a:prstGeom prst="straightConnector1">
              <a:avLst/>
            </a:prstGeom>
            <a:noFill/>
            <a:ln w="28575">
              <a:solidFill>
                <a:schemeClr val="tx1"/>
              </a:solidFill>
              <a:round/>
              <a:headEnd/>
              <a:tailEnd type="triangle" w="med" len="med"/>
            </a:ln>
            <a:effectLst/>
          </p:spPr>
        </p:cxnSp>
        <p:cxnSp>
          <p:nvCxnSpPr>
            <p:cNvPr id="18448" name="AutoShape 16"/>
            <p:cNvCxnSpPr>
              <a:cxnSpLocks noChangeShapeType="1"/>
              <a:stCxn id="18441" idx="4"/>
              <a:endCxn id="18440" idx="0"/>
            </p:cNvCxnSpPr>
            <p:nvPr/>
          </p:nvCxnSpPr>
          <p:spPr bwMode="auto">
            <a:xfrm>
              <a:off x="2064" y="1440"/>
              <a:ext cx="0" cy="432"/>
            </a:xfrm>
            <a:prstGeom prst="straightConnector1">
              <a:avLst/>
            </a:prstGeom>
            <a:noFill/>
            <a:ln w="28575">
              <a:solidFill>
                <a:schemeClr val="tx1"/>
              </a:solidFill>
              <a:round/>
              <a:headEnd/>
              <a:tailEnd type="triangle" w="med" len="med"/>
            </a:ln>
            <a:effectLst/>
          </p:spPr>
        </p:cxnSp>
        <p:cxnSp>
          <p:nvCxnSpPr>
            <p:cNvPr id="18449" name="AutoShape 17"/>
            <p:cNvCxnSpPr>
              <a:cxnSpLocks noChangeShapeType="1"/>
              <a:stCxn id="18440" idx="6"/>
              <a:endCxn id="18442" idx="2"/>
            </p:cNvCxnSpPr>
            <p:nvPr/>
          </p:nvCxnSpPr>
          <p:spPr bwMode="auto">
            <a:xfrm>
              <a:off x="2112" y="1920"/>
              <a:ext cx="576" cy="0"/>
            </a:xfrm>
            <a:prstGeom prst="straightConnector1">
              <a:avLst/>
            </a:prstGeom>
            <a:noFill/>
            <a:ln w="28575">
              <a:solidFill>
                <a:schemeClr val="tx1"/>
              </a:solidFill>
              <a:round/>
              <a:headEnd/>
              <a:tailEnd type="triangle" w="med" len="med"/>
            </a:ln>
            <a:effectLst/>
          </p:spPr>
        </p:cxnSp>
        <p:cxnSp>
          <p:nvCxnSpPr>
            <p:cNvPr id="18450" name="AutoShape 18"/>
            <p:cNvCxnSpPr>
              <a:cxnSpLocks noChangeShapeType="1"/>
              <a:stCxn id="18442" idx="6"/>
              <a:endCxn id="18443" idx="2"/>
            </p:cNvCxnSpPr>
            <p:nvPr/>
          </p:nvCxnSpPr>
          <p:spPr bwMode="auto">
            <a:xfrm>
              <a:off x="2784" y="1920"/>
              <a:ext cx="720" cy="0"/>
            </a:xfrm>
            <a:prstGeom prst="straightConnector1">
              <a:avLst/>
            </a:prstGeom>
            <a:noFill/>
            <a:ln w="28575">
              <a:solidFill>
                <a:schemeClr val="tx1"/>
              </a:solidFill>
              <a:round/>
              <a:headEnd/>
              <a:tailEnd type="triangle" w="med" len="med"/>
            </a:ln>
            <a:effectLst/>
          </p:spPr>
        </p:cxnSp>
        <p:cxnSp>
          <p:nvCxnSpPr>
            <p:cNvPr id="18451" name="AutoShape 19"/>
            <p:cNvCxnSpPr>
              <a:cxnSpLocks noChangeShapeType="1"/>
            </p:cNvCxnSpPr>
            <p:nvPr/>
          </p:nvCxnSpPr>
          <p:spPr bwMode="auto">
            <a:xfrm>
              <a:off x="3600" y="1920"/>
              <a:ext cx="720" cy="0"/>
            </a:xfrm>
            <a:prstGeom prst="straightConnector1">
              <a:avLst/>
            </a:prstGeom>
            <a:noFill/>
            <a:ln w="28575">
              <a:solidFill>
                <a:schemeClr val="tx1"/>
              </a:solidFill>
              <a:round/>
              <a:headEnd/>
              <a:tailEnd type="triangle" w="med" len="med"/>
            </a:ln>
            <a:effectLst/>
          </p:spPr>
        </p:cxnSp>
        <p:sp>
          <p:nvSpPr>
            <p:cNvPr id="18452" name="Text Box 20"/>
            <p:cNvSpPr txBox="1">
              <a:spLocks noChangeArrowheads="1"/>
            </p:cNvSpPr>
            <p:nvPr/>
          </p:nvSpPr>
          <p:spPr bwMode="auto">
            <a:xfrm>
              <a:off x="960" y="1296"/>
              <a:ext cx="250" cy="291"/>
            </a:xfrm>
            <a:prstGeom prst="rect">
              <a:avLst/>
            </a:prstGeom>
            <a:noFill/>
            <a:ln w="9525">
              <a:noFill/>
              <a:miter lim="800000"/>
              <a:headEnd/>
              <a:tailEnd/>
            </a:ln>
            <a:effectLst/>
          </p:spPr>
          <p:txBody>
            <a:bodyPr wrap="none" anchor="ctr">
              <a:spAutoFit/>
            </a:bodyPr>
            <a:lstStyle/>
            <a:p>
              <a:pPr algn="ctr"/>
              <a:r>
                <a:rPr lang="en-US" sz="2400" b="1" i="1">
                  <a:solidFill>
                    <a:schemeClr val="accent2"/>
                  </a:solidFill>
                </a:rPr>
                <a:t>x</a:t>
              </a:r>
              <a:r>
                <a:rPr lang="en-US" sz="2400" b="1" i="1" baseline="-25000">
                  <a:solidFill>
                    <a:schemeClr val="accent2"/>
                  </a:solidFill>
                </a:rPr>
                <a:t>1</a:t>
              </a:r>
              <a:endParaRPr lang="en-US" sz="2400">
                <a:solidFill>
                  <a:schemeClr val="tx1"/>
                </a:solidFill>
              </a:endParaRPr>
            </a:p>
          </p:txBody>
        </p:sp>
        <p:sp>
          <p:nvSpPr>
            <p:cNvPr id="18453" name="Text Box 21"/>
            <p:cNvSpPr txBox="1">
              <a:spLocks noChangeArrowheads="1"/>
            </p:cNvSpPr>
            <p:nvPr/>
          </p:nvSpPr>
          <p:spPr bwMode="auto">
            <a:xfrm>
              <a:off x="960" y="1776"/>
              <a:ext cx="250" cy="291"/>
            </a:xfrm>
            <a:prstGeom prst="rect">
              <a:avLst/>
            </a:prstGeom>
            <a:noFill/>
            <a:ln w="9525">
              <a:noFill/>
              <a:miter lim="800000"/>
              <a:headEnd/>
              <a:tailEnd/>
            </a:ln>
            <a:effectLst/>
          </p:spPr>
          <p:txBody>
            <a:bodyPr wrap="none" anchor="ctr">
              <a:spAutoFit/>
            </a:bodyPr>
            <a:lstStyle/>
            <a:p>
              <a:pPr algn="ctr"/>
              <a:r>
                <a:rPr lang="en-US" sz="2400" b="1" i="1">
                  <a:solidFill>
                    <a:schemeClr val="accent2"/>
                  </a:solidFill>
                </a:rPr>
                <a:t>x</a:t>
              </a:r>
              <a:r>
                <a:rPr lang="en-US" sz="2400" b="1" i="1" baseline="-25000">
                  <a:solidFill>
                    <a:schemeClr val="accent2"/>
                  </a:solidFill>
                </a:rPr>
                <a:t>2</a:t>
              </a:r>
              <a:endParaRPr lang="en-US" sz="2400">
                <a:solidFill>
                  <a:schemeClr val="tx1"/>
                </a:solidFill>
              </a:endParaRPr>
            </a:p>
          </p:txBody>
        </p:sp>
        <p:sp>
          <p:nvSpPr>
            <p:cNvPr id="18454" name="Text Box 22"/>
            <p:cNvSpPr txBox="1">
              <a:spLocks noChangeArrowheads="1"/>
            </p:cNvSpPr>
            <p:nvPr/>
          </p:nvSpPr>
          <p:spPr bwMode="auto">
            <a:xfrm>
              <a:off x="939" y="2352"/>
              <a:ext cx="285" cy="291"/>
            </a:xfrm>
            <a:prstGeom prst="rect">
              <a:avLst/>
            </a:prstGeom>
            <a:noFill/>
            <a:ln w="9525">
              <a:noFill/>
              <a:miter lim="800000"/>
              <a:headEnd/>
              <a:tailEnd/>
            </a:ln>
            <a:effectLst/>
          </p:spPr>
          <p:txBody>
            <a:bodyPr wrap="none" anchor="ctr">
              <a:spAutoFit/>
            </a:bodyPr>
            <a:lstStyle/>
            <a:p>
              <a:pPr algn="ctr"/>
              <a:r>
                <a:rPr lang="en-US" sz="2400" b="1" i="1">
                  <a:solidFill>
                    <a:schemeClr val="accent2"/>
                  </a:solidFill>
                </a:rPr>
                <a:t>x</a:t>
              </a:r>
              <a:r>
                <a:rPr lang="pt-BR" sz="2400" b="1" i="1" baseline="-25000">
                  <a:solidFill>
                    <a:schemeClr val="accent2"/>
                  </a:solidFill>
                </a:rPr>
                <a:t>m</a:t>
              </a:r>
              <a:endParaRPr lang="en-US" sz="2400">
                <a:solidFill>
                  <a:schemeClr val="tx1"/>
                </a:solidFill>
              </a:endParaRPr>
            </a:p>
          </p:txBody>
        </p:sp>
        <p:sp>
          <p:nvSpPr>
            <p:cNvPr id="18455" name="Text Box 23"/>
            <p:cNvSpPr txBox="1">
              <a:spLocks noChangeArrowheads="1"/>
            </p:cNvSpPr>
            <p:nvPr/>
          </p:nvSpPr>
          <p:spPr bwMode="auto">
            <a:xfrm>
              <a:off x="1440" y="1776"/>
              <a:ext cx="301" cy="291"/>
            </a:xfrm>
            <a:prstGeom prst="rect">
              <a:avLst/>
            </a:prstGeom>
            <a:noFill/>
            <a:ln w="9525">
              <a:noFill/>
              <a:miter lim="800000"/>
              <a:headEnd/>
              <a:tailEnd/>
            </a:ln>
            <a:effectLst/>
          </p:spPr>
          <p:txBody>
            <a:bodyPr wrap="none" anchor="ctr">
              <a:spAutoFit/>
            </a:bodyPr>
            <a:lstStyle/>
            <a:p>
              <a:pPr algn="ctr"/>
              <a:r>
                <a:rPr lang="en-US" sz="2400" b="1" i="1">
                  <a:solidFill>
                    <a:schemeClr val="accent2"/>
                  </a:solidFill>
                </a:rPr>
                <a:t>w</a:t>
              </a:r>
              <a:r>
                <a:rPr lang="en-US" sz="2400" b="1" i="1" baseline="-25000">
                  <a:solidFill>
                    <a:schemeClr val="accent2"/>
                  </a:solidFill>
                </a:rPr>
                <a:t>2</a:t>
              </a:r>
              <a:endParaRPr lang="en-US" sz="2400">
                <a:solidFill>
                  <a:schemeClr val="tx1"/>
                </a:solidFill>
              </a:endParaRPr>
            </a:p>
          </p:txBody>
        </p:sp>
        <p:sp>
          <p:nvSpPr>
            <p:cNvPr id="18456" name="Text Box 24"/>
            <p:cNvSpPr txBox="1">
              <a:spLocks noChangeArrowheads="1"/>
            </p:cNvSpPr>
            <p:nvPr/>
          </p:nvSpPr>
          <p:spPr bwMode="auto">
            <a:xfrm>
              <a:off x="1440" y="1488"/>
              <a:ext cx="301" cy="291"/>
            </a:xfrm>
            <a:prstGeom prst="rect">
              <a:avLst/>
            </a:prstGeom>
            <a:noFill/>
            <a:ln w="9525">
              <a:noFill/>
              <a:miter lim="800000"/>
              <a:headEnd/>
              <a:tailEnd/>
            </a:ln>
            <a:effectLst/>
          </p:spPr>
          <p:txBody>
            <a:bodyPr wrap="none" anchor="ctr">
              <a:spAutoFit/>
            </a:bodyPr>
            <a:lstStyle/>
            <a:p>
              <a:pPr algn="ctr"/>
              <a:r>
                <a:rPr lang="en-US" sz="2400" b="1" i="1">
                  <a:solidFill>
                    <a:schemeClr val="accent2"/>
                  </a:solidFill>
                </a:rPr>
                <a:t>w</a:t>
              </a:r>
              <a:r>
                <a:rPr lang="en-US" sz="2400" b="1" i="1" baseline="-25000">
                  <a:solidFill>
                    <a:schemeClr val="accent2"/>
                  </a:solidFill>
                </a:rPr>
                <a:t>1</a:t>
              </a:r>
              <a:endParaRPr lang="en-US" sz="2400">
                <a:solidFill>
                  <a:schemeClr val="tx1"/>
                </a:solidFill>
              </a:endParaRPr>
            </a:p>
          </p:txBody>
        </p:sp>
        <p:sp>
          <p:nvSpPr>
            <p:cNvPr id="18457" name="Text Box 25"/>
            <p:cNvSpPr txBox="1">
              <a:spLocks noChangeArrowheads="1"/>
            </p:cNvSpPr>
            <p:nvPr/>
          </p:nvSpPr>
          <p:spPr bwMode="auto">
            <a:xfrm>
              <a:off x="1422" y="2112"/>
              <a:ext cx="337" cy="291"/>
            </a:xfrm>
            <a:prstGeom prst="rect">
              <a:avLst/>
            </a:prstGeom>
            <a:noFill/>
            <a:ln w="9525">
              <a:noFill/>
              <a:miter lim="800000"/>
              <a:headEnd/>
              <a:tailEnd/>
            </a:ln>
            <a:effectLst/>
          </p:spPr>
          <p:txBody>
            <a:bodyPr wrap="none" anchor="ctr">
              <a:spAutoFit/>
            </a:bodyPr>
            <a:lstStyle/>
            <a:p>
              <a:pPr algn="ctr"/>
              <a:r>
                <a:rPr lang="en-US" sz="2400" b="1" i="1">
                  <a:solidFill>
                    <a:schemeClr val="accent2"/>
                  </a:solidFill>
                </a:rPr>
                <a:t>w</a:t>
              </a:r>
              <a:r>
                <a:rPr lang="pt-BR" sz="2400" b="1" i="1" baseline="-25000">
                  <a:solidFill>
                    <a:schemeClr val="accent2"/>
                  </a:solidFill>
                </a:rPr>
                <a:t>m</a:t>
              </a:r>
              <a:endParaRPr lang="en-US" sz="2400">
                <a:solidFill>
                  <a:schemeClr val="tx1"/>
                </a:solidFill>
              </a:endParaRPr>
            </a:p>
          </p:txBody>
        </p:sp>
        <p:sp>
          <p:nvSpPr>
            <p:cNvPr id="18458" name="Text Box 26"/>
            <p:cNvSpPr txBox="1">
              <a:spLocks noChangeArrowheads="1"/>
            </p:cNvSpPr>
            <p:nvPr/>
          </p:nvSpPr>
          <p:spPr bwMode="auto">
            <a:xfrm>
              <a:off x="1831" y="1104"/>
              <a:ext cx="681" cy="291"/>
            </a:xfrm>
            <a:prstGeom prst="rect">
              <a:avLst/>
            </a:prstGeom>
            <a:noFill/>
            <a:ln w="9525">
              <a:noFill/>
              <a:miter lim="800000"/>
              <a:headEnd/>
              <a:tailEnd/>
            </a:ln>
            <a:effectLst/>
          </p:spPr>
          <p:txBody>
            <a:bodyPr wrap="none" anchor="ctr">
              <a:spAutoFit/>
            </a:bodyPr>
            <a:lstStyle/>
            <a:p>
              <a:pPr algn="ctr"/>
              <a:r>
                <a:rPr lang="en-US" sz="2400" b="1" i="1">
                  <a:solidFill>
                    <a:schemeClr val="accent2"/>
                  </a:solidFill>
                </a:rPr>
                <a:t> b </a:t>
              </a:r>
              <a:r>
                <a:rPr lang="en-US" sz="2400">
                  <a:solidFill>
                    <a:schemeClr val="tx1"/>
                  </a:solidFill>
                </a:rPr>
                <a:t>(bias)</a:t>
              </a:r>
            </a:p>
          </p:txBody>
        </p:sp>
        <p:sp>
          <p:nvSpPr>
            <p:cNvPr id="18459" name="Text Box 27"/>
            <p:cNvSpPr txBox="1">
              <a:spLocks noChangeArrowheads="1"/>
            </p:cNvSpPr>
            <p:nvPr/>
          </p:nvSpPr>
          <p:spPr bwMode="auto">
            <a:xfrm>
              <a:off x="2592" y="1632"/>
              <a:ext cx="191" cy="291"/>
            </a:xfrm>
            <a:prstGeom prst="rect">
              <a:avLst/>
            </a:prstGeom>
            <a:noFill/>
            <a:ln w="9525">
              <a:noFill/>
              <a:miter lim="800000"/>
              <a:headEnd/>
              <a:tailEnd/>
            </a:ln>
            <a:effectLst/>
          </p:spPr>
          <p:txBody>
            <a:bodyPr wrap="none" anchor="ctr">
              <a:spAutoFit/>
            </a:bodyPr>
            <a:lstStyle/>
            <a:p>
              <a:pPr algn="ctr"/>
              <a:r>
                <a:rPr lang="en-US" sz="2400" b="1" i="1">
                  <a:solidFill>
                    <a:schemeClr val="accent2"/>
                  </a:solidFill>
                </a:rPr>
                <a:t>v</a:t>
              </a:r>
              <a:endParaRPr lang="en-US" sz="2400">
                <a:solidFill>
                  <a:schemeClr val="tx1"/>
                </a:solidFill>
              </a:endParaRPr>
            </a:p>
          </p:txBody>
        </p:sp>
        <p:sp>
          <p:nvSpPr>
            <p:cNvPr id="18460" name="Text Box 28"/>
            <p:cNvSpPr txBox="1">
              <a:spLocks noChangeArrowheads="1"/>
            </p:cNvSpPr>
            <p:nvPr/>
          </p:nvSpPr>
          <p:spPr bwMode="auto">
            <a:xfrm>
              <a:off x="3605" y="1632"/>
              <a:ext cx="191" cy="291"/>
            </a:xfrm>
            <a:prstGeom prst="rect">
              <a:avLst/>
            </a:prstGeom>
            <a:noFill/>
            <a:ln w="9525">
              <a:noFill/>
              <a:miter lim="800000"/>
              <a:headEnd/>
              <a:tailEnd/>
            </a:ln>
            <a:effectLst/>
          </p:spPr>
          <p:txBody>
            <a:bodyPr wrap="none" anchor="ctr">
              <a:spAutoFit/>
            </a:bodyPr>
            <a:lstStyle/>
            <a:p>
              <a:pPr algn="ctr"/>
              <a:r>
                <a:rPr lang="en-US" sz="2400" b="1" i="1">
                  <a:solidFill>
                    <a:schemeClr val="accent2"/>
                  </a:solidFill>
                </a:rPr>
                <a:t>y</a:t>
              </a:r>
              <a:endParaRPr lang="en-US" sz="2400">
                <a:solidFill>
                  <a:schemeClr val="tx1"/>
                </a:solidFill>
              </a:endParaRPr>
            </a:p>
          </p:txBody>
        </p:sp>
        <p:sp>
          <p:nvSpPr>
            <p:cNvPr id="18461" name="Text Box 29"/>
            <p:cNvSpPr txBox="1">
              <a:spLocks noChangeArrowheads="1"/>
            </p:cNvSpPr>
            <p:nvPr/>
          </p:nvSpPr>
          <p:spPr bwMode="auto">
            <a:xfrm>
              <a:off x="2806" y="1872"/>
              <a:ext cx="411" cy="291"/>
            </a:xfrm>
            <a:prstGeom prst="rect">
              <a:avLst/>
            </a:prstGeom>
            <a:noFill/>
            <a:ln w="9525">
              <a:noFill/>
              <a:miter lim="800000"/>
              <a:headEnd/>
              <a:tailEnd/>
            </a:ln>
            <a:effectLst/>
          </p:spPr>
          <p:txBody>
            <a:bodyPr wrap="none" anchor="ctr">
              <a:spAutoFit/>
            </a:bodyPr>
            <a:lstStyle/>
            <a:p>
              <a:pPr algn="ctr"/>
              <a:r>
                <a:rPr lang="en-US" sz="2400" b="1" i="1">
                  <a:solidFill>
                    <a:schemeClr val="accent2"/>
                  </a:solidFill>
                  <a:sym typeface="Symbol" pitchFamily="18" charset="2"/>
                </a:rPr>
                <a:t>(v)</a:t>
              </a:r>
              <a:endParaRPr lang="en-US" sz="2400">
                <a:solidFill>
                  <a:schemeClr val="tx1"/>
                </a:solidFill>
              </a:endParaRPr>
            </a:p>
          </p:txBody>
        </p:sp>
      </p:grpSp>
      <p:sp>
        <p:nvSpPr>
          <p:cNvPr id="18462" name="Rectangle 30"/>
          <p:cNvSpPr>
            <a:spLocks noChangeArrowheads="1"/>
          </p:cNvSpPr>
          <p:nvPr/>
        </p:nvSpPr>
        <p:spPr bwMode="auto">
          <a:xfrm>
            <a:off x="412750" y="4114800"/>
            <a:ext cx="8832850" cy="609600"/>
          </a:xfrm>
          <a:prstGeom prst="rect">
            <a:avLst/>
          </a:prstGeom>
          <a:noFill/>
          <a:ln w="9525">
            <a:noFill/>
            <a:miter lim="800000"/>
            <a:headEnd/>
            <a:tailEnd/>
          </a:ln>
          <a:effectLst/>
        </p:spPr>
        <p:txBody>
          <a:bodyPr/>
          <a:lstStyle/>
          <a:p>
            <a:pPr marL="342900" indent="-342900">
              <a:spcBef>
                <a:spcPct val="20000"/>
              </a:spcBef>
              <a:buFontTx/>
              <a:buChar char="•"/>
            </a:pPr>
            <a:r>
              <a:rPr lang="en-US" sz="3200">
                <a:sym typeface="Symbol" pitchFamily="18" charset="2"/>
              </a:rPr>
              <a:t> is the </a:t>
            </a:r>
            <a:r>
              <a:rPr lang="en-US" sz="3200" i="1">
                <a:sym typeface="Symbol" pitchFamily="18" charset="2"/>
              </a:rPr>
              <a:t>sign</a:t>
            </a:r>
            <a:r>
              <a:rPr lang="en-US" sz="3200">
                <a:sym typeface="Symbol" pitchFamily="18" charset="2"/>
              </a:rPr>
              <a:t> function:</a:t>
            </a:r>
            <a:endParaRPr lang="en-US" sz="3200">
              <a:solidFill>
                <a:schemeClr val="tx1"/>
              </a:solidFill>
            </a:endParaRPr>
          </a:p>
        </p:txBody>
      </p:sp>
      <p:grpSp>
        <p:nvGrpSpPr>
          <p:cNvPr id="3" name="Group 40"/>
          <p:cNvGrpSpPr>
            <a:grpSpLocks/>
          </p:cNvGrpSpPr>
          <p:nvPr/>
        </p:nvGrpSpPr>
        <p:grpSpPr bwMode="auto">
          <a:xfrm>
            <a:off x="1164301" y="4724400"/>
            <a:ext cx="7643421" cy="1219200"/>
            <a:chOff x="751" y="2976"/>
            <a:chExt cx="3554" cy="768"/>
          </a:xfrm>
        </p:grpSpPr>
        <p:sp>
          <p:nvSpPr>
            <p:cNvPr id="18464" name="Text Box 32"/>
            <p:cNvSpPr txBox="1">
              <a:spLocks noChangeArrowheads="1"/>
            </p:cNvSpPr>
            <p:nvPr/>
          </p:nvSpPr>
          <p:spPr bwMode="auto">
            <a:xfrm>
              <a:off x="751" y="3216"/>
              <a:ext cx="585" cy="368"/>
            </a:xfrm>
            <a:prstGeom prst="rect">
              <a:avLst/>
            </a:prstGeom>
            <a:noFill/>
            <a:ln w="9525">
              <a:noFill/>
              <a:miter lim="800000"/>
              <a:headEnd/>
              <a:tailEnd/>
            </a:ln>
            <a:effectLst/>
          </p:spPr>
          <p:txBody>
            <a:bodyPr wrap="none" anchor="ctr">
              <a:spAutoFit/>
            </a:bodyPr>
            <a:lstStyle/>
            <a:p>
              <a:pPr algn="ctr"/>
              <a:r>
                <a:rPr lang="en-US" sz="3200">
                  <a:solidFill>
                    <a:schemeClr val="accent2"/>
                  </a:solidFill>
                  <a:sym typeface="Symbol" pitchFamily="18" charset="2"/>
                </a:rPr>
                <a:t>(v) =</a:t>
              </a:r>
              <a:r>
                <a:rPr lang="en-US" sz="3200">
                  <a:solidFill>
                    <a:schemeClr val="tx1"/>
                  </a:solidFill>
                  <a:sym typeface="Symbol" pitchFamily="18" charset="2"/>
                </a:rPr>
                <a:t> </a:t>
              </a:r>
              <a:endParaRPr lang="en-US" sz="2400">
                <a:solidFill>
                  <a:schemeClr val="accent2"/>
                </a:solidFill>
              </a:endParaRPr>
            </a:p>
          </p:txBody>
        </p:sp>
        <p:sp>
          <p:nvSpPr>
            <p:cNvPr id="18468" name="AutoShape 36"/>
            <p:cNvSpPr>
              <a:spLocks/>
            </p:cNvSpPr>
            <p:nvPr/>
          </p:nvSpPr>
          <p:spPr bwMode="auto">
            <a:xfrm>
              <a:off x="1440" y="2976"/>
              <a:ext cx="192" cy="768"/>
            </a:xfrm>
            <a:prstGeom prst="leftBrace">
              <a:avLst>
                <a:gd name="adj1" fmla="val 33333"/>
                <a:gd name="adj2" fmla="val 54037"/>
              </a:avLst>
            </a:prstGeom>
            <a:noFill/>
            <a:ln w="28575">
              <a:solidFill>
                <a:schemeClr val="accent2"/>
              </a:solidFill>
              <a:round/>
              <a:headEnd/>
              <a:tailEnd/>
            </a:ln>
            <a:effectLst/>
          </p:spPr>
          <p:txBody>
            <a:bodyPr wrap="none" anchor="ctr"/>
            <a:lstStyle/>
            <a:p>
              <a:endParaRPr lang="en-US"/>
            </a:p>
          </p:txBody>
        </p:sp>
        <p:sp>
          <p:nvSpPr>
            <p:cNvPr id="18469" name="Text Box 37"/>
            <p:cNvSpPr txBox="1">
              <a:spLocks noChangeArrowheads="1"/>
            </p:cNvSpPr>
            <p:nvPr/>
          </p:nvSpPr>
          <p:spPr bwMode="auto">
            <a:xfrm>
              <a:off x="1680" y="3024"/>
              <a:ext cx="993" cy="291"/>
            </a:xfrm>
            <a:prstGeom prst="rect">
              <a:avLst/>
            </a:prstGeom>
            <a:noFill/>
            <a:ln w="9525">
              <a:noFill/>
              <a:miter lim="800000"/>
              <a:headEnd/>
              <a:tailEnd/>
            </a:ln>
            <a:effectLst/>
          </p:spPr>
          <p:txBody>
            <a:bodyPr wrap="none" anchor="ctr">
              <a:spAutoFit/>
            </a:bodyPr>
            <a:lstStyle/>
            <a:p>
              <a:r>
                <a:rPr lang="en-US" sz="2400">
                  <a:solidFill>
                    <a:schemeClr val="accent2"/>
                  </a:solidFill>
                </a:rPr>
                <a:t>+1	IF v </a:t>
              </a:r>
              <a:r>
                <a:rPr lang="en-US" sz="2400">
                  <a:solidFill>
                    <a:schemeClr val="accent2"/>
                  </a:solidFill>
                  <a:sym typeface="Amsterdam" pitchFamily="82" charset="2"/>
                </a:rPr>
                <a:t>&gt;= 0</a:t>
              </a:r>
              <a:endParaRPr lang="en-US" sz="2400">
                <a:solidFill>
                  <a:schemeClr val="accent2"/>
                </a:solidFill>
              </a:endParaRPr>
            </a:p>
          </p:txBody>
        </p:sp>
        <p:sp>
          <p:nvSpPr>
            <p:cNvPr id="18470" name="Text Box 38"/>
            <p:cNvSpPr txBox="1">
              <a:spLocks noChangeArrowheads="1"/>
            </p:cNvSpPr>
            <p:nvPr/>
          </p:nvSpPr>
          <p:spPr bwMode="auto">
            <a:xfrm>
              <a:off x="1680" y="3408"/>
              <a:ext cx="921" cy="291"/>
            </a:xfrm>
            <a:prstGeom prst="rect">
              <a:avLst/>
            </a:prstGeom>
            <a:noFill/>
            <a:ln w="9525">
              <a:noFill/>
              <a:miter lim="800000"/>
              <a:headEnd/>
              <a:tailEnd/>
            </a:ln>
            <a:effectLst/>
          </p:spPr>
          <p:txBody>
            <a:bodyPr wrap="none" anchor="ctr">
              <a:spAutoFit/>
            </a:bodyPr>
            <a:lstStyle/>
            <a:p>
              <a:r>
                <a:rPr lang="en-US" sz="2400">
                  <a:solidFill>
                    <a:schemeClr val="accent2"/>
                  </a:solidFill>
                </a:rPr>
                <a:t>-1	IF v </a:t>
              </a:r>
              <a:r>
                <a:rPr lang="en-US" sz="2400">
                  <a:solidFill>
                    <a:schemeClr val="accent2"/>
                  </a:solidFill>
                  <a:sym typeface="Amsterdam" pitchFamily="82" charset="2"/>
                </a:rPr>
                <a:t>&lt; 0</a:t>
              </a:r>
              <a:endParaRPr lang="en-US" sz="2400">
                <a:solidFill>
                  <a:schemeClr val="tx1"/>
                </a:solidFill>
              </a:endParaRPr>
            </a:p>
          </p:txBody>
        </p:sp>
        <p:sp>
          <p:nvSpPr>
            <p:cNvPr id="18471" name="Text Box 39"/>
            <p:cNvSpPr txBox="1">
              <a:spLocks noChangeArrowheads="1"/>
            </p:cNvSpPr>
            <p:nvPr/>
          </p:nvSpPr>
          <p:spPr bwMode="auto">
            <a:xfrm>
              <a:off x="2963" y="3216"/>
              <a:ext cx="1342" cy="291"/>
            </a:xfrm>
            <a:prstGeom prst="rect">
              <a:avLst/>
            </a:prstGeom>
            <a:noFill/>
            <a:ln w="9525">
              <a:noFill/>
              <a:miter lim="800000"/>
              <a:headEnd/>
              <a:tailEnd/>
            </a:ln>
            <a:effectLst/>
          </p:spPr>
          <p:txBody>
            <a:bodyPr wrap="none" anchor="ctr">
              <a:spAutoFit/>
            </a:bodyPr>
            <a:lstStyle/>
            <a:p>
              <a:pPr algn="ctr"/>
              <a:r>
                <a:rPr lang="en-US" sz="2400">
                  <a:solidFill>
                    <a:schemeClr val="accent2"/>
                  </a:solidFill>
                </a:rPr>
                <a:t>Is the function </a:t>
              </a:r>
              <a:r>
                <a:rPr lang="en-US" sz="2400" i="1">
                  <a:solidFill>
                    <a:schemeClr val="accent2"/>
                  </a:solidFill>
                </a:rPr>
                <a:t>sign</a:t>
              </a:r>
              <a:r>
                <a:rPr lang="en-US" sz="2400">
                  <a:solidFill>
                    <a:schemeClr val="accent2"/>
                  </a:solidFill>
                </a:rPr>
                <a:t>(v)</a:t>
              </a:r>
              <a:endParaRPr lang="en-US" sz="2400">
                <a:solidFill>
                  <a:schemeClr val="tx1"/>
                </a:solidFill>
              </a:endParaRPr>
            </a:p>
          </p:txBody>
        </p:sp>
      </p:gr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742950" y="152400"/>
            <a:ext cx="8420100" cy="762000"/>
          </a:xfrm>
        </p:spPr>
        <p:txBody>
          <a:bodyPr/>
          <a:lstStyle/>
          <a:p>
            <a:pPr eaLnBrk="1" hangingPunct="1">
              <a:defRPr/>
            </a:pPr>
            <a:r>
              <a:rPr lang="en-US" b="1" smtClean="0">
                <a:effectLst>
                  <a:outerShdw blurRad="38100" dist="38100" dir="2700000" algn="tl">
                    <a:srgbClr val="C0C0C0"/>
                  </a:outerShdw>
                </a:effectLst>
              </a:rPr>
              <a:t>Perceptron </a:t>
            </a:r>
            <a:r>
              <a:rPr lang="en-US" b="1" smtClean="0">
                <a:solidFill>
                  <a:srgbClr val="FF0000"/>
                </a:solidFill>
                <a:effectLst>
                  <a:outerShdw blurRad="38100" dist="38100" dir="2700000" algn="tl">
                    <a:srgbClr val="C0C0C0"/>
                  </a:outerShdw>
                </a:effectLst>
              </a:rPr>
              <a:t>learning rule</a:t>
            </a:r>
          </a:p>
        </p:txBody>
      </p:sp>
      <p:sp>
        <p:nvSpPr>
          <p:cNvPr id="269315" name="Rectangle 3"/>
          <p:cNvSpPr>
            <a:spLocks noGrp="1" noChangeArrowheads="1"/>
          </p:cNvSpPr>
          <p:nvPr>
            <p:ph idx="1"/>
          </p:nvPr>
        </p:nvSpPr>
        <p:spPr>
          <a:xfrm>
            <a:off x="412750" y="1524000"/>
            <a:ext cx="9245600" cy="4876800"/>
          </a:xfrm>
        </p:spPr>
        <p:txBody>
          <a:bodyPr/>
          <a:lstStyle/>
          <a:p>
            <a:pPr eaLnBrk="1" hangingPunct="1">
              <a:lnSpc>
                <a:spcPct val="80000"/>
              </a:lnSpc>
              <a:defRPr/>
            </a:pPr>
            <a:r>
              <a:rPr lang="en-US" sz="2400" smtClean="0">
                <a:solidFill>
                  <a:srgbClr val="FF0000"/>
                </a:solidFill>
              </a:rPr>
              <a:t>Teacher specifies</a:t>
            </a:r>
            <a:r>
              <a:rPr lang="en-US" sz="2400" smtClean="0"/>
              <a:t> the </a:t>
            </a:r>
            <a:r>
              <a:rPr lang="en-US" sz="2400" b="1" smtClean="0">
                <a:effectLst>
                  <a:outerShdw blurRad="38100" dist="38100" dir="2700000" algn="tl">
                    <a:srgbClr val="C0C0C0"/>
                  </a:outerShdw>
                </a:effectLst>
              </a:rPr>
              <a:t>desired output</a:t>
            </a:r>
            <a:r>
              <a:rPr lang="en-US" sz="2400" smtClean="0"/>
              <a:t> for a given input</a:t>
            </a:r>
          </a:p>
          <a:p>
            <a:pPr eaLnBrk="1" hangingPunct="1">
              <a:lnSpc>
                <a:spcPct val="80000"/>
              </a:lnSpc>
              <a:defRPr/>
            </a:pPr>
            <a:endParaRPr lang="en-US" sz="2400" smtClean="0"/>
          </a:p>
          <a:p>
            <a:pPr eaLnBrk="1" hangingPunct="1">
              <a:lnSpc>
                <a:spcPct val="80000"/>
              </a:lnSpc>
              <a:defRPr/>
            </a:pPr>
            <a:r>
              <a:rPr lang="en-US" sz="2000" smtClean="0"/>
              <a:t>Network calculates what it thinks the output should be</a:t>
            </a:r>
          </a:p>
          <a:p>
            <a:pPr eaLnBrk="1" hangingPunct="1">
              <a:lnSpc>
                <a:spcPct val="80000"/>
              </a:lnSpc>
              <a:defRPr/>
            </a:pPr>
            <a:endParaRPr lang="en-US" sz="2000" smtClean="0"/>
          </a:p>
          <a:p>
            <a:pPr eaLnBrk="1" hangingPunct="1">
              <a:lnSpc>
                <a:spcPct val="80000"/>
              </a:lnSpc>
              <a:defRPr/>
            </a:pPr>
            <a:r>
              <a:rPr lang="en-US" sz="2400" smtClean="0"/>
              <a:t>Network changes its weights </a:t>
            </a:r>
            <a:r>
              <a:rPr lang="en-US" sz="2400" smtClean="0">
                <a:solidFill>
                  <a:srgbClr val="FF0000"/>
                </a:solidFill>
              </a:rPr>
              <a:t>in proportion to the error</a:t>
            </a:r>
            <a:r>
              <a:rPr lang="en-US" sz="2400" smtClean="0"/>
              <a:t> between the desired &amp; calculated results</a:t>
            </a:r>
          </a:p>
          <a:p>
            <a:pPr eaLnBrk="1" hangingPunct="1">
              <a:lnSpc>
                <a:spcPct val="80000"/>
              </a:lnSpc>
              <a:defRPr/>
            </a:pPr>
            <a:endParaRPr lang="en-US" sz="2400" smtClean="0">
              <a:sym typeface="Symbol" pitchFamily="-106" charset="2"/>
            </a:endParaRPr>
          </a:p>
          <a:p>
            <a:pPr eaLnBrk="1" hangingPunct="1">
              <a:lnSpc>
                <a:spcPct val="80000"/>
              </a:lnSpc>
              <a:defRPr/>
            </a:pPr>
            <a:r>
              <a:rPr lang="en-US" sz="2400" smtClean="0">
                <a:sym typeface="Symbol" pitchFamily="-106" charset="2"/>
              </a:rPr>
              <a:t></a:t>
            </a:r>
            <a:r>
              <a:rPr lang="en-US" sz="2400" smtClean="0"/>
              <a:t>w</a:t>
            </a:r>
            <a:r>
              <a:rPr lang="en-US" sz="2400" baseline="-25000" smtClean="0"/>
              <a:t>i,j</a:t>
            </a:r>
            <a:r>
              <a:rPr lang="en-US" sz="2400" smtClean="0"/>
              <a:t> = </a:t>
            </a:r>
            <a:r>
              <a:rPr lang="en-US" sz="2400" smtClean="0">
                <a:sym typeface="Symbol" pitchFamily="-106" charset="2"/>
              </a:rPr>
              <a:t> </a:t>
            </a:r>
            <a:r>
              <a:rPr lang="en-US" sz="2400" smtClean="0"/>
              <a:t>* [teacher</a:t>
            </a:r>
            <a:r>
              <a:rPr lang="en-US" sz="2400" baseline="-25000" smtClean="0"/>
              <a:t>i</a:t>
            </a:r>
            <a:r>
              <a:rPr lang="en-US" sz="2400" smtClean="0"/>
              <a:t> - output</a:t>
            </a:r>
            <a:r>
              <a:rPr lang="en-US" sz="2400" baseline="-25000" smtClean="0"/>
              <a:t>i</a:t>
            </a:r>
            <a:r>
              <a:rPr lang="en-US" sz="2400" smtClean="0"/>
              <a:t>] * input</a:t>
            </a:r>
            <a:r>
              <a:rPr lang="en-US" sz="2400" baseline="-25000" smtClean="0"/>
              <a:t>j</a:t>
            </a:r>
            <a:endParaRPr lang="en-US" sz="2400" smtClean="0"/>
          </a:p>
          <a:p>
            <a:pPr lvl="1" eaLnBrk="1" hangingPunct="1">
              <a:lnSpc>
                <a:spcPct val="80000"/>
              </a:lnSpc>
              <a:defRPr/>
            </a:pPr>
            <a:r>
              <a:rPr lang="en-US" sz="2000" smtClean="0"/>
              <a:t>where: </a:t>
            </a:r>
          </a:p>
          <a:p>
            <a:pPr lvl="1" eaLnBrk="1" hangingPunct="1">
              <a:lnSpc>
                <a:spcPct val="80000"/>
              </a:lnSpc>
              <a:defRPr/>
            </a:pPr>
            <a:r>
              <a:rPr lang="en-US" sz="2000" smtClean="0">
                <a:solidFill>
                  <a:srgbClr val="FF0000"/>
                </a:solidFill>
                <a:sym typeface="Symbol" pitchFamily="-106" charset="2"/>
              </a:rPr>
              <a:t></a:t>
            </a:r>
            <a:r>
              <a:rPr lang="en-US" sz="2000" smtClean="0"/>
              <a:t> is the learning rate;</a:t>
            </a:r>
          </a:p>
          <a:p>
            <a:pPr lvl="1" eaLnBrk="1" hangingPunct="1">
              <a:lnSpc>
                <a:spcPct val="80000"/>
              </a:lnSpc>
              <a:defRPr/>
            </a:pPr>
            <a:r>
              <a:rPr lang="en-US" sz="2000" smtClean="0"/>
              <a:t> </a:t>
            </a:r>
            <a:r>
              <a:rPr lang="en-US" sz="2000" smtClean="0">
                <a:solidFill>
                  <a:srgbClr val="FF0000"/>
                </a:solidFill>
              </a:rPr>
              <a:t>teacher</a:t>
            </a:r>
            <a:r>
              <a:rPr lang="en-US" sz="2000" baseline="-25000" smtClean="0">
                <a:solidFill>
                  <a:srgbClr val="FF0000"/>
                </a:solidFill>
              </a:rPr>
              <a:t>i</a:t>
            </a:r>
            <a:r>
              <a:rPr lang="en-US" sz="2000" smtClean="0">
                <a:solidFill>
                  <a:srgbClr val="FF0000"/>
                </a:solidFill>
              </a:rPr>
              <a:t> - output</a:t>
            </a:r>
            <a:r>
              <a:rPr lang="en-US" sz="2000" baseline="-25000" smtClean="0">
                <a:solidFill>
                  <a:srgbClr val="FF0000"/>
                </a:solidFill>
              </a:rPr>
              <a:t>i</a:t>
            </a:r>
            <a:r>
              <a:rPr lang="en-US" sz="2000" smtClean="0"/>
              <a:t> is the </a:t>
            </a:r>
            <a:r>
              <a:rPr lang="en-US" sz="2000" smtClean="0">
                <a:solidFill>
                  <a:schemeClr val="accent2"/>
                </a:solidFill>
              </a:rPr>
              <a:t>error term</a:t>
            </a:r>
            <a:r>
              <a:rPr lang="en-US" sz="2000" smtClean="0"/>
              <a:t>; </a:t>
            </a:r>
          </a:p>
          <a:p>
            <a:pPr lvl="1" eaLnBrk="1" hangingPunct="1">
              <a:lnSpc>
                <a:spcPct val="80000"/>
              </a:lnSpc>
              <a:defRPr/>
            </a:pPr>
            <a:r>
              <a:rPr lang="en-US" sz="2000" smtClean="0"/>
              <a:t>and </a:t>
            </a:r>
            <a:r>
              <a:rPr lang="en-US" sz="2000" smtClean="0">
                <a:solidFill>
                  <a:srgbClr val="FF0000"/>
                </a:solidFill>
              </a:rPr>
              <a:t>input</a:t>
            </a:r>
            <a:r>
              <a:rPr lang="en-US" sz="2000" baseline="-25000" smtClean="0">
                <a:solidFill>
                  <a:srgbClr val="FF0000"/>
                </a:solidFill>
              </a:rPr>
              <a:t>j</a:t>
            </a:r>
            <a:r>
              <a:rPr lang="en-US" sz="2000" smtClean="0">
                <a:solidFill>
                  <a:srgbClr val="FF0000"/>
                </a:solidFill>
              </a:rPr>
              <a:t> </a:t>
            </a:r>
            <a:r>
              <a:rPr lang="en-US" sz="2000" smtClean="0"/>
              <a:t>is the input activation</a:t>
            </a:r>
          </a:p>
          <a:p>
            <a:pPr lvl="1" eaLnBrk="1" hangingPunct="1">
              <a:lnSpc>
                <a:spcPct val="80000"/>
              </a:lnSpc>
              <a:defRPr/>
            </a:pPr>
            <a:endParaRPr lang="en-US" sz="2000" smtClean="0"/>
          </a:p>
          <a:p>
            <a:pPr eaLnBrk="1" hangingPunct="1">
              <a:lnSpc>
                <a:spcPct val="80000"/>
              </a:lnSpc>
              <a:defRPr/>
            </a:pPr>
            <a:r>
              <a:rPr lang="en-US" sz="2400" smtClean="0"/>
              <a:t>w</a:t>
            </a:r>
            <a:r>
              <a:rPr lang="en-US" sz="2400" baseline="-25000" smtClean="0"/>
              <a:t>i,j = </a:t>
            </a:r>
            <a:r>
              <a:rPr lang="en-US" sz="2400" smtClean="0"/>
              <a:t>w</a:t>
            </a:r>
            <a:r>
              <a:rPr lang="en-US" sz="2400" baseline="-25000" smtClean="0"/>
              <a:t>i,j</a:t>
            </a:r>
            <a:r>
              <a:rPr lang="en-US" sz="2400" smtClean="0"/>
              <a:t> + </a:t>
            </a:r>
            <a:r>
              <a:rPr lang="en-US" sz="2400" smtClean="0">
                <a:sym typeface="Symbol" pitchFamily="-106" charset="2"/>
              </a:rPr>
              <a:t></a:t>
            </a:r>
            <a:r>
              <a:rPr lang="en-US" sz="2400" smtClean="0"/>
              <a:t>w</a:t>
            </a:r>
            <a:r>
              <a:rPr lang="en-US" sz="2400" baseline="-25000" smtClean="0"/>
              <a:t>i,j</a:t>
            </a:r>
            <a:r>
              <a:rPr lang="en-US" sz="2400" smtClean="0"/>
              <a:t> </a:t>
            </a:r>
          </a:p>
        </p:txBody>
      </p:sp>
      <p:sp>
        <p:nvSpPr>
          <p:cNvPr id="47108" name="Text Box 4"/>
          <p:cNvSpPr txBox="1">
            <a:spLocks noChangeArrowheads="1"/>
          </p:cNvSpPr>
          <p:nvPr/>
        </p:nvSpPr>
        <p:spPr bwMode="auto">
          <a:xfrm>
            <a:off x="7181850" y="4495800"/>
            <a:ext cx="1733550" cy="376238"/>
          </a:xfrm>
          <a:prstGeom prst="rect">
            <a:avLst/>
          </a:prstGeom>
          <a:solidFill>
            <a:srgbClr val="FFFFCC"/>
          </a:solidFill>
          <a:ln w="9525">
            <a:solidFill>
              <a:srgbClr val="FF0000"/>
            </a:solidFill>
            <a:miter lim="800000"/>
            <a:headEnd/>
            <a:tailEnd/>
          </a:ln>
          <a:effectLst/>
        </p:spPr>
        <p:txBody>
          <a:bodyPr>
            <a:spAutoFit/>
          </a:bodyPr>
          <a:lstStyle/>
          <a:p>
            <a:pPr>
              <a:spcBef>
                <a:spcPct val="50000"/>
              </a:spcBef>
            </a:pPr>
            <a:r>
              <a:rPr lang="en-US"/>
              <a:t>Delta rule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2" y="609987"/>
            <a:ext cx="5672218" cy="690574"/>
          </a:xfrm>
          <a:prstGeom prst="rect">
            <a:avLst/>
          </a:prstGeom>
        </p:spPr>
        <p:txBody>
          <a:bodyPr vert="horz" wrap="square" lIns="0" tIns="13335" rIns="0" bIns="0" rtlCol="0">
            <a:spAutoFit/>
          </a:bodyPr>
          <a:lstStyle/>
          <a:p>
            <a:pPr marL="12700">
              <a:lnSpc>
                <a:spcPct val="100000"/>
              </a:lnSpc>
              <a:spcBef>
                <a:spcPts val="105"/>
              </a:spcBef>
              <a:tabLst>
                <a:tab pos="1962150" algn="l"/>
              </a:tabLst>
            </a:pPr>
            <a:r>
              <a:rPr b="0" spc="-5" dirty="0">
                <a:latin typeface="Arial Black"/>
                <a:cs typeface="Arial Black"/>
              </a:rPr>
              <a:t>Ea</a:t>
            </a:r>
            <a:r>
              <a:rPr b="0" spc="140" dirty="0">
                <a:latin typeface="Arial Black"/>
                <a:cs typeface="Arial Black"/>
              </a:rPr>
              <a:t>r</a:t>
            </a:r>
            <a:r>
              <a:rPr b="0" spc="65" dirty="0">
                <a:latin typeface="Arial Black"/>
                <a:cs typeface="Arial Black"/>
              </a:rPr>
              <a:t>l</a:t>
            </a:r>
            <a:r>
              <a:rPr b="0" dirty="0">
                <a:latin typeface="Arial Black"/>
                <a:cs typeface="Arial Black"/>
              </a:rPr>
              <a:t>y	Histo</a:t>
            </a:r>
            <a:r>
              <a:rPr b="0" spc="245" dirty="0">
                <a:latin typeface="Arial Black"/>
                <a:cs typeface="Arial Black"/>
              </a:rPr>
              <a:t>r</a:t>
            </a:r>
            <a:r>
              <a:rPr b="0" dirty="0">
                <a:latin typeface="Arial Black"/>
                <a:cs typeface="Arial Black"/>
              </a:rPr>
              <a:t>y</a:t>
            </a:r>
          </a:p>
        </p:txBody>
      </p:sp>
      <p:sp>
        <p:nvSpPr>
          <p:cNvPr id="3" name="object 3"/>
          <p:cNvSpPr/>
          <p:nvPr/>
        </p:nvSpPr>
        <p:spPr>
          <a:xfrm>
            <a:off x="469296" y="1687076"/>
            <a:ext cx="4731353" cy="517093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679854" y="1677923"/>
            <a:ext cx="3792759" cy="4626864"/>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562600" y="1676400"/>
            <a:ext cx="3921391" cy="4320542"/>
          </a:xfrm>
          <a:prstGeom prst="rect">
            <a:avLst/>
          </a:prstGeom>
        </p:spPr>
        <p:txBody>
          <a:bodyPr vert="horz" wrap="square" lIns="0" tIns="37465" rIns="0" bIns="0" rtlCol="0">
            <a:spAutoFit/>
          </a:bodyPr>
          <a:lstStyle/>
          <a:p>
            <a:pPr marL="355600" marR="269875" indent="-342900" algn="just">
              <a:lnSpc>
                <a:spcPct val="93200"/>
              </a:lnSpc>
              <a:spcBef>
                <a:spcPts val="295"/>
              </a:spcBef>
              <a:buFont typeface="Wingdings"/>
              <a:buChar char=""/>
              <a:tabLst>
                <a:tab pos="354965" algn="l"/>
                <a:tab pos="355600" algn="l"/>
              </a:tabLst>
            </a:pPr>
            <a:r>
              <a:rPr sz="2000" spc="-70" dirty="0">
                <a:latin typeface="Times New Roman" pitchFamily="18" charset="0"/>
                <a:cs typeface="Times New Roman" pitchFamily="18" charset="0"/>
              </a:rPr>
              <a:t>In </a:t>
            </a:r>
            <a:r>
              <a:rPr sz="2000" spc="-125" dirty="0">
                <a:latin typeface="Times New Roman" pitchFamily="18" charset="0"/>
                <a:cs typeface="Times New Roman" pitchFamily="18" charset="0"/>
              </a:rPr>
              <a:t>1950 </a:t>
            </a:r>
            <a:r>
              <a:rPr sz="2000" spc="-150" dirty="0">
                <a:latin typeface="Times New Roman" pitchFamily="18" charset="0"/>
                <a:cs typeface="Times New Roman" pitchFamily="18" charset="0"/>
              </a:rPr>
              <a:t>English</a:t>
            </a:r>
            <a:r>
              <a:rPr sz="2000" spc="-235" dirty="0">
                <a:latin typeface="Times New Roman" pitchFamily="18" charset="0"/>
                <a:cs typeface="Times New Roman" pitchFamily="18" charset="0"/>
              </a:rPr>
              <a:t> </a:t>
            </a:r>
            <a:r>
              <a:rPr sz="2000" spc="-75" dirty="0">
                <a:latin typeface="Times New Roman" pitchFamily="18" charset="0"/>
                <a:cs typeface="Times New Roman" pitchFamily="18" charset="0"/>
              </a:rPr>
              <a:t>mathematician  </a:t>
            </a:r>
            <a:r>
              <a:rPr sz="2000" spc="-114" dirty="0">
                <a:latin typeface="Times New Roman" pitchFamily="18" charset="0"/>
                <a:cs typeface="Times New Roman" pitchFamily="18" charset="0"/>
              </a:rPr>
              <a:t>Alan </a:t>
            </a:r>
            <a:r>
              <a:rPr sz="2000" spc="-130" dirty="0">
                <a:latin typeface="Times New Roman" pitchFamily="18" charset="0"/>
                <a:cs typeface="Times New Roman" pitchFamily="18" charset="0"/>
              </a:rPr>
              <a:t>Turing </a:t>
            </a:r>
            <a:r>
              <a:rPr sz="2000" spc="-30" dirty="0">
                <a:latin typeface="Times New Roman" pitchFamily="18" charset="0"/>
                <a:cs typeface="Times New Roman" pitchFamily="18" charset="0"/>
              </a:rPr>
              <a:t>wrote </a:t>
            </a:r>
            <a:r>
              <a:rPr sz="2000" spc="-185" dirty="0">
                <a:latin typeface="Times New Roman" pitchFamily="18" charset="0"/>
                <a:cs typeface="Times New Roman" pitchFamily="18" charset="0"/>
              </a:rPr>
              <a:t>a </a:t>
            </a:r>
            <a:r>
              <a:rPr sz="2000" spc="-85" dirty="0">
                <a:latin typeface="Times New Roman" pitchFamily="18" charset="0"/>
                <a:cs typeface="Times New Roman" pitchFamily="18" charset="0"/>
              </a:rPr>
              <a:t>landmark  </a:t>
            </a:r>
            <a:r>
              <a:rPr sz="2000" spc="-95" dirty="0">
                <a:latin typeface="Times New Roman" pitchFamily="18" charset="0"/>
                <a:cs typeface="Times New Roman" pitchFamily="18" charset="0"/>
              </a:rPr>
              <a:t>paper </a:t>
            </a:r>
            <a:r>
              <a:rPr sz="2000" spc="15" dirty="0">
                <a:latin typeface="Times New Roman" pitchFamily="18" charset="0"/>
                <a:cs typeface="Times New Roman" pitchFamily="18" charset="0"/>
              </a:rPr>
              <a:t>titled</a:t>
            </a:r>
            <a:r>
              <a:rPr sz="2000" spc="-170" dirty="0">
                <a:latin typeface="Times New Roman" pitchFamily="18" charset="0"/>
                <a:cs typeface="Times New Roman" pitchFamily="18" charset="0"/>
              </a:rPr>
              <a:t> </a:t>
            </a:r>
            <a:r>
              <a:rPr sz="2000" spc="-75" dirty="0">
                <a:latin typeface="Times New Roman" pitchFamily="18" charset="0"/>
                <a:cs typeface="Times New Roman" pitchFamily="18" charset="0"/>
              </a:rPr>
              <a:t>“</a:t>
            </a:r>
            <a:r>
              <a:rPr sz="2000" spc="-75" dirty="0" smtClean="0">
                <a:latin typeface="Times New Roman" pitchFamily="18" charset="0"/>
                <a:cs typeface="Times New Roman" pitchFamily="18" charset="0"/>
              </a:rPr>
              <a:t>Computing</a:t>
            </a:r>
            <a:r>
              <a:rPr lang="en-IN" sz="2000" spc="-75" dirty="0" smtClean="0">
                <a:latin typeface="Times New Roman" pitchFamily="18" charset="0"/>
                <a:cs typeface="Times New Roman" pitchFamily="18" charset="0"/>
              </a:rPr>
              <a:t> </a:t>
            </a:r>
            <a:endParaRPr sz="2000" dirty="0">
              <a:latin typeface="Times New Roman" pitchFamily="18" charset="0"/>
              <a:cs typeface="Times New Roman" pitchFamily="18" charset="0"/>
            </a:endParaRPr>
          </a:p>
          <a:p>
            <a:pPr marL="355600" marR="6985" algn="just">
              <a:lnSpc>
                <a:spcPts val="2680"/>
              </a:lnSpc>
              <a:spcBef>
                <a:spcPts val="50"/>
              </a:spcBef>
            </a:pPr>
            <a:r>
              <a:rPr sz="2000" spc="-75" dirty="0">
                <a:latin typeface="Times New Roman" pitchFamily="18" charset="0"/>
                <a:cs typeface="Times New Roman" pitchFamily="18" charset="0"/>
              </a:rPr>
              <a:t>Machinery </a:t>
            </a:r>
            <a:r>
              <a:rPr sz="2000" spc="-114" dirty="0">
                <a:latin typeface="Times New Roman" pitchFamily="18" charset="0"/>
                <a:cs typeface="Times New Roman" pitchFamily="18" charset="0"/>
              </a:rPr>
              <a:t>and </a:t>
            </a:r>
            <a:r>
              <a:rPr sz="2000" spc="-55" dirty="0">
                <a:latin typeface="Times New Roman" pitchFamily="18" charset="0"/>
                <a:cs typeface="Times New Roman" pitchFamily="18" charset="0"/>
              </a:rPr>
              <a:t>Intelligence”</a:t>
            </a:r>
            <a:r>
              <a:rPr sz="2000" spc="-275" dirty="0">
                <a:latin typeface="Times New Roman" pitchFamily="18" charset="0"/>
                <a:cs typeface="Times New Roman" pitchFamily="18" charset="0"/>
              </a:rPr>
              <a:t> </a:t>
            </a:r>
            <a:r>
              <a:rPr sz="2000" spc="-5" dirty="0">
                <a:latin typeface="Times New Roman" pitchFamily="18" charset="0"/>
                <a:cs typeface="Times New Roman" pitchFamily="18" charset="0"/>
              </a:rPr>
              <a:t>that  </a:t>
            </a:r>
            <a:r>
              <a:rPr sz="2000" spc="-170" dirty="0">
                <a:latin typeface="Times New Roman" pitchFamily="18" charset="0"/>
                <a:cs typeface="Times New Roman" pitchFamily="18" charset="0"/>
              </a:rPr>
              <a:t>asked </a:t>
            </a:r>
            <a:r>
              <a:rPr sz="2000" spc="-30" dirty="0">
                <a:latin typeface="Times New Roman" pitchFamily="18" charset="0"/>
                <a:cs typeface="Times New Roman" pitchFamily="18" charset="0"/>
              </a:rPr>
              <a:t>the </a:t>
            </a:r>
            <a:r>
              <a:rPr sz="2000" spc="-70" dirty="0">
                <a:latin typeface="Times New Roman" pitchFamily="18" charset="0"/>
                <a:cs typeface="Times New Roman" pitchFamily="18" charset="0"/>
              </a:rPr>
              <a:t>question:</a:t>
            </a:r>
            <a:r>
              <a:rPr sz="2000" spc="-204" dirty="0">
                <a:latin typeface="Times New Roman" pitchFamily="18" charset="0"/>
                <a:cs typeface="Times New Roman" pitchFamily="18" charset="0"/>
              </a:rPr>
              <a:t> </a:t>
            </a:r>
            <a:r>
              <a:rPr sz="2000" spc="-130" dirty="0">
                <a:latin typeface="Times New Roman" pitchFamily="18" charset="0"/>
                <a:cs typeface="Times New Roman" pitchFamily="18" charset="0"/>
              </a:rPr>
              <a:t>“Can</a:t>
            </a:r>
            <a:endParaRPr sz="2000" dirty="0">
              <a:latin typeface="Times New Roman" pitchFamily="18" charset="0"/>
              <a:cs typeface="Times New Roman" pitchFamily="18" charset="0"/>
            </a:endParaRPr>
          </a:p>
          <a:p>
            <a:pPr marL="355600" algn="just">
              <a:lnSpc>
                <a:spcPts val="2615"/>
              </a:lnSpc>
            </a:pPr>
            <a:r>
              <a:rPr sz="2000" spc="-125" dirty="0">
                <a:latin typeface="Times New Roman" pitchFamily="18" charset="0"/>
                <a:cs typeface="Times New Roman" pitchFamily="18" charset="0"/>
              </a:rPr>
              <a:t>machines</a:t>
            </a:r>
            <a:r>
              <a:rPr sz="2000" spc="-145" dirty="0">
                <a:latin typeface="Times New Roman" pitchFamily="18" charset="0"/>
                <a:cs typeface="Times New Roman" pitchFamily="18" charset="0"/>
              </a:rPr>
              <a:t> </a:t>
            </a:r>
            <a:r>
              <a:rPr sz="2000" spc="-15" dirty="0">
                <a:latin typeface="Times New Roman" pitchFamily="18" charset="0"/>
                <a:cs typeface="Times New Roman" pitchFamily="18" charset="0"/>
              </a:rPr>
              <a:t>think?”</a:t>
            </a:r>
            <a:endParaRPr sz="2000" dirty="0">
              <a:latin typeface="Times New Roman" pitchFamily="18" charset="0"/>
              <a:cs typeface="Times New Roman" pitchFamily="18" charset="0"/>
            </a:endParaRPr>
          </a:p>
          <a:p>
            <a:pPr marL="355600" marR="5080" indent="-342900" algn="just">
              <a:lnSpc>
                <a:spcPct val="100000"/>
              </a:lnSpc>
              <a:spcBef>
                <a:spcPts val="1805"/>
              </a:spcBef>
              <a:buFont typeface="Wingdings"/>
              <a:buChar char=""/>
              <a:tabLst>
                <a:tab pos="354965" algn="l"/>
                <a:tab pos="355600" algn="l"/>
                <a:tab pos="4120515" algn="l"/>
              </a:tabLst>
            </a:pPr>
            <a:r>
              <a:rPr sz="2000" spc="-70" dirty="0">
                <a:latin typeface="Times New Roman" pitchFamily="18" charset="0"/>
                <a:cs typeface="Times New Roman" pitchFamily="18" charset="0"/>
              </a:rPr>
              <a:t>Further </a:t>
            </a:r>
            <a:r>
              <a:rPr sz="2000" spc="-50" dirty="0">
                <a:latin typeface="Times New Roman" pitchFamily="18" charset="0"/>
                <a:cs typeface="Times New Roman" pitchFamily="18" charset="0"/>
              </a:rPr>
              <a:t>work </a:t>
            </a:r>
            <a:r>
              <a:rPr sz="2000" spc="-155" dirty="0">
                <a:latin typeface="Times New Roman" pitchFamily="18" charset="0"/>
                <a:cs typeface="Times New Roman" pitchFamily="18" charset="0"/>
              </a:rPr>
              <a:t>came </a:t>
            </a:r>
            <a:r>
              <a:rPr sz="2000" spc="-10" dirty="0">
                <a:latin typeface="Times New Roman" pitchFamily="18" charset="0"/>
                <a:cs typeface="Times New Roman" pitchFamily="18" charset="0"/>
              </a:rPr>
              <a:t>out </a:t>
            </a:r>
            <a:r>
              <a:rPr sz="2000" spc="-5" dirty="0">
                <a:latin typeface="Times New Roman" pitchFamily="18" charset="0"/>
                <a:cs typeface="Times New Roman" pitchFamily="18" charset="0"/>
              </a:rPr>
              <a:t>of</a:t>
            </a:r>
            <a:r>
              <a:rPr sz="2000" spc="-355" dirty="0">
                <a:latin typeface="Times New Roman" pitchFamily="18" charset="0"/>
                <a:cs typeface="Times New Roman" pitchFamily="18" charset="0"/>
              </a:rPr>
              <a:t> </a:t>
            </a:r>
            <a:r>
              <a:rPr sz="2000" spc="-190" dirty="0">
                <a:latin typeface="Times New Roman" pitchFamily="18" charset="0"/>
                <a:cs typeface="Times New Roman" pitchFamily="18" charset="0"/>
              </a:rPr>
              <a:t>a </a:t>
            </a:r>
            <a:r>
              <a:rPr sz="2000" spc="-125" dirty="0">
                <a:latin typeface="Times New Roman" pitchFamily="18" charset="0"/>
                <a:cs typeface="Times New Roman" pitchFamily="18" charset="0"/>
              </a:rPr>
              <a:t>1956  </a:t>
            </a:r>
            <a:r>
              <a:rPr sz="2000" spc="-95" dirty="0">
                <a:latin typeface="Times New Roman" pitchFamily="18" charset="0"/>
                <a:cs typeface="Times New Roman" pitchFamily="18" charset="0"/>
              </a:rPr>
              <a:t>workshop </a:t>
            </a:r>
            <a:r>
              <a:rPr sz="2000" spc="-40" dirty="0">
                <a:latin typeface="Times New Roman" pitchFamily="18" charset="0"/>
                <a:cs typeface="Times New Roman" pitchFamily="18" charset="0"/>
              </a:rPr>
              <a:t>at </a:t>
            </a:r>
            <a:r>
              <a:rPr sz="2000" spc="-55" dirty="0">
                <a:latin typeface="Times New Roman" pitchFamily="18" charset="0"/>
                <a:cs typeface="Times New Roman" pitchFamily="18" charset="0"/>
              </a:rPr>
              <a:t>Dartmouth  </a:t>
            </a:r>
            <a:r>
              <a:rPr sz="2000" spc="-120" dirty="0">
                <a:latin typeface="Times New Roman" pitchFamily="18" charset="0"/>
                <a:cs typeface="Times New Roman" pitchFamily="18" charset="0"/>
              </a:rPr>
              <a:t>sponsored </a:t>
            </a:r>
            <a:r>
              <a:rPr sz="2000" spc="-105" dirty="0">
                <a:latin typeface="Times New Roman" pitchFamily="18" charset="0"/>
                <a:cs typeface="Times New Roman" pitchFamily="18" charset="0"/>
              </a:rPr>
              <a:t>by</a:t>
            </a:r>
            <a:r>
              <a:rPr sz="2000" spc="-90" dirty="0">
                <a:latin typeface="Times New Roman" pitchFamily="18" charset="0"/>
                <a:cs typeface="Times New Roman" pitchFamily="18" charset="0"/>
              </a:rPr>
              <a:t> </a:t>
            </a:r>
            <a:r>
              <a:rPr sz="2000" spc="-165" dirty="0">
                <a:latin typeface="Times New Roman" pitchFamily="18" charset="0"/>
                <a:cs typeface="Times New Roman" pitchFamily="18" charset="0"/>
              </a:rPr>
              <a:t>John</a:t>
            </a:r>
            <a:r>
              <a:rPr sz="2000" spc="-110" dirty="0">
                <a:latin typeface="Times New Roman" pitchFamily="18" charset="0"/>
                <a:cs typeface="Times New Roman" pitchFamily="18" charset="0"/>
              </a:rPr>
              <a:t> </a:t>
            </a:r>
            <a:r>
              <a:rPr sz="2000" spc="-120" dirty="0">
                <a:latin typeface="Times New Roman" pitchFamily="18" charset="0"/>
                <a:cs typeface="Times New Roman" pitchFamily="18" charset="0"/>
              </a:rPr>
              <a:t>McCarthy.	</a:t>
            </a:r>
            <a:r>
              <a:rPr sz="2000" spc="-70" dirty="0">
                <a:latin typeface="Times New Roman" pitchFamily="18" charset="0"/>
                <a:cs typeface="Times New Roman" pitchFamily="18" charset="0"/>
              </a:rPr>
              <a:t>In  </a:t>
            </a:r>
            <a:r>
              <a:rPr sz="2000" spc="-25" dirty="0">
                <a:latin typeface="Times New Roman" pitchFamily="18" charset="0"/>
                <a:cs typeface="Times New Roman" pitchFamily="18" charset="0"/>
              </a:rPr>
              <a:t>the </a:t>
            </a:r>
            <a:r>
              <a:rPr sz="2000" spc="-95" dirty="0">
                <a:latin typeface="Times New Roman" pitchFamily="18" charset="0"/>
                <a:cs typeface="Times New Roman" pitchFamily="18" charset="0"/>
              </a:rPr>
              <a:t>proposal </a:t>
            </a:r>
            <a:r>
              <a:rPr sz="2000" spc="-10" dirty="0">
                <a:latin typeface="Times New Roman" pitchFamily="18" charset="0"/>
                <a:cs typeface="Times New Roman" pitchFamily="18" charset="0"/>
              </a:rPr>
              <a:t>for </a:t>
            </a:r>
            <a:r>
              <a:rPr sz="2000" spc="-5" dirty="0">
                <a:latin typeface="Times New Roman" pitchFamily="18" charset="0"/>
                <a:cs typeface="Times New Roman" pitchFamily="18" charset="0"/>
              </a:rPr>
              <a:t>that </a:t>
            </a:r>
            <a:r>
              <a:rPr sz="2000" spc="-90" dirty="0">
                <a:latin typeface="Times New Roman" pitchFamily="18" charset="0"/>
                <a:cs typeface="Times New Roman" pitchFamily="18" charset="0"/>
              </a:rPr>
              <a:t>workshop,  </a:t>
            </a:r>
            <a:r>
              <a:rPr sz="2000" spc="-110" dirty="0">
                <a:latin typeface="Times New Roman" pitchFamily="18" charset="0"/>
                <a:cs typeface="Times New Roman" pitchFamily="18" charset="0"/>
              </a:rPr>
              <a:t>he </a:t>
            </a:r>
            <a:r>
              <a:rPr sz="2000" spc="-95" dirty="0">
                <a:latin typeface="Times New Roman" pitchFamily="18" charset="0"/>
                <a:cs typeface="Times New Roman" pitchFamily="18" charset="0"/>
              </a:rPr>
              <a:t>coined </a:t>
            </a:r>
            <a:r>
              <a:rPr sz="2000" spc="-30" dirty="0">
                <a:latin typeface="Times New Roman" pitchFamily="18" charset="0"/>
                <a:cs typeface="Times New Roman" pitchFamily="18" charset="0"/>
              </a:rPr>
              <a:t>the </a:t>
            </a:r>
            <a:r>
              <a:rPr sz="2000" spc="-130" dirty="0">
                <a:latin typeface="Times New Roman" pitchFamily="18" charset="0"/>
                <a:cs typeface="Times New Roman" pitchFamily="18" charset="0"/>
              </a:rPr>
              <a:t>phrase </a:t>
            </a:r>
            <a:r>
              <a:rPr sz="2000" spc="-190" dirty="0">
                <a:latin typeface="Times New Roman" pitchFamily="18" charset="0"/>
                <a:cs typeface="Times New Roman" pitchFamily="18" charset="0"/>
              </a:rPr>
              <a:t>a </a:t>
            </a:r>
            <a:r>
              <a:rPr sz="2000" spc="-50" dirty="0">
                <a:latin typeface="Times New Roman" pitchFamily="18" charset="0"/>
                <a:cs typeface="Times New Roman" pitchFamily="18" charset="0"/>
              </a:rPr>
              <a:t>“study </a:t>
            </a:r>
            <a:r>
              <a:rPr sz="2000" spc="-10" dirty="0">
                <a:latin typeface="Times New Roman" pitchFamily="18" charset="0"/>
                <a:cs typeface="Times New Roman" pitchFamily="18" charset="0"/>
              </a:rPr>
              <a:t>of  </a:t>
            </a:r>
            <a:r>
              <a:rPr sz="2000" spc="-30" dirty="0">
                <a:latin typeface="Times New Roman" pitchFamily="18" charset="0"/>
                <a:cs typeface="Times New Roman" pitchFamily="18" charset="0"/>
              </a:rPr>
              <a:t>Artificial</a:t>
            </a:r>
            <a:r>
              <a:rPr sz="2000" spc="-155" dirty="0">
                <a:latin typeface="Times New Roman" pitchFamily="18" charset="0"/>
                <a:cs typeface="Times New Roman" pitchFamily="18" charset="0"/>
              </a:rPr>
              <a:t> </a:t>
            </a:r>
            <a:r>
              <a:rPr sz="2000" spc="-55" dirty="0">
                <a:latin typeface="Times New Roman" pitchFamily="18" charset="0"/>
                <a:cs typeface="Times New Roman" pitchFamily="18" charset="0"/>
              </a:rPr>
              <a:t>Intelligence”</a:t>
            </a:r>
            <a:endParaRP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6722" name="Picture 2"/>
          <p:cNvPicPr>
            <a:picLocks noGrp="1" noChangeAspect="1" noChangeArrowheads="1"/>
          </p:cNvPicPr>
          <p:nvPr>
            <p:ph idx="1"/>
          </p:nvPr>
        </p:nvPicPr>
        <p:blipFill>
          <a:blip r:embed="rId2" cstate="print"/>
          <a:srcRect/>
          <a:stretch>
            <a:fillRect/>
          </a:stretch>
        </p:blipFill>
        <p:spPr bwMode="auto">
          <a:xfrm>
            <a:off x="433390" y="990603"/>
            <a:ext cx="8747699" cy="49147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7746" name="Picture 2"/>
          <p:cNvPicPr>
            <a:picLocks noChangeAspect="1" noChangeArrowheads="1"/>
          </p:cNvPicPr>
          <p:nvPr/>
        </p:nvPicPr>
        <p:blipFill>
          <a:blip r:embed="rId2" cstate="print"/>
          <a:srcRect/>
          <a:stretch>
            <a:fillRect/>
          </a:stretch>
        </p:blipFill>
        <p:spPr bwMode="auto">
          <a:xfrm>
            <a:off x="309562" y="747716"/>
            <a:ext cx="9224963" cy="5362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8770" name="Picture 2"/>
          <p:cNvPicPr>
            <a:picLocks noChangeAspect="1" noChangeArrowheads="1"/>
          </p:cNvPicPr>
          <p:nvPr/>
        </p:nvPicPr>
        <p:blipFill>
          <a:blip r:embed="rId2" cstate="print"/>
          <a:srcRect/>
          <a:stretch>
            <a:fillRect/>
          </a:stretch>
        </p:blipFill>
        <p:spPr bwMode="auto">
          <a:xfrm>
            <a:off x="116086" y="100016"/>
            <a:ext cx="9673829" cy="6657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9794" name="Picture 2"/>
          <p:cNvPicPr>
            <a:picLocks noChangeAspect="1" noChangeArrowheads="1"/>
          </p:cNvPicPr>
          <p:nvPr/>
        </p:nvPicPr>
        <p:blipFill>
          <a:blip r:embed="rId2" cstate="print"/>
          <a:srcRect/>
          <a:stretch>
            <a:fillRect/>
          </a:stretch>
        </p:blipFill>
        <p:spPr bwMode="auto">
          <a:xfrm>
            <a:off x="247650" y="566379"/>
            <a:ext cx="9472613" cy="5762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0818" name="Picture 2"/>
          <p:cNvPicPr>
            <a:picLocks noChangeAspect="1" noChangeArrowheads="1"/>
          </p:cNvPicPr>
          <p:nvPr/>
        </p:nvPicPr>
        <p:blipFill>
          <a:blip r:embed="rId2" cstate="print"/>
          <a:srcRect/>
          <a:stretch>
            <a:fillRect/>
          </a:stretch>
        </p:blipFill>
        <p:spPr bwMode="auto">
          <a:xfrm>
            <a:off x="78142" y="457202"/>
            <a:ext cx="9564731" cy="6019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60400" y="0"/>
            <a:ext cx="8420100" cy="914400"/>
          </a:xfrm>
        </p:spPr>
        <p:txBody>
          <a:bodyPr/>
          <a:lstStyle/>
          <a:p>
            <a:r>
              <a:rPr lang="en-US"/>
              <a:t>Perceptron: Applications </a:t>
            </a:r>
          </a:p>
        </p:txBody>
      </p:sp>
      <p:sp>
        <p:nvSpPr>
          <p:cNvPr id="19459" name="Rectangle 3"/>
          <p:cNvSpPr>
            <a:spLocks noGrp="1" noChangeArrowheads="1"/>
          </p:cNvSpPr>
          <p:nvPr>
            <p:ph idx="1"/>
          </p:nvPr>
        </p:nvSpPr>
        <p:spPr>
          <a:xfrm>
            <a:off x="495300" y="1524000"/>
            <a:ext cx="8667750" cy="4114800"/>
          </a:xfrm>
        </p:spPr>
        <p:txBody>
          <a:bodyPr/>
          <a:lstStyle/>
          <a:p>
            <a:r>
              <a:rPr lang="en-US" dirty="0">
                <a:solidFill>
                  <a:schemeClr val="tx2"/>
                </a:solidFill>
              </a:rPr>
              <a:t>The </a:t>
            </a:r>
            <a:r>
              <a:rPr lang="en-US" dirty="0" err="1">
                <a:solidFill>
                  <a:schemeClr val="tx2"/>
                </a:solidFill>
              </a:rPr>
              <a:t>perceptron</a:t>
            </a:r>
            <a:r>
              <a:rPr lang="en-US" dirty="0">
                <a:solidFill>
                  <a:schemeClr val="tx2"/>
                </a:solidFill>
              </a:rPr>
              <a:t> is used for classification: </a:t>
            </a:r>
            <a:r>
              <a:rPr lang="en-US" dirty="0"/>
              <a:t>classify correctly a set of examples into one of the two classes C</a:t>
            </a:r>
            <a:r>
              <a:rPr lang="en-US" baseline="-25000" dirty="0"/>
              <a:t>1</a:t>
            </a:r>
            <a:r>
              <a:rPr lang="en-US" dirty="0"/>
              <a:t>, C</a:t>
            </a:r>
            <a:r>
              <a:rPr lang="en-US" baseline="-25000" dirty="0"/>
              <a:t>2</a:t>
            </a:r>
            <a:r>
              <a:rPr lang="en-US" dirty="0"/>
              <a:t>:</a:t>
            </a:r>
          </a:p>
          <a:p>
            <a:endParaRPr lang="en-US" dirty="0"/>
          </a:p>
          <a:p>
            <a:pPr>
              <a:buFontTx/>
              <a:buNone/>
            </a:pPr>
            <a:r>
              <a:rPr lang="en-US" sz="2800" b="1" i="1" dirty="0"/>
              <a:t>If the output of the </a:t>
            </a:r>
            <a:r>
              <a:rPr lang="en-US" sz="2800" b="1" i="1" dirty="0" err="1"/>
              <a:t>perceptron</a:t>
            </a:r>
            <a:r>
              <a:rPr lang="en-US" sz="2800" b="1" i="1" dirty="0"/>
              <a:t> is +1 </a:t>
            </a:r>
            <a:r>
              <a:rPr lang="en-US" sz="2800" b="1" i="1" dirty="0">
                <a:sym typeface="Symbol" pitchFamily="18" charset="2"/>
              </a:rPr>
              <a:t>then the input is assigned to class C</a:t>
            </a:r>
            <a:r>
              <a:rPr lang="en-US" sz="2800" b="1" i="1" baseline="-25000" dirty="0">
                <a:sym typeface="Symbol" pitchFamily="18" charset="2"/>
              </a:rPr>
              <a:t>1</a:t>
            </a:r>
            <a:endParaRPr lang="en-US" sz="2800" b="1" dirty="0">
              <a:sym typeface="Symbol" pitchFamily="18" charset="2"/>
            </a:endParaRPr>
          </a:p>
          <a:p>
            <a:pPr>
              <a:buFontTx/>
              <a:buNone/>
            </a:pPr>
            <a:r>
              <a:rPr lang="en-US" sz="2800" b="1" i="1" dirty="0">
                <a:sym typeface="Symbol" pitchFamily="18" charset="2"/>
              </a:rPr>
              <a:t>If the output  is -1 then the input is assigned to C</a:t>
            </a:r>
            <a:r>
              <a:rPr lang="en-US" sz="2800" b="1" i="1" baseline="-25000" dirty="0">
                <a:sym typeface="Symbol" pitchFamily="18" charset="2"/>
              </a:rPr>
              <a:t>2</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42950" y="0"/>
            <a:ext cx="8420100" cy="914400"/>
          </a:xfrm>
        </p:spPr>
        <p:txBody>
          <a:bodyPr/>
          <a:lstStyle/>
          <a:p>
            <a:r>
              <a:rPr lang="en-US"/>
              <a:t>Perceptron: Classification </a:t>
            </a:r>
          </a:p>
        </p:txBody>
      </p:sp>
      <p:sp>
        <p:nvSpPr>
          <p:cNvPr id="20483" name="Rectangle 3"/>
          <p:cNvSpPr>
            <a:spLocks noGrp="1" noChangeArrowheads="1"/>
          </p:cNvSpPr>
          <p:nvPr>
            <p:ph idx="1"/>
          </p:nvPr>
        </p:nvSpPr>
        <p:spPr>
          <a:xfrm>
            <a:off x="742950" y="1219200"/>
            <a:ext cx="8420100" cy="1219200"/>
          </a:xfrm>
        </p:spPr>
        <p:txBody>
          <a:bodyPr/>
          <a:lstStyle/>
          <a:p>
            <a:r>
              <a:rPr lang="en-US" sz="2400"/>
              <a:t>The equation below describes a hyperplane in the input space. This hyperplane is used to separate the two classes C1 and C2</a:t>
            </a:r>
          </a:p>
        </p:txBody>
      </p:sp>
      <p:graphicFrame>
        <p:nvGraphicFramePr>
          <p:cNvPr id="59392" name="Object 0"/>
          <p:cNvGraphicFramePr>
            <a:graphicFrameLocks noChangeAspect="1"/>
          </p:cNvGraphicFramePr>
          <p:nvPr/>
        </p:nvGraphicFramePr>
        <p:xfrm>
          <a:off x="330200" y="3352800"/>
          <a:ext cx="2930525" cy="1600200"/>
        </p:xfrm>
        <a:graphic>
          <a:graphicData uri="http://schemas.openxmlformats.org/presentationml/2006/ole">
            <p:oleObj spid="_x0000_s220162" name="Equation" r:id="rId3" imgW="838080" imgH="444240" progId="Equation.3">
              <p:embed/>
            </p:oleObj>
          </a:graphicData>
        </a:graphic>
      </p:graphicFrame>
      <p:sp>
        <p:nvSpPr>
          <p:cNvPr id="20572" name="Text Box 92"/>
          <p:cNvSpPr txBox="1">
            <a:spLocks noChangeArrowheads="1"/>
          </p:cNvSpPr>
          <p:nvPr/>
        </p:nvSpPr>
        <p:spPr bwMode="auto">
          <a:xfrm>
            <a:off x="6026151" y="2971803"/>
            <a:ext cx="429926" cy="461665"/>
          </a:xfrm>
          <a:prstGeom prst="rect">
            <a:avLst/>
          </a:prstGeom>
          <a:noFill/>
          <a:ln w="9525">
            <a:noFill/>
            <a:miter lim="800000"/>
            <a:headEnd/>
            <a:tailEnd/>
          </a:ln>
          <a:effectLst/>
        </p:spPr>
        <p:txBody>
          <a:bodyPr wrap="none" anchor="ctr">
            <a:spAutoFit/>
          </a:bodyPr>
          <a:lstStyle/>
          <a:p>
            <a:pPr algn="ctr"/>
            <a:r>
              <a:rPr lang="en-US" sz="2400" b="1">
                <a:solidFill>
                  <a:schemeClr val="accent2"/>
                </a:solidFill>
              </a:rPr>
              <a:t>x</a:t>
            </a:r>
            <a:r>
              <a:rPr lang="en-US" sz="2400" b="1" baseline="-25000">
                <a:solidFill>
                  <a:schemeClr val="accent2"/>
                </a:solidFill>
              </a:rPr>
              <a:t>2</a:t>
            </a:r>
            <a:endParaRPr lang="en-US" sz="2400">
              <a:solidFill>
                <a:schemeClr val="tx1"/>
              </a:solidFill>
            </a:endParaRPr>
          </a:p>
        </p:txBody>
      </p:sp>
      <p:sp>
        <p:nvSpPr>
          <p:cNvPr id="20487" name="Line 7"/>
          <p:cNvSpPr>
            <a:spLocks noChangeShapeType="1"/>
          </p:cNvSpPr>
          <p:nvPr/>
        </p:nvSpPr>
        <p:spPr bwMode="auto">
          <a:xfrm flipV="1">
            <a:off x="6521450" y="3200400"/>
            <a:ext cx="0" cy="2819400"/>
          </a:xfrm>
          <a:prstGeom prst="line">
            <a:avLst/>
          </a:prstGeom>
          <a:noFill/>
          <a:ln w="28575">
            <a:solidFill>
              <a:schemeClr val="accent2"/>
            </a:solidFill>
            <a:round/>
            <a:headEnd/>
            <a:tailEnd type="triangle" w="med" len="med"/>
          </a:ln>
          <a:effectLst/>
        </p:spPr>
        <p:txBody>
          <a:bodyPr wrap="none" anchor="ctr"/>
          <a:lstStyle/>
          <a:p>
            <a:endParaRPr lang="en-US"/>
          </a:p>
        </p:txBody>
      </p:sp>
      <p:sp>
        <p:nvSpPr>
          <p:cNvPr id="20488" name="Line 8"/>
          <p:cNvSpPr>
            <a:spLocks noChangeShapeType="1"/>
          </p:cNvSpPr>
          <p:nvPr/>
        </p:nvSpPr>
        <p:spPr bwMode="auto">
          <a:xfrm>
            <a:off x="4622800" y="4724400"/>
            <a:ext cx="4292600" cy="0"/>
          </a:xfrm>
          <a:prstGeom prst="line">
            <a:avLst/>
          </a:prstGeom>
          <a:noFill/>
          <a:ln w="28575">
            <a:solidFill>
              <a:schemeClr val="accent2"/>
            </a:solidFill>
            <a:round/>
            <a:headEnd/>
            <a:tailEnd type="triangle" w="med" len="med"/>
          </a:ln>
          <a:effectLst/>
        </p:spPr>
        <p:txBody>
          <a:bodyPr wrap="none" anchor="ctr"/>
          <a:lstStyle/>
          <a:p>
            <a:endParaRPr lang="en-US"/>
          </a:p>
        </p:txBody>
      </p:sp>
      <p:sp>
        <p:nvSpPr>
          <p:cNvPr id="20489" name="Line 9"/>
          <p:cNvSpPr>
            <a:spLocks noChangeShapeType="1"/>
          </p:cNvSpPr>
          <p:nvPr/>
        </p:nvSpPr>
        <p:spPr bwMode="auto">
          <a:xfrm>
            <a:off x="5778500" y="3657600"/>
            <a:ext cx="2393950" cy="1905000"/>
          </a:xfrm>
          <a:prstGeom prst="line">
            <a:avLst/>
          </a:prstGeom>
          <a:noFill/>
          <a:ln w="28575">
            <a:solidFill>
              <a:schemeClr val="tx1"/>
            </a:solidFill>
            <a:round/>
            <a:headEnd/>
            <a:tailEnd/>
          </a:ln>
          <a:effectLst/>
        </p:spPr>
        <p:txBody>
          <a:bodyPr wrap="none" anchor="ctr"/>
          <a:lstStyle/>
          <a:p>
            <a:endParaRPr lang="en-US"/>
          </a:p>
        </p:txBody>
      </p:sp>
      <p:sp>
        <p:nvSpPr>
          <p:cNvPr id="20490" name="Oval 10"/>
          <p:cNvSpPr>
            <a:spLocks noChangeArrowheads="1"/>
          </p:cNvSpPr>
          <p:nvPr/>
        </p:nvSpPr>
        <p:spPr bwMode="auto">
          <a:xfrm>
            <a:off x="5695950" y="43434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491" name="Oval 11"/>
          <p:cNvSpPr>
            <a:spLocks noChangeArrowheads="1"/>
          </p:cNvSpPr>
          <p:nvPr/>
        </p:nvSpPr>
        <p:spPr bwMode="auto">
          <a:xfrm>
            <a:off x="5861050" y="46482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492" name="Oval 12"/>
          <p:cNvSpPr>
            <a:spLocks noChangeArrowheads="1"/>
          </p:cNvSpPr>
          <p:nvPr/>
        </p:nvSpPr>
        <p:spPr bwMode="auto">
          <a:xfrm>
            <a:off x="6026150" y="48006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493" name="Oval 13"/>
          <p:cNvSpPr>
            <a:spLocks noChangeArrowheads="1"/>
          </p:cNvSpPr>
          <p:nvPr/>
        </p:nvSpPr>
        <p:spPr bwMode="auto">
          <a:xfrm>
            <a:off x="6026150" y="44958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494" name="Oval 14"/>
          <p:cNvSpPr>
            <a:spLocks noChangeArrowheads="1"/>
          </p:cNvSpPr>
          <p:nvPr/>
        </p:nvSpPr>
        <p:spPr bwMode="auto">
          <a:xfrm>
            <a:off x="6191250" y="48006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495" name="Oval 15"/>
          <p:cNvSpPr>
            <a:spLocks noChangeArrowheads="1"/>
          </p:cNvSpPr>
          <p:nvPr/>
        </p:nvSpPr>
        <p:spPr bwMode="auto">
          <a:xfrm>
            <a:off x="6356350" y="49530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496" name="Oval 16"/>
          <p:cNvSpPr>
            <a:spLocks noChangeArrowheads="1"/>
          </p:cNvSpPr>
          <p:nvPr/>
        </p:nvSpPr>
        <p:spPr bwMode="auto">
          <a:xfrm>
            <a:off x="6521450" y="51054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497" name="Oval 17"/>
          <p:cNvSpPr>
            <a:spLocks noChangeArrowheads="1"/>
          </p:cNvSpPr>
          <p:nvPr/>
        </p:nvSpPr>
        <p:spPr bwMode="auto">
          <a:xfrm>
            <a:off x="6108700" y="49530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498" name="Oval 18"/>
          <p:cNvSpPr>
            <a:spLocks noChangeArrowheads="1"/>
          </p:cNvSpPr>
          <p:nvPr/>
        </p:nvSpPr>
        <p:spPr bwMode="auto">
          <a:xfrm>
            <a:off x="6273800" y="51054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499" name="Oval 19"/>
          <p:cNvSpPr>
            <a:spLocks noChangeArrowheads="1"/>
          </p:cNvSpPr>
          <p:nvPr/>
        </p:nvSpPr>
        <p:spPr bwMode="auto">
          <a:xfrm>
            <a:off x="6356350" y="47244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500" name="Oval 20"/>
          <p:cNvSpPr>
            <a:spLocks noChangeArrowheads="1"/>
          </p:cNvSpPr>
          <p:nvPr/>
        </p:nvSpPr>
        <p:spPr bwMode="auto">
          <a:xfrm>
            <a:off x="6851650" y="49530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501" name="Oval 21"/>
          <p:cNvSpPr>
            <a:spLocks noChangeArrowheads="1"/>
          </p:cNvSpPr>
          <p:nvPr/>
        </p:nvSpPr>
        <p:spPr bwMode="auto">
          <a:xfrm>
            <a:off x="5448300" y="44196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502" name="Oval 22"/>
          <p:cNvSpPr>
            <a:spLocks noChangeArrowheads="1"/>
          </p:cNvSpPr>
          <p:nvPr/>
        </p:nvSpPr>
        <p:spPr bwMode="auto">
          <a:xfrm>
            <a:off x="5613400" y="45720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503" name="Oval 23"/>
          <p:cNvSpPr>
            <a:spLocks noChangeArrowheads="1"/>
          </p:cNvSpPr>
          <p:nvPr/>
        </p:nvSpPr>
        <p:spPr bwMode="auto">
          <a:xfrm>
            <a:off x="5778500" y="47244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504" name="Oval 24"/>
          <p:cNvSpPr>
            <a:spLocks noChangeArrowheads="1"/>
          </p:cNvSpPr>
          <p:nvPr/>
        </p:nvSpPr>
        <p:spPr bwMode="auto">
          <a:xfrm>
            <a:off x="5943600" y="48768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505" name="Oval 25"/>
          <p:cNvSpPr>
            <a:spLocks noChangeArrowheads="1"/>
          </p:cNvSpPr>
          <p:nvPr/>
        </p:nvSpPr>
        <p:spPr bwMode="auto">
          <a:xfrm>
            <a:off x="5943600" y="41148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506" name="Oval 26"/>
          <p:cNvSpPr>
            <a:spLocks noChangeArrowheads="1"/>
          </p:cNvSpPr>
          <p:nvPr/>
        </p:nvSpPr>
        <p:spPr bwMode="auto">
          <a:xfrm>
            <a:off x="6108700" y="42672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507" name="Oval 27"/>
          <p:cNvSpPr>
            <a:spLocks noChangeArrowheads="1"/>
          </p:cNvSpPr>
          <p:nvPr/>
        </p:nvSpPr>
        <p:spPr bwMode="auto">
          <a:xfrm>
            <a:off x="5778500" y="41148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508" name="Oval 28"/>
          <p:cNvSpPr>
            <a:spLocks noChangeArrowheads="1"/>
          </p:cNvSpPr>
          <p:nvPr/>
        </p:nvSpPr>
        <p:spPr bwMode="auto">
          <a:xfrm>
            <a:off x="5943600" y="42672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509" name="Oval 29"/>
          <p:cNvSpPr>
            <a:spLocks noChangeArrowheads="1"/>
          </p:cNvSpPr>
          <p:nvPr/>
        </p:nvSpPr>
        <p:spPr bwMode="auto">
          <a:xfrm>
            <a:off x="6108700" y="44196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510" name="Oval 30"/>
          <p:cNvSpPr>
            <a:spLocks noChangeArrowheads="1"/>
          </p:cNvSpPr>
          <p:nvPr/>
        </p:nvSpPr>
        <p:spPr bwMode="auto">
          <a:xfrm>
            <a:off x="6273800" y="45720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511" name="Oval 31"/>
          <p:cNvSpPr>
            <a:spLocks noChangeArrowheads="1"/>
          </p:cNvSpPr>
          <p:nvPr/>
        </p:nvSpPr>
        <p:spPr bwMode="auto">
          <a:xfrm>
            <a:off x="6438900" y="44958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512" name="Oval 32"/>
          <p:cNvSpPr>
            <a:spLocks noChangeArrowheads="1"/>
          </p:cNvSpPr>
          <p:nvPr/>
        </p:nvSpPr>
        <p:spPr bwMode="auto">
          <a:xfrm>
            <a:off x="6604000" y="46482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513" name="Oval 33"/>
          <p:cNvSpPr>
            <a:spLocks noChangeArrowheads="1"/>
          </p:cNvSpPr>
          <p:nvPr/>
        </p:nvSpPr>
        <p:spPr bwMode="auto">
          <a:xfrm>
            <a:off x="6769100" y="48006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514" name="Oval 34"/>
          <p:cNvSpPr>
            <a:spLocks noChangeArrowheads="1"/>
          </p:cNvSpPr>
          <p:nvPr/>
        </p:nvSpPr>
        <p:spPr bwMode="auto">
          <a:xfrm>
            <a:off x="6438900" y="48006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515" name="Oval 35"/>
          <p:cNvSpPr>
            <a:spLocks noChangeArrowheads="1"/>
          </p:cNvSpPr>
          <p:nvPr/>
        </p:nvSpPr>
        <p:spPr bwMode="auto">
          <a:xfrm>
            <a:off x="6604000" y="49530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516" name="Oval 36"/>
          <p:cNvSpPr>
            <a:spLocks noChangeArrowheads="1"/>
          </p:cNvSpPr>
          <p:nvPr/>
        </p:nvSpPr>
        <p:spPr bwMode="auto">
          <a:xfrm>
            <a:off x="6769100" y="51054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517" name="Oval 37"/>
          <p:cNvSpPr>
            <a:spLocks noChangeArrowheads="1"/>
          </p:cNvSpPr>
          <p:nvPr/>
        </p:nvSpPr>
        <p:spPr bwMode="auto">
          <a:xfrm>
            <a:off x="6934200" y="52578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518" name="Oval 38"/>
          <p:cNvSpPr>
            <a:spLocks noChangeArrowheads="1"/>
          </p:cNvSpPr>
          <p:nvPr/>
        </p:nvSpPr>
        <p:spPr bwMode="auto">
          <a:xfrm>
            <a:off x="6686550" y="51816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519" name="Oval 39"/>
          <p:cNvSpPr>
            <a:spLocks noChangeArrowheads="1"/>
          </p:cNvSpPr>
          <p:nvPr/>
        </p:nvSpPr>
        <p:spPr bwMode="auto">
          <a:xfrm>
            <a:off x="6851650" y="53340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520" name="Oval 40"/>
          <p:cNvSpPr>
            <a:spLocks noChangeArrowheads="1"/>
          </p:cNvSpPr>
          <p:nvPr/>
        </p:nvSpPr>
        <p:spPr bwMode="auto">
          <a:xfrm>
            <a:off x="6934200" y="48006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521" name="Oval 41"/>
          <p:cNvSpPr>
            <a:spLocks noChangeArrowheads="1"/>
          </p:cNvSpPr>
          <p:nvPr/>
        </p:nvSpPr>
        <p:spPr bwMode="auto">
          <a:xfrm>
            <a:off x="7099300" y="49530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522" name="Oval 42"/>
          <p:cNvSpPr>
            <a:spLocks noChangeArrowheads="1"/>
          </p:cNvSpPr>
          <p:nvPr/>
        </p:nvSpPr>
        <p:spPr bwMode="auto">
          <a:xfrm>
            <a:off x="7264400" y="51054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523" name="Oval 43"/>
          <p:cNvSpPr>
            <a:spLocks noChangeArrowheads="1"/>
          </p:cNvSpPr>
          <p:nvPr/>
        </p:nvSpPr>
        <p:spPr bwMode="auto">
          <a:xfrm>
            <a:off x="7429500" y="52578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524" name="Oval 44"/>
          <p:cNvSpPr>
            <a:spLocks noChangeArrowheads="1"/>
          </p:cNvSpPr>
          <p:nvPr/>
        </p:nvSpPr>
        <p:spPr bwMode="auto">
          <a:xfrm>
            <a:off x="7594600" y="54102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525" name="Oval 45"/>
          <p:cNvSpPr>
            <a:spLocks noChangeArrowheads="1"/>
          </p:cNvSpPr>
          <p:nvPr/>
        </p:nvSpPr>
        <p:spPr bwMode="auto">
          <a:xfrm>
            <a:off x="7016750" y="51816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526" name="Oval 46"/>
          <p:cNvSpPr>
            <a:spLocks noChangeArrowheads="1"/>
          </p:cNvSpPr>
          <p:nvPr/>
        </p:nvSpPr>
        <p:spPr bwMode="auto">
          <a:xfrm>
            <a:off x="7181850" y="5334000"/>
            <a:ext cx="82550" cy="76200"/>
          </a:xfrm>
          <a:prstGeom prst="ellipse">
            <a:avLst/>
          </a:prstGeom>
          <a:solidFill>
            <a:schemeClr val="tx2"/>
          </a:solidFill>
          <a:ln w="9525">
            <a:noFill/>
            <a:round/>
            <a:headEnd/>
            <a:tailEnd/>
          </a:ln>
          <a:effectLst/>
        </p:spPr>
        <p:txBody>
          <a:bodyPr wrap="none" anchor="ctr"/>
          <a:lstStyle/>
          <a:p>
            <a:endParaRPr lang="en-US"/>
          </a:p>
        </p:txBody>
      </p:sp>
      <p:sp>
        <p:nvSpPr>
          <p:cNvPr id="20527" name="Oval 47"/>
          <p:cNvSpPr>
            <a:spLocks noChangeArrowheads="1"/>
          </p:cNvSpPr>
          <p:nvPr/>
        </p:nvSpPr>
        <p:spPr bwMode="auto">
          <a:xfrm>
            <a:off x="6273800" y="38100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28" name="Oval 48"/>
          <p:cNvSpPr>
            <a:spLocks noChangeArrowheads="1"/>
          </p:cNvSpPr>
          <p:nvPr/>
        </p:nvSpPr>
        <p:spPr bwMode="auto">
          <a:xfrm>
            <a:off x="7099300" y="43434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29" name="Oval 49"/>
          <p:cNvSpPr>
            <a:spLocks noChangeArrowheads="1"/>
          </p:cNvSpPr>
          <p:nvPr/>
        </p:nvSpPr>
        <p:spPr bwMode="auto">
          <a:xfrm>
            <a:off x="6769100" y="36576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30" name="Oval 50"/>
          <p:cNvSpPr>
            <a:spLocks noChangeArrowheads="1"/>
          </p:cNvSpPr>
          <p:nvPr/>
        </p:nvSpPr>
        <p:spPr bwMode="auto">
          <a:xfrm>
            <a:off x="7099300" y="41910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31" name="Oval 51"/>
          <p:cNvSpPr>
            <a:spLocks noChangeArrowheads="1"/>
          </p:cNvSpPr>
          <p:nvPr/>
        </p:nvSpPr>
        <p:spPr bwMode="auto">
          <a:xfrm>
            <a:off x="7264400" y="43434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32" name="Oval 52"/>
          <p:cNvSpPr>
            <a:spLocks noChangeArrowheads="1"/>
          </p:cNvSpPr>
          <p:nvPr/>
        </p:nvSpPr>
        <p:spPr bwMode="auto">
          <a:xfrm>
            <a:off x="7677150" y="48006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33" name="Oval 53"/>
          <p:cNvSpPr>
            <a:spLocks noChangeArrowheads="1"/>
          </p:cNvSpPr>
          <p:nvPr/>
        </p:nvSpPr>
        <p:spPr bwMode="auto">
          <a:xfrm>
            <a:off x="6686550" y="38100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34" name="Oval 54"/>
          <p:cNvSpPr>
            <a:spLocks noChangeArrowheads="1"/>
          </p:cNvSpPr>
          <p:nvPr/>
        </p:nvSpPr>
        <p:spPr bwMode="auto">
          <a:xfrm>
            <a:off x="6851650" y="39624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35" name="Oval 55"/>
          <p:cNvSpPr>
            <a:spLocks noChangeArrowheads="1"/>
          </p:cNvSpPr>
          <p:nvPr/>
        </p:nvSpPr>
        <p:spPr bwMode="auto">
          <a:xfrm>
            <a:off x="6438900" y="39624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36" name="Oval 56"/>
          <p:cNvSpPr>
            <a:spLocks noChangeArrowheads="1"/>
          </p:cNvSpPr>
          <p:nvPr/>
        </p:nvSpPr>
        <p:spPr bwMode="auto">
          <a:xfrm>
            <a:off x="7016750" y="43434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37" name="Oval 57"/>
          <p:cNvSpPr>
            <a:spLocks noChangeArrowheads="1"/>
          </p:cNvSpPr>
          <p:nvPr/>
        </p:nvSpPr>
        <p:spPr bwMode="auto">
          <a:xfrm>
            <a:off x="7099300" y="41148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38" name="Oval 58"/>
          <p:cNvSpPr>
            <a:spLocks noChangeArrowheads="1"/>
          </p:cNvSpPr>
          <p:nvPr/>
        </p:nvSpPr>
        <p:spPr bwMode="auto">
          <a:xfrm>
            <a:off x="7264400" y="42672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39" name="Oval 59"/>
          <p:cNvSpPr>
            <a:spLocks noChangeArrowheads="1"/>
          </p:cNvSpPr>
          <p:nvPr/>
        </p:nvSpPr>
        <p:spPr bwMode="auto">
          <a:xfrm>
            <a:off x="7181850" y="37338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40" name="Oval 60"/>
          <p:cNvSpPr>
            <a:spLocks noChangeArrowheads="1"/>
          </p:cNvSpPr>
          <p:nvPr/>
        </p:nvSpPr>
        <p:spPr bwMode="auto">
          <a:xfrm>
            <a:off x="7099300" y="39624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41" name="Oval 61"/>
          <p:cNvSpPr>
            <a:spLocks noChangeArrowheads="1"/>
          </p:cNvSpPr>
          <p:nvPr/>
        </p:nvSpPr>
        <p:spPr bwMode="auto">
          <a:xfrm>
            <a:off x="7264400" y="41148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42" name="Oval 62"/>
          <p:cNvSpPr>
            <a:spLocks noChangeArrowheads="1"/>
          </p:cNvSpPr>
          <p:nvPr/>
        </p:nvSpPr>
        <p:spPr bwMode="auto">
          <a:xfrm>
            <a:off x="7429500" y="42672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43" name="Oval 63"/>
          <p:cNvSpPr>
            <a:spLocks noChangeArrowheads="1"/>
          </p:cNvSpPr>
          <p:nvPr/>
        </p:nvSpPr>
        <p:spPr bwMode="auto">
          <a:xfrm>
            <a:off x="7346950" y="41148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44" name="Oval 64"/>
          <p:cNvSpPr>
            <a:spLocks noChangeArrowheads="1"/>
          </p:cNvSpPr>
          <p:nvPr/>
        </p:nvSpPr>
        <p:spPr bwMode="auto">
          <a:xfrm>
            <a:off x="7759700" y="45720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45" name="Oval 65"/>
          <p:cNvSpPr>
            <a:spLocks noChangeArrowheads="1"/>
          </p:cNvSpPr>
          <p:nvPr/>
        </p:nvSpPr>
        <p:spPr bwMode="auto">
          <a:xfrm>
            <a:off x="7924800" y="47244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46" name="Oval 66"/>
          <p:cNvSpPr>
            <a:spLocks noChangeArrowheads="1"/>
          </p:cNvSpPr>
          <p:nvPr/>
        </p:nvSpPr>
        <p:spPr bwMode="auto">
          <a:xfrm>
            <a:off x="8089900" y="48768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47" name="Oval 67"/>
          <p:cNvSpPr>
            <a:spLocks noChangeArrowheads="1"/>
          </p:cNvSpPr>
          <p:nvPr/>
        </p:nvSpPr>
        <p:spPr bwMode="auto">
          <a:xfrm>
            <a:off x="7512050" y="42672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48" name="Oval 68"/>
          <p:cNvSpPr>
            <a:spLocks noChangeArrowheads="1"/>
          </p:cNvSpPr>
          <p:nvPr/>
        </p:nvSpPr>
        <p:spPr bwMode="auto">
          <a:xfrm>
            <a:off x="7264400" y="44196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49" name="Oval 69"/>
          <p:cNvSpPr>
            <a:spLocks noChangeArrowheads="1"/>
          </p:cNvSpPr>
          <p:nvPr/>
        </p:nvSpPr>
        <p:spPr bwMode="auto">
          <a:xfrm>
            <a:off x="7429500" y="46482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50" name="Oval 70"/>
          <p:cNvSpPr>
            <a:spLocks noChangeArrowheads="1"/>
          </p:cNvSpPr>
          <p:nvPr/>
        </p:nvSpPr>
        <p:spPr bwMode="auto">
          <a:xfrm>
            <a:off x="7181850" y="45720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51" name="Oval 71"/>
          <p:cNvSpPr>
            <a:spLocks noChangeArrowheads="1"/>
          </p:cNvSpPr>
          <p:nvPr/>
        </p:nvSpPr>
        <p:spPr bwMode="auto">
          <a:xfrm>
            <a:off x="7594600" y="48006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52" name="Oval 72"/>
          <p:cNvSpPr>
            <a:spLocks noChangeArrowheads="1"/>
          </p:cNvSpPr>
          <p:nvPr/>
        </p:nvSpPr>
        <p:spPr bwMode="auto">
          <a:xfrm>
            <a:off x="7512050" y="47244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53" name="Oval 73"/>
          <p:cNvSpPr>
            <a:spLocks noChangeArrowheads="1"/>
          </p:cNvSpPr>
          <p:nvPr/>
        </p:nvSpPr>
        <p:spPr bwMode="auto">
          <a:xfrm>
            <a:off x="7429500" y="46482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54" name="Oval 74"/>
          <p:cNvSpPr>
            <a:spLocks noChangeArrowheads="1"/>
          </p:cNvSpPr>
          <p:nvPr/>
        </p:nvSpPr>
        <p:spPr bwMode="auto">
          <a:xfrm>
            <a:off x="7429500" y="45720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55" name="Oval 75"/>
          <p:cNvSpPr>
            <a:spLocks noChangeArrowheads="1"/>
          </p:cNvSpPr>
          <p:nvPr/>
        </p:nvSpPr>
        <p:spPr bwMode="auto">
          <a:xfrm>
            <a:off x="6851650" y="42672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56" name="Oval 76"/>
          <p:cNvSpPr>
            <a:spLocks noChangeArrowheads="1"/>
          </p:cNvSpPr>
          <p:nvPr/>
        </p:nvSpPr>
        <p:spPr bwMode="auto">
          <a:xfrm>
            <a:off x="7016750" y="44196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57" name="Oval 77"/>
          <p:cNvSpPr>
            <a:spLocks noChangeArrowheads="1"/>
          </p:cNvSpPr>
          <p:nvPr/>
        </p:nvSpPr>
        <p:spPr bwMode="auto">
          <a:xfrm>
            <a:off x="7016750" y="41148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58" name="Oval 78"/>
          <p:cNvSpPr>
            <a:spLocks noChangeArrowheads="1"/>
          </p:cNvSpPr>
          <p:nvPr/>
        </p:nvSpPr>
        <p:spPr bwMode="auto">
          <a:xfrm>
            <a:off x="7346950" y="38862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59" name="Oval 79"/>
          <p:cNvSpPr>
            <a:spLocks noChangeArrowheads="1"/>
          </p:cNvSpPr>
          <p:nvPr/>
        </p:nvSpPr>
        <p:spPr bwMode="auto">
          <a:xfrm>
            <a:off x="7512050" y="40386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60" name="Oval 80"/>
          <p:cNvSpPr>
            <a:spLocks noChangeArrowheads="1"/>
          </p:cNvSpPr>
          <p:nvPr/>
        </p:nvSpPr>
        <p:spPr bwMode="auto">
          <a:xfrm>
            <a:off x="7677150" y="41910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61" name="Oval 81"/>
          <p:cNvSpPr>
            <a:spLocks noChangeArrowheads="1"/>
          </p:cNvSpPr>
          <p:nvPr/>
        </p:nvSpPr>
        <p:spPr bwMode="auto">
          <a:xfrm>
            <a:off x="7842250" y="43434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62" name="Oval 82"/>
          <p:cNvSpPr>
            <a:spLocks noChangeArrowheads="1"/>
          </p:cNvSpPr>
          <p:nvPr/>
        </p:nvSpPr>
        <p:spPr bwMode="auto">
          <a:xfrm>
            <a:off x="8007350" y="44958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63" name="Oval 83"/>
          <p:cNvSpPr>
            <a:spLocks noChangeArrowheads="1"/>
          </p:cNvSpPr>
          <p:nvPr/>
        </p:nvSpPr>
        <p:spPr bwMode="auto">
          <a:xfrm>
            <a:off x="7594600" y="44196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64" name="Oval 84"/>
          <p:cNvSpPr>
            <a:spLocks noChangeArrowheads="1"/>
          </p:cNvSpPr>
          <p:nvPr/>
        </p:nvSpPr>
        <p:spPr bwMode="auto">
          <a:xfrm>
            <a:off x="8255000" y="50292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65" name="Oval 85"/>
          <p:cNvSpPr>
            <a:spLocks noChangeArrowheads="1"/>
          </p:cNvSpPr>
          <p:nvPr/>
        </p:nvSpPr>
        <p:spPr bwMode="auto">
          <a:xfrm>
            <a:off x="6934200" y="38100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66" name="Oval 86"/>
          <p:cNvSpPr>
            <a:spLocks noChangeArrowheads="1"/>
          </p:cNvSpPr>
          <p:nvPr/>
        </p:nvSpPr>
        <p:spPr bwMode="auto">
          <a:xfrm>
            <a:off x="6438900" y="37338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67" name="Oval 87"/>
          <p:cNvSpPr>
            <a:spLocks noChangeArrowheads="1"/>
          </p:cNvSpPr>
          <p:nvPr/>
        </p:nvSpPr>
        <p:spPr bwMode="auto">
          <a:xfrm>
            <a:off x="6604000" y="41148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68" name="Oval 88"/>
          <p:cNvSpPr>
            <a:spLocks noChangeArrowheads="1"/>
          </p:cNvSpPr>
          <p:nvPr/>
        </p:nvSpPr>
        <p:spPr bwMode="auto">
          <a:xfrm>
            <a:off x="6604000" y="38862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69" name="Oval 89"/>
          <p:cNvSpPr>
            <a:spLocks noChangeArrowheads="1"/>
          </p:cNvSpPr>
          <p:nvPr/>
        </p:nvSpPr>
        <p:spPr bwMode="auto">
          <a:xfrm>
            <a:off x="6769100" y="4038600"/>
            <a:ext cx="82550" cy="76200"/>
          </a:xfrm>
          <a:prstGeom prst="ellipse">
            <a:avLst/>
          </a:prstGeom>
          <a:solidFill>
            <a:srgbClr val="009900"/>
          </a:solidFill>
          <a:ln w="9525">
            <a:noFill/>
            <a:round/>
            <a:headEnd/>
            <a:tailEnd/>
          </a:ln>
          <a:effectLst/>
        </p:spPr>
        <p:txBody>
          <a:bodyPr wrap="none" anchor="ctr"/>
          <a:lstStyle/>
          <a:p>
            <a:endParaRPr lang="en-US"/>
          </a:p>
        </p:txBody>
      </p:sp>
      <p:sp>
        <p:nvSpPr>
          <p:cNvPr id="20570" name="Text Box 90"/>
          <p:cNvSpPr txBox="1">
            <a:spLocks noChangeArrowheads="1"/>
          </p:cNvSpPr>
          <p:nvPr/>
        </p:nvSpPr>
        <p:spPr bwMode="auto">
          <a:xfrm>
            <a:off x="8089901" y="4038601"/>
            <a:ext cx="492443" cy="523220"/>
          </a:xfrm>
          <a:prstGeom prst="rect">
            <a:avLst/>
          </a:prstGeom>
          <a:noFill/>
          <a:ln w="9525">
            <a:noFill/>
            <a:miter lim="800000"/>
            <a:headEnd/>
            <a:tailEnd/>
          </a:ln>
          <a:effectLst/>
        </p:spPr>
        <p:txBody>
          <a:bodyPr wrap="none" anchor="ctr">
            <a:spAutoFit/>
          </a:bodyPr>
          <a:lstStyle/>
          <a:p>
            <a:pPr algn="ctr"/>
            <a:r>
              <a:rPr lang="en-US" sz="2800" b="1" i="1"/>
              <a:t>C</a:t>
            </a:r>
            <a:r>
              <a:rPr lang="en-US" sz="2800" b="1" i="1" baseline="-25000"/>
              <a:t>1</a:t>
            </a:r>
            <a:endParaRPr lang="en-US" sz="2400">
              <a:solidFill>
                <a:schemeClr val="tx1"/>
              </a:solidFill>
            </a:endParaRPr>
          </a:p>
        </p:txBody>
      </p:sp>
      <p:sp>
        <p:nvSpPr>
          <p:cNvPr id="20571" name="Text Box 91"/>
          <p:cNvSpPr txBox="1">
            <a:spLocks noChangeArrowheads="1"/>
          </p:cNvSpPr>
          <p:nvPr/>
        </p:nvSpPr>
        <p:spPr bwMode="auto">
          <a:xfrm>
            <a:off x="5333076" y="4800601"/>
            <a:ext cx="492443" cy="523220"/>
          </a:xfrm>
          <a:prstGeom prst="rect">
            <a:avLst/>
          </a:prstGeom>
          <a:noFill/>
          <a:ln w="9525">
            <a:noFill/>
            <a:miter lim="800000"/>
            <a:headEnd/>
            <a:tailEnd/>
          </a:ln>
          <a:effectLst/>
        </p:spPr>
        <p:txBody>
          <a:bodyPr wrap="none" anchor="ctr">
            <a:spAutoFit/>
          </a:bodyPr>
          <a:lstStyle/>
          <a:p>
            <a:pPr algn="ctr"/>
            <a:r>
              <a:rPr lang="en-US" sz="2800" b="1" i="1">
                <a:solidFill>
                  <a:schemeClr val="tx2"/>
                </a:solidFill>
              </a:rPr>
              <a:t>C</a:t>
            </a:r>
            <a:r>
              <a:rPr lang="en-US" sz="2800" b="1" i="1" baseline="-25000">
                <a:solidFill>
                  <a:schemeClr val="tx2"/>
                </a:solidFill>
              </a:rPr>
              <a:t>2</a:t>
            </a:r>
            <a:endParaRPr lang="en-US" sz="2400">
              <a:solidFill>
                <a:schemeClr val="tx1"/>
              </a:solidFill>
            </a:endParaRPr>
          </a:p>
        </p:txBody>
      </p:sp>
      <p:sp>
        <p:nvSpPr>
          <p:cNvPr id="20573" name="Text Box 93"/>
          <p:cNvSpPr txBox="1">
            <a:spLocks noChangeArrowheads="1"/>
          </p:cNvSpPr>
          <p:nvPr/>
        </p:nvSpPr>
        <p:spPr bwMode="auto">
          <a:xfrm>
            <a:off x="8667751" y="4648203"/>
            <a:ext cx="429926" cy="461665"/>
          </a:xfrm>
          <a:prstGeom prst="rect">
            <a:avLst/>
          </a:prstGeom>
          <a:noFill/>
          <a:ln w="9525">
            <a:noFill/>
            <a:miter lim="800000"/>
            <a:headEnd/>
            <a:tailEnd/>
          </a:ln>
          <a:effectLst/>
        </p:spPr>
        <p:txBody>
          <a:bodyPr wrap="none" anchor="ctr">
            <a:spAutoFit/>
          </a:bodyPr>
          <a:lstStyle/>
          <a:p>
            <a:pPr algn="ctr"/>
            <a:r>
              <a:rPr lang="en-US" sz="2400" b="1">
                <a:solidFill>
                  <a:schemeClr val="accent2"/>
                </a:solidFill>
              </a:rPr>
              <a:t>x</a:t>
            </a:r>
            <a:r>
              <a:rPr lang="en-US" sz="2400" b="1" baseline="-25000">
                <a:solidFill>
                  <a:schemeClr val="accent2"/>
                </a:solidFill>
              </a:rPr>
              <a:t>1</a:t>
            </a:r>
            <a:endParaRPr lang="en-US" sz="2400">
              <a:solidFill>
                <a:schemeClr val="tx1"/>
              </a:solidFill>
            </a:endParaRPr>
          </a:p>
        </p:txBody>
      </p:sp>
      <p:sp>
        <p:nvSpPr>
          <p:cNvPr id="20574" name="Text Box 94"/>
          <p:cNvSpPr txBox="1">
            <a:spLocks noChangeArrowheads="1"/>
          </p:cNvSpPr>
          <p:nvPr/>
        </p:nvSpPr>
        <p:spPr bwMode="auto">
          <a:xfrm>
            <a:off x="3903528" y="3733804"/>
            <a:ext cx="1389996" cy="830997"/>
          </a:xfrm>
          <a:prstGeom prst="rect">
            <a:avLst/>
          </a:prstGeom>
          <a:noFill/>
          <a:ln w="9525">
            <a:noFill/>
            <a:miter lim="800000"/>
            <a:headEnd/>
            <a:tailEnd/>
          </a:ln>
          <a:effectLst/>
        </p:spPr>
        <p:txBody>
          <a:bodyPr wrap="none" anchor="ctr">
            <a:spAutoFit/>
          </a:bodyPr>
          <a:lstStyle/>
          <a:p>
            <a:pPr algn="r"/>
            <a:r>
              <a:rPr lang="en-US" sz="2400">
                <a:solidFill>
                  <a:schemeClr val="tx1"/>
                </a:solidFill>
              </a:rPr>
              <a:t>decision</a:t>
            </a:r>
          </a:p>
          <a:p>
            <a:pPr algn="r"/>
            <a:r>
              <a:rPr lang="en-US" sz="2400">
                <a:solidFill>
                  <a:schemeClr val="tx1"/>
                </a:solidFill>
              </a:rPr>
              <a:t>boundary</a:t>
            </a:r>
          </a:p>
        </p:txBody>
      </p:sp>
      <p:sp>
        <p:nvSpPr>
          <p:cNvPr id="20575" name="Line 95"/>
          <p:cNvSpPr>
            <a:spLocks noChangeShapeType="1"/>
          </p:cNvSpPr>
          <p:nvPr/>
        </p:nvSpPr>
        <p:spPr bwMode="auto">
          <a:xfrm flipV="1">
            <a:off x="5118100" y="3886200"/>
            <a:ext cx="908050" cy="228600"/>
          </a:xfrm>
          <a:prstGeom prst="line">
            <a:avLst/>
          </a:prstGeom>
          <a:noFill/>
          <a:ln w="28575">
            <a:solidFill>
              <a:schemeClr val="tx1"/>
            </a:solidFill>
            <a:round/>
            <a:headEnd/>
            <a:tailEnd type="triangle" w="med" len="med"/>
          </a:ln>
          <a:effectLst/>
        </p:spPr>
        <p:txBody>
          <a:bodyPr wrap="none" anchor="ctr"/>
          <a:lstStyle/>
          <a:p>
            <a:endParaRPr lang="en-US"/>
          </a:p>
        </p:txBody>
      </p:sp>
      <p:sp>
        <p:nvSpPr>
          <p:cNvPr id="20576" name="Text Box 96"/>
          <p:cNvSpPr txBox="1">
            <a:spLocks noChangeArrowheads="1"/>
          </p:cNvSpPr>
          <p:nvPr/>
        </p:nvSpPr>
        <p:spPr bwMode="auto">
          <a:xfrm>
            <a:off x="6917003" y="5562603"/>
            <a:ext cx="2499402" cy="461665"/>
          </a:xfrm>
          <a:prstGeom prst="rect">
            <a:avLst/>
          </a:prstGeom>
          <a:noFill/>
          <a:ln w="9525">
            <a:noFill/>
            <a:miter lim="800000"/>
            <a:headEnd/>
            <a:tailEnd/>
          </a:ln>
          <a:effectLst/>
        </p:spPr>
        <p:txBody>
          <a:bodyPr wrap="none" anchor="ctr">
            <a:spAutoFit/>
          </a:bodyPr>
          <a:lstStyle/>
          <a:p>
            <a:pPr algn="ctr"/>
            <a:r>
              <a:rPr lang="en-US" sz="2400">
                <a:solidFill>
                  <a:schemeClr val="tx1"/>
                </a:solidFill>
              </a:rPr>
              <a:t>w</a:t>
            </a:r>
            <a:r>
              <a:rPr lang="en-US" sz="2400" baseline="-25000">
                <a:solidFill>
                  <a:schemeClr val="tx1"/>
                </a:solidFill>
              </a:rPr>
              <a:t>1</a:t>
            </a:r>
            <a:r>
              <a:rPr lang="en-US" sz="2400">
                <a:solidFill>
                  <a:schemeClr val="tx1"/>
                </a:solidFill>
              </a:rPr>
              <a:t>x</a:t>
            </a:r>
            <a:r>
              <a:rPr lang="en-US" sz="2400" baseline="-25000">
                <a:solidFill>
                  <a:schemeClr val="tx1"/>
                </a:solidFill>
              </a:rPr>
              <a:t>1</a:t>
            </a:r>
            <a:r>
              <a:rPr lang="en-US" sz="2400">
                <a:solidFill>
                  <a:schemeClr val="tx1"/>
                </a:solidFill>
              </a:rPr>
              <a:t> + w</a:t>
            </a:r>
            <a:r>
              <a:rPr lang="en-US" sz="2400" baseline="-25000">
                <a:solidFill>
                  <a:schemeClr val="tx1"/>
                </a:solidFill>
              </a:rPr>
              <a:t>2</a:t>
            </a:r>
            <a:r>
              <a:rPr lang="en-US" sz="2400">
                <a:solidFill>
                  <a:schemeClr val="tx1"/>
                </a:solidFill>
              </a:rPr>
              <a:t>x</a:t>
            </a:r>
            <a:r>
              <a:rPr lang="en-US" sz="2400" baseline="-25000">
                <a:solidFill>
                  <a:schemeClr val="tx1"/>
                </a:solidFill>
              </a:rPr>
              <a:t>2</a:t>
            </a:r>
            <a:r>
              <a:rPr lang="en-US" sz="2400">
                <a:solidFill>
                  <a:schemeClr val="tx1"/>
                </a:solidFill>
              </a:rPr>
              <a:t> + b = 0</a:t>
            </a:r>
            <a:endParaRPr lang="en-US" sz="2400">
              <a:solidFill>
                <a:schemeClr val="tx2"/>
              </a:solidFill>
            </a:endParaRPr>
          </a:p>
        </p:txBody>
      </p:sp>
      <p:sp>
        <p:nvSpPr>
          <p:cNvPr id="20669" name="Text Box 189"/>
          <p:cNvSpPr txBox="1">
            <a:spLocks noChangeArrowheads="1"/>
          </p:cNvSpPr>
          <p:nvPr/>
        </p:nvSpPr>
        <p:spPr bwMode="auto">
          <a:xfrm>
            <a:off x="7497253" y="2362204"/>
            <a:ext cx="1794787" cy="830997"/>
          </a:xfrm>
          <a:prstGeom prst="rect">
            <a:avLst/>
          </a:prstGeom>
          <a:noFill/>
          <a:ln w="9525">
            <a:noFill/>
            <a:miter lim="800000"/>
            <a:headEnd/>
            <a:tailEnd/>
          </a:ln>
          <a:effectLst/>
        </p:spPr>
        <p:txBody>
          <a:bodyPr wrap="none" anchor="ctr">
            <a:spAutoFit/>
          </a:bodyPr>
          <a:lstStyle/>
          <a:p>
            <a:pPr algn="r"/>
            <a:r>
              <a:rPr lang="en-US" sz="2400"/>
              <a:t>decision</a:t>
            </a:r>
          </a:p>
          <a:p>
            <a:pPr algn="r"/>
            <a:r>
              <a:rPr lang="en-US" sz="2400"/>
              <a:t>region for C1</a:t>
            </a:r>
            <a:endParaRPr lang="en-US" sz="2400">
              <a:solidFill>
                <a:schemeClr val="tx1"/>
              </a:solidFill>
            </a:endParaRPr>
          </a:p>
        </p:txBody>
      </p:sp>
      <p:sp>
        <p:nvSpPr>
          <p:cNvPr id="20672" name="Text Box 192"/>
          <p:cNvSpPr txBox="1">
            <a:spLocks noChangeArrowheads="1"/>
          </p:cNvSpPr>
          <p:nvPr/>
        </p:nvSpPr>
        <p:spPr bwMode="auto">
          <a:xfrm>
            <a:off x="6820695" y="3124203"/>
            <a:ext cx="2499402" cy="461665"/>
          </a:xfrm>
          <a:prstGeom prst="rect">
            <a:avLst/>
          </a:prstGeom>
          <a:noFill/>
          <a:ln w="9525">
            <a:noFill/>
            <a:miter lim="800000"/>
            <a:headEnd/>
            <a:tailEnd/>
          </a:ln>
          <a:effectLst/>
        </p:spPr>
        <p:txBody>
          <a:bodyPr wrap="none" anchor="ctr">
            <a:spAutoFit/>
          </a:bodyPr>
          <a:lstStyle/>
          <a:p>
            <a:pPr algn="ctr"/>
            <a:r>
              <a:rPr lang="en-US" sz="2400"/>
              <a:t>w</a:t>
            </a:r>
            <a:r>
              <a:rPr lang="en-US" sz="2400" baseline="-25000"/>
              <a:t>1</a:t>
            </a:r>
            <a:r>
              <a:rPr lang="en-US" sz="2400"/>
              <a:t>x</a:t>
            </a:r>
            <a:r>
              <a:rPr lang="en-US" sz="2400" baseline="-25000"/>
              <a:t>1</a:t>
            </a:r>
            <a:r>
              <a:rPr lang="en-US" sz="2400"/>
              <a:t> + w</a:t>
            </a:r>
            <a:r>
              <a:rPr lang="en-US" sz="2400" baseline="-25000"/>
              <a:t>2</a:t>
            </a:r>
            <a:r>
              <a:rPr lang="en-US" sz="2400"/>
              <a:t>x</a:t>
            </a:r>
            <a:r>
              <a:rPr lang="en-US" sz="2400" baseline="-25000"/>
              <a:t>2</a:t>
            </a:r>
            <a:r>
              <a:rPr lang="en-US" sz="2400"/>
              <a:t> + b &gt; 0</a:t>
            </a:r>
            <a:endParaRPr lang="en-US" sz="2400">
              <a:solidFill>
                <a:schemeClr val="tx2"/>
              </a:solidFill>
            </a:endParaRPr>
          </a:p>
        </p:txBody>
      </p:sp>
      <p:sp>
        <p:nvSpPr>
          <p:cNvPr id="20673" name="Text Box 193"/>
          <p:cNvSpPr txBox="1">
            <a:spLocks noChangeArrowheads="1"/>
          </p:cNvSpPr>
          <p:nvPr/>
        </p:nvSpPr>
        <p:spPr bwMode="auto">
          <a:xfrm>
            <a:off x="2559052" y="5562603"/>
            <a:ext cx="2653291" cy="461665"/>
          </a:xfrm>
          <a:prstGeom prst="rect">
            <a:avLst/>
          </a:prstGeom>
          <a:noFill/>
          <a:ln w="9525">
            <a:noFill/>
            <a:miter lim="800000"/>
            <a:headEnd/>
            <a:tailEnd/>
          </a:ln>
          <a:effectLst/>
        </p:spPr>
        <p:txBody>
          <a:bodyPr wrap="none" anchor="ctr">
            <a:spAutoFit/>
          </a:bodyPr>
          <a:lstStyle/>
          <a:p>
            <a:pPr algn="ctr"/>
            <a:r>
              <a:rPr lang="en-US" sz="2400">
                <a:solidFill>
                  <a:schemeClr val="tx2"/>
                </a:solidFill>
              </a:rPr>
              <a:t>w</a:t>
            </a:r>
            <a:r>
              <a:rPr lang="en-US" sz="2400" baseline="-25000">
                <a:solidFill>
                  <a:schemeClr val="tx2"/>
                </a:solidFill>
              </a:rPr>
              <a:t>1</a:t>
            </a:r>
            <a:r>
              <a:rPr lang="en-US" sz="2400">
                <a:solidFill>
                  <a:schemeClr val="tx2"/>
                </a:solidFill>
              </a:rPr>
              <a:t>x</a:t>
            </a:r>
            <a:r>
              <a:rPr lang="en-US" sz="2400" baseline="-25000">
                <a:solidFill>
                  <a:schemeClr val="tx2"/>
                </a:solidFill>
              </a:rPr>
              <a:t>1</a:t>
            </a:r>
            <a:r>
              <a:rPr lang="en-US" sz="2400">
                <a:solidFill>
                  <a:schemeClr val="tx2"/>
                </a:solidFill>
              </a:rPr>
              <a:t> + w</a:t>
            </a:r>
            <a:r>
              <a:rPr lang="en-US" sz="2400" baseline="-25000">
                <a:solidFill>
                  <a:schemeClr val="tx2"/>
                </a:solidFill>
              </a:rPr>
              <a:t>2</a:t>
            </a:r>
            <a:r>
              <a:rPr lang="en-US" sz="2400">
                <a:solidFill>
                  <a:schemeClr val="tx2"/>
                </a:solidFill>
              </a:rPr>
              <a:t>x</a:t>
            </a:r>
            <a:r>
              <a:rPr lang="en-US" sz="2400" baseline="-25000">
                <a:solidFill>
                  <a:schemeClr val="tx2"/>
                </a:solidFill>
              </a:rPr>
              <a:t>2</a:t>
            </a:r>
            <a:r>
              <a:rPr lang="en-US" sz="2400">
                <a:solidFill>
                  <a:schemeClr val="tx2"/>
                </a:solidFill>
              </a:rPr>
              <a:t> + b </a:t>
            </a:r>
            <a:r>
              <a:rPr lang="pt-BR" sz="2400">
                <a:solidFill>
                  <a:schemeClr val="tx2"/>
                </a:solidFill>
              </a:rPr>
              <a:t>&lt;=</a:t>
            </a:r>
            <a:r>
              <a:rPr lang="en-US" sz="2400">
                <a:solidFill>
                  <a:schemeClr val="tx2"/>
                </a:solidFill>
              </a:rPr>
              <a:t> 0</a:t>
            </a:r>
          </a:p>
        </p:txBody>
      </p:sp>
      <p:sp>
        <p:nvSpPr>
          <p:cNvPr id="20674" name="Text Box 194"/>
          <p:cNvSpPr txBox="1">
            <a:spLocks noChangeArrowheads="1"/>
          </p:cNvSpPr>
          <p:nvPr/>
        </p:nvSpPr>
        <p:spPr bwMode="auto">
          <a:xfrm>
            <a:off x="3276588" y="4724404"/>
            <a:ext cx="1743491" cy="830997"/>
          </a:xfrm>
          <a:prstGeom prst="rect">
            <a:avLst/>
          </a:prstGeom>
          <a:noFill/>
          <a:ln w="9525">
            <a:noFill/>
            <a:miter lim="800000"/>
            <a:headEnd/>
            <a:tailEnd/>
          </a:ln>
          <a:effectLst/>
        </p:spPr>
        <p:txBody>
          <a:bodyPr wrap="none" anchor="ctr">
            <a:spAutoFit/>
          </a:bodyPr>
          <a:lstStyle/>
          <a:p>
            <a:pPr algn="r"/>
            <a:r>
              <a:rPr lang="en-US" sz="2400">
                <a:solidFill>
                  <a:schemeClr val="tx2"/>
                </a:solidFill>
              </a:rPr>
              <a:t>decision</a:t>
            </a:r>
          </a:p>
          <a:p>
            <a:pPr algn="r"/>
            <a:r>
              <a:rPr lang="en-US" sz="2400">
                <a:solidFill>
                  <a:schemeClr val="tx2"/>
                </a:solidFill>
              </a:rPr>
              <a:t>region for C</a:t>
            </a:r>
            <a:r>
              <a:rPr lang="pt-BR" sz="2400" baseline="-25000">
                <a:solidFill>
                  <a:schemeClr val="tx2"/>
                </a:solidFill>
              </a:rPr>
              <a:t>2</a:t>
            </a:r>
            <a:endParaRPr lang="en-US" sz="2400" baseline="-25000">
              <a:solidFill>
                <a:schemeClr val="tx2"/>
              </a:solidFill>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60400" y="0"/>
            <a:ext cx="8420100" cy="914400"/>
          </a:xfrm>
        </p:spPr>
        <p:txBody>
          <a:bodyPr/>
          <a:lstStyle/>
          <a:p>
            <a:r>
              <a:rPr lang="en-US"/>
              <a:t>Perceptron: Limitations </a:t>
            </a:r>
          </a:p>
        </p:txBody>
      </p:sp>
      <p:sp>
        <p:nvSpPr>
          <p:cNvPr id="37891" name="Rectangle 3"/>
          <p:cNvSpPr>
            <a:spLocks noGrp="1" noChangeArrowheads="1"/>
          </p:cNvSpPr>
          <p:nvPr>
            <p:ph idx="1"/>
          </p:nvPr>
        </p:nvSpPr>
        <p:spPr>
          <a:xfrm>
            <a:off x="495300" y="1524000"/>
            <a:ext cx="8750300" cy="4419600"/>
          </a:xfrm>
        </p:spPr>
        <p:txBody>
          <a:bodyPr/>
          <a:lstStyle/>
          <a:p>
            <a:pPr>
              <a:lnSpc>
                <a:spcPct val="90000"/>
              </a:lnSpc>
            </a:pPr>
            <a:r>
              <a:rPr lang="en-US">
                <a:solidFill>
                  <a:srgbClr val="009900"/>
                </a:solidFill>
              </a:rPr>
              <a:t>The perceptron can only model linearly separable functions.</a:t>
            </a:r>
            <a:endParaRPr lang="en-US">
              <a:solidFill>
                <a:schemeClr val="tx2"/>
              </a:solidFill>
            </a:endParaRPr>
          </a:p>
          <a:p>
            <a:pPr>
              <a:lnSpc>
                <a:spcPct val="90000"/>
              </a:lnSpc>
            </a:pPr>
            <a:r>
              <a:rPr lang="en-US">
                <a:solidFill>
                  <a:schemeClr val="tx2"/>
                </a:solidFill>
              </a:rPr>
              <a:t>The perceptron </a:t>
            </a:r>
            <a:r>
              <a:rPr lang="en-US"/>
              <a:t>can be used to model the following Boolean functions:</a:t>
            </a:r>
          </a:p>
          <a:p>
            <a:pPr>
              <a:lnSpc>
                <a:spcPct val="90000"/>
              </a:lnSpc>
            </a:pPr>
            <a:r>
              <a:rPr lang="en-US">
                <a:solidFill>
                  <a:schemeClr val="tx2"/>
                </a:solidFill>
              </a:rPr>
              <a:t>AND</a:t>
            </a:r>
            <a:endParaRPr lang="en-US"/>
          </a:p>
          <a:p>
            <a:pPr>
              <a:lnSpc>
                <a:spcPct val="90000"/>
              </a:lnSpc>
            </a:pPr>
            <a:r>
              <a:rPr lang="en-US">
                <a:solidFill>
                  <a:schemeClr val="tx2"/>
                </a:solidFill>
              </a:rPr>
              <a:t>OR</a:t>
            </a:r>
            <a:endParaRPr lang="en-US"/>
          </a:p>
          <a:p>
            <a:pPr>
              <a:lnSpc>
                <a:spcPct val="90000"/>
              </a:lnSpc>
            </a:pPr>
            <a:r>
              <a:rPr lang="en-US">
                <a:solidFill>
                  <a:schemeClr val="tx2"/>
                </a:solidFill>
              </a:rPr>
              <a:t>COMPLEMENT</a:t>
            </a:r>
            <a:endParaRPr lang="en-US"/>
          </a:p>
          <a:p>
            <a:pPr>
              <a:lnSpc>
                <a:spcPct val="90000"/>
              </a:lnSpc>
            </a:pPr>
            <a:r>
              <a:rPr lang="en-US"/>
              <a:t>But it </a:t>
            </a:r>
            <a:r>
              <a:rPr lang="en-US">
                <a:solidFill>
                  <a:schemeClr val="tx2"/>
                </a:solidFill>
              </a:rPr>
              <a:t>cannot</a:t>
            </a:r>
            <a:r>
              <a:rPr lang="en-US"/>
              <a:t> model the </a:t>
            </a:r>
            <a:r>
              <a:rPr lang="en-US">
                <a:solidFill>
                  <a:schemeClr val="tx2"/>
                </a:solidFill>
              </a:rPr>
              <a:t>XOR</a:t>
            </a:r>
            <a:r>
              <a:rPr lang="en-US"/>
              <a:t>. Why?</a:t>
            </a:r>
            <a:r>
              <a:rPr lang="pt-BR"/>
              <a:t> </a:t>
            </a:r>
          </a:p>
          <a:p>
            <a:pPr>
              <a:lnSpc>
                <a:spcPct val="90000"/>
              </a:lnSpc>
            </a:pPr>
            <a:endParaRPr lang="en-US" sz="2800" b="1" i="1" baseline="-25000">
              <a:solidFill>
                <a:schemeClr val="accent2"/>
              </a:solidFill>
              <a:sym typeface="Symbol" pitchFamily="18" charset="2"/>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42950" y="228600"/>
            <a:ext cx="8420100" cy="1143000"/>
          </a:xfrm>
        </p:spPr>
        <p:txBody>
          <a:bodyPr/>
          <a:lstStyle/>
          <a:p>
            <a:r>
              <a:rPr lang="en-US"/>
              <a:t>Perceptron: Limitations</a:t>
            </a:r>
          </a:p>
        </p:txBody>
      </p:sp>
      <p:sp>
        <p:nvSpPr>
          <p:cNvPr id="57347" name="Rectangle 3"/>
          <p:cNvSpPr>
            <a:spLocks noGrp="1" noChangeArrowheads="1"/>
          </p:cNvSpPr>
          <p:nvPr>
            <p:ph idx="1"/>
          </p:nvPr>
        </p:nvSpPr>
        <p:spPr>
          <a:xfrm>
            <a:off x="908050" y="1447800"/>
            <a:ext cx="8420100" cy="2133600"/>
          </a:xfrm>
        </p:spPr>
        <p:txBody>
          <a:bodyPr/>
          <a:lstStyle/>
          <a:p>
            <a:r>
              <a:rPr lang="pt-BR"/>
              <a:t>The XOR is not linear separable</a:t>
            </a:r>
          </a:p>
          <a:p>
            <a:r>
              <a:rPr lang="pt-BR"/>
              <a:t>It is impossible to separate the classes C</a:t>
            </a:r>
            <a:r>
              <a:rPr lang="pt-BR" baseline="-25000"/>
              <a:t>1</a:t>
            </a:r>
            <a:r>
              <a:rPr lang="pt-BR"/>
              <a:t> and C</a:t>
            </a:r>
            <a:r>
              <a:rPr lang="pt-BR" baseline="-25000"/>
              <a:t>2</a:t>
            </a:r>
            <a:r>
              <a:rPr lang="pt-BR"/>
              <a:t> with only one line</a:t>
            </a:r>
            <a:endParaRPr lang="en-US"/>
          </a:p>
        </p:txBody>
      </p:sp>
      <p:sp>
        <p:nvSpPr>
          <p:cNvPr id="57368" name="Text Box 24"/>
          <p:cNvSpPr txBox="1">
            <a:spLocks noChangeArrowheads="1"/>
          </p:cNvSpPr>
          <p:nvPr/>
        </p:nvSpPr>
        <p:spPr bwMode="auto">
          <a:xfrm>
            <a:off x="1303604" y="4278314"/>
            <a:ext cx="184731" cy="369332"/>
          </a:xfrm>
          <a:prstGeom prst="rect">
            <a:avLst/>
          </a:prstGeom>
          <a:noFill/>
          <a:ln w="9525">
            <a:noFill/>
            <a:miter lim="800000"/>
            <a:headEnd/>
            <a:tailEnd/>
          </a:ln>
          <a:effectLst/>
        </p:spPr>
        <p:txBody>
          <a:bodyPr wrap="none">
            <a:spAutoFit/>
          </a:bodyPr>
          <a:lstStyle/>
          <a:p>
            <a:endParaRPr lang="en-US"/>
          </a:p>
        </p:txBody>
      </p:sp>
      <p:grpSp>
        <p:nvGrpSpPr>
          <p:cNvPr id="2" name="Group 28"/>
          <p:cNvGrpSpPr>
            <a:grpSpLocks/>
          </p:cNvGrpSpPr>
          <p:nvPr/>
        </p:nvGrpSpPr>
        <p:grpSpPr bwMode="auto">
          <a:xfrm>
            <a:off x="2724152" y="3276601"/>
            <a:ext cx="4339034" cy="3006726"/>
            <a:chOff x="1584" y="1872"/>
            <a:chExt cx="2523" cy="1894"/>
          </a:xfrm>
        </p:grpSpPr>
        <p:grpSp>
          <p:nvGrpSpPr>
            <p:cNvPr id="3" name="Group 23"/>
            <p:cNvGrpSpPr>
              <a:grpSpLocks/>
            </p:cNvGrpSpPr>
            <p:nvPr/>
          </p:nvGrpSpPr>
          <p:grpSpPr bwMode="auto">
            <a:xfrm>
              <a:off x="1584" y="1920"/>
              <a:ext cx="2496" cy="1846"/>
              <a:chOff x="1824" y="1824"/>
              <a:chExt cx="2496" cy="1846"/>
            </a:xfrm>
          </p:grpSpPr>
          <p:sp>
            <p:nvSpPr>
              <p:cNvPr id="57349" name="Text Box 5"/>
              <p:cNvSpPr txBox="1">
                <a:spLocks noChangeArrowheads="1"/>
              </p:cNvSpPr>
              <p:nvPr/>
            </p:nvSpPr>
            <p:spPr bwMode="auto">
              <a:xfrm>
                <a:off x="2496" y="3360"/>
                <a:ext cx="528" cy="310"/>
              </a:xfrm>
              <a:prstGeom prst="rect">
                <a:avLst/>
              </a:prstGeom>
              <a:noFill/>
              <a:ln w="9525">
                <a:noFill/>
                <a:miter lim="800000"/>
                <a:headEnd/>
                <a:tailEnd/>
              </a:ln>
              <a:effectLst/>
            </p:spPr>
            <p:txBody>
              <a:bodyPr lIns="0" tIns="0" rIns="0" bIns="0" anchor="ctr" anchorCtr="1">
                <a:spAutoFit/>
              </a:bodyPr>
              <a:lstStyle/>
              <a:p>
                <a:pPr algn="ctr"/>
                <a:r>
                  <a:rPr lang="pt-BR" sz="3200" b="1">
                    <a:solidFill>
                      <a:schemeClr val="tx1"/>
                    </a:solidFill>
                  </a:rPr>
                  <a:t>0</a:t>
                </a:r>
                <a:endParaRPr lang="en-US" sz="3200" b="1">
                  <a:solidFill>
                    <a:schemeClr val="tx1"/>
                  </a:solidFill>
                </a:endParaRPr>
              </a:p>
            </p:txBody>
          </p:sp>
          <p:sp>
            <p:nvSpPr>
              <p:cNvPr id="57350" name="Line 6"/>
              <p:cNvSpPr>
                <a:spLocks noChangeShapeType="1"/>
              </p:cNvSpPr>
              <p:nvPr/>
            </p:nvSpPr>
            <p:spPr bwMode="auto">
              <a:xfrm>
                <a:off x="2544" y="3264"/>
                <a:ext cx="1584" cy="0"/>
              </a:xfrm>
              <a:prstGeom prst="line">
                <a:avLst/>
              </a:prstGeom>
              <a:noFill/>
              <a:ln w="38100">
                <a:solidFill>
                  <a:schemeClr val="tx1"/>
                </a:solidFill>
                <a:round/>
                <a:headEnd/>
                <a:tailEnd type="triangle" w="med" len="med"/>
              </a:ln>
              <a:effectLst/>
            </p:spPr>
            <p:txBody>
              <a:bodyPr>
                <a:spAutoFit/>
              </a:bodyPr>
              <a:lstStyle/>
              <a:p>
                <a:endParaRPr lang="en-US"/>
              </a:p>
            </p:txBody>
          </p:sp>
          <p:sp>
            <p:nvSpPr>
              <p:cNvPr id="57351" name="Line 7"/>
              <p:cNvSpPr>
                <a:spLocks noChangeShapeType="1"/>
              </p:cNvSpPr>
              <p:nvPr/>
            </p:nvSpPr>
            <p:spPr bwMode="auto">
              <a:xfrm flipH="1" flipV="1">
                <a:off x="2544" y="1968"/>
                <a:ext cx="0" cy="1296"/>
              </a:xfrm>
              <a:prstGeom prst="line">
                <a:avLst/>
              </a:prstGeom>
              <a:noFill/>
              <a:ln w="38100">
                <a:solidFill>
                  <a:schemeClr val="tx1"/>
                </a:solidFill>
                <a:round/>
                <a:headEnd/>
                <a:tailEnd type="triangle" w="med" len="med"/>
              </a:ln>
              <a:effectLst/>
            </p:spPr>
            <p:txBody>
              <a:bodyPr>
                <a:spAutoFit/>
              </a:bodyPr>
              <a:lstStyle/>
              <a:p>
                <a:endParaRPr lang="en-US"/>
              </a:p>
            </p:txBody>
          </p:sp>
          <p:sp>
            <p:nvSpPr>
              <p:cNvPr id="57352" name="Text Box 8"/>
              <p:cNvSpPr txBox="1">
                <a:spLocks noChangeArrowheads="1"/>
              </p:cNvSpPr>
              <p:nvPr/>
            </p:nvSpPr>
            <p:spPr bwMode="auto">
              <a:xfrm>
                <a:off x="3264" y="3360"/>
                <a:ext cx="528" cy="310"/>
              </a:xfrm>
              <a:prstGeom prst="rect">
                <a:avLst/>
              </a:prstGeom>
              <a:noFill/>
              <a:ln w="9525">
                <a:noFill/>
                <a:miter lim="800000"/>
                <a:headEnd/>
                <a:tailEnd/>
              </a:ln>
              <a:effectLst/>
            </p:spPr>
            <p:txBody>
              <a:bodyPr lIns="0" tIns="0" rIns="0" bIns="0" anchor="ctr" anchorCtr="1">
                <a:spAutoFit/>
              </a:bodyPr>
              <a:lstStyle/>
              <a:p>
                <a:pPr algn="ctr"/>
                <a:r>
                  <a:rPr lang="pt-BR" sz="3200" b="1">
                    <a:solidFill>
                      <a:schemeClr val="tx1"/>
                    </a:solidFill>
                  </a:rPr>
                  <a:t>1</a:t>
                </a:r>
                <a:endParaRPr lang="en-US" sz="3200" b="1">
                  <a:solidFill>
                    <a:schemeClr val="tx1"/>
                  </a:solidFill>
                </a:endParaRPr>
              </a:p>
            </p:txBody>
          </p:sp>
          <p:sp>
            <p:nvSpPr>
              <p:cNvPr id="57354" name="Rectangle 10"/>
              <p:cNvSpPr>
                <a:spLocks noChangeArrowheads="1"/>
              </p:cNvSpPr>
              <p:nvPr/>
            </p:nvSpPr>
            <p:spPr bwMode="auto">
              <a:xfrm>
                <a:off x="2544" y="2208"/>
                <a:ext cx="107" cy="233"/>
              </a:xfrm>
              <a:prstGeom prst="rect">
                <a:avLst/>
              </a:prstGeom>
              <a:noFill/>
              <a:ln w="9525">
                <a:solidFill>
                  <a:schemeClr val="tx1"/>
                </a:solidFill>
                <a:miter lim="800000"/>
                <a:headEnd/>
                <a:tailEnd/>
              </a:ln>
              <a:effectLst/>
            </p:spPr>
            <p:txBody>
              <a:bodyPr wrap="none" anchor="ctr">
                <a:spAutoFit/>
              </a:bodyPr>
              <a:lstStyle/>
              <a:p>
                <a:endParaRPr lang="en-US"/>
              </a:p>
            </p:txBody>
          </p:sp>
          <p:sp>
            <p:nvSpPr>
              <p:cNvPr id="57355" name="Line 11"/>
              <p:cNvSpPr>
                <a:spLocks noChangeShapeType="1"/>
              </p:cNvSpPr>
              <p:nvPr/>
            </p:nvSpPr>
            <p:spPr bwMode="auto">
              <a:xfrm>
                <a:off x="3216" y="2208"/>
                <a:ext cx="0" cy="1056"/>
              </a:xfrm>
              <a:prstGeom prst="line">
                <a:avLst/>
              </a:prstGeom>
              <a:noFill/>
              <a:ln w="9525">
                <a:solidFill>
                  <a:schemeClr val="tx1"/>
                </a:solidFill>
                <a:round/>
                <a:headEnd/>
                <a:tailEnd/>
              </a:ln>
              <a:effectLst/>
            </p:spPr>
            <p:txBody>
              <a:bodyPr wrap="none">
                <a:spAutoFit/>
              </a:bodyPr>
              <a:lstStyle/>
              <a:p>
                <a:endParaRPr lang="en-US"/>
              </a:p>
            </p:txBody>
          </p:sp>
          <p:sp>
            <p:nvSpPr>
              <p:cNvPr id="57356" name="Line 12"/>
              <p:cNvSpPr>
                <a:spLocks noChangeShapeType="1"/>
              </p:cNvSpPr>
              <p:nvPr/>
            </p:nvSpPr>
            <p:spPr bwMode="auto">
              <a:xfrm>
                <a:off x="2544" y="2736"/>
                <a:ext cx="1344" cy="0"/>
              </a:xfrm>
              <a:prstGeom prst="line">
                <a:avLst/>
              </a:prstGeom>
              <a:noFill/>
              <a:ln w="9525">
                <a:solidFill>
                  <a:schemeClr val="tx1"/>
                </a:solidFill>
                <a:round/>
                <a:headEnd/>
                <a:tailEnd/>
              </a:ln>
              <a:effectLst/>
            </p:spPr>
            <p:txBody>
              <a:bodyPr wrap="none">
                <a:spAutoFit/>
              </a:bodyPr>
              <a:lstStyle/>
              <a:p>
                <a:endParaRPr lang="en-US"/>
              </a:p>
            </p:txBody>
          </p:sp>
          <p:sp>
            <p:nvSpPr>
              <p:cNvPr id="57357" name="Text Box 13"/>
              <p:cNvSpPr txBox="1">
                <a:spLocks noChangeArrowheads="1"/>
              </p:cNvSpPr>
              <p:nvPr/>
            </p:nvSpPr>
            <p:spPr bwMode="auto">
              <a:xfrm>
                <a:off x="1872" y="2832"/>
                <a:ext cx="528" cy="310"/>
              </a:xfrm>
              <a:prstGeom prst="rect">
                <a:avLst/>
              </a:prstGeom>
              <a:noFill/>
              <a:ln w="9525">
                <a:noFill/>
                <a:miter lim="800000"/>
                <a:headEnd/>
                <a:tailEnd/>
              </a:ln>
              <a:effectLst/>
            </p:spPr>
            <p:txBody>
              <a:bodyPr lIns="0" tIns="0" rIns="0" bIns="0" anchor="ctr" anchorCtr="1">
                <a:spAutoFit/>
              </a:bodyPr>
              <a:lstStyle/>
              <a:p>
                <a:pPr algn="ctr"/>
                <a:r>
                  <a:rPr lang="pt-BR" sz="3200" b="1">
                    <a:solidFill>
                      <a:schemeClr val="tx1"/>
                    </a:solidFill>
                  </a:rPr>
                  <a:t>0</a:t>
                </a:r>
                <a:endParaRPr lang="en-US" sz="3200" b="1">
                  <a:solidFill>
                    <a:schemeClr val="tx1"/>
                  </a:solidFill>
                </a:endParaRPr>
              </a:p>
            </p:txBody>
          </p:sp>
          <p:sp>
            <p:nvSpPr>
              <p:cNvPr id="57358" name="Text Box 14"/>
              <p:cNvSpPr txBox="1">
                <a:spLocks noChangeArrowheads="1"/>
              </p:cNvSpPr>
              <p:nvPr/>
            </p:nvSpPr>
            <p:spPr bwMode="auto">
              <a:xfrm>
                <a:off x="1872" y="2256"/>
                <a:ext cx="528" cy="310"/>
              </a:xfrm>
              <a:prstGeom prst="rect">
                <a:avLst/>
              </a:prstGeom>
              <a:noFill/>
              <a:ln w="9525">
                <a:noFill/>
                <a:miter lim="800000"/>
                <a:headEnd/>
                <a:tailEnd/>
              </a:ln>
              <a:effectLst/>
            </p:spPr>
            <p:txBody>
              <a:bodyPr lIns="0" tIns="0" rIns="0" bIns="0" anchor="ctr" anchorCtr="1">
                <a:spAutoFit/>
              </a:bodyPr>
              <a:lstStyle/>
              <a:p>
                <a:pPr algn="ctr"/>
                <a:r>
                  <a:rPr lang="pt-BR" sz="3200" b="1">
                    <a:solidFill>
                      <a:schemeClr val="tx1"/>
                    </a:solidFill>
                  </a:rPr>
                  <a:t>1</a:t>
                </a:r>
                <a:endParaRPr lang="en-US" sz="3200" b="1">
                  <a:solidFill>
                    <a:schemeClr val="tx1"/>
                  </a:solidFill>
                </a:endParaRPr>
              </a:p>
            </p:txBody>
          </p:sp>
          <p:sp>
            <p:nvSpPr>
              <p:cNvPr id="57359" name="Text Box 15"/>
              <p:cNvSpPr txBox="1">
                <a:spLocks noChangeArrowheads="1"/>
              </p:cNvSpPr>
              <p:nvPr/>
            </p:nvSpPr>
            <p:spPr bwMode="auto">
              <a:xfrm>
                <a:off x="2496" y="2832"/>
                <a:ext cx="528" cy="310"/>
              </a:xfrm>
              <a:prstGeom prst="rect">
                <a:avLst/>
              </a:prstGeom>
              <a:noFill/>
              <a:ln w="9525">
                <a:noFill/>
                <a:miter lim="800000"/>
                <a:headEnd/>
                <a:tailEnd/>
              </a:ln>
              <a:effectLst/>
            </p:spPr>
            <p:txBody>
              <a:bodyPr lIns="0" tIns="0" rIns="0" bIns="0" anchor="ctr" anchorCtr="1">
                <a:spAutoFit/>
              </a:bodyPr>
              <a:lstStyle/>
              <a:p>
                <a:pPr algn="ctr"/>
                <a:r>
                  <a:rPr lang="pt-BR" sz="3200" b="1">
                    <a:solidFill>
                      <a:schemeClr val="tx1"/>
                    </a:solidFill>
                  </a:rPr>
                  <a:t>-1</a:t>
                </a:r>
                <a:endParaRPr lang="en-US" sz="3200" b="1">
                  <a:solidFill>
                    <a:schemeClr val="tx1"/>
                  </a:solidFill>
                </a:endParaRPr>
              </a:p>
            </p:txBody>
          </p:sp>
          <p:sp>
            <p:nvSpPr>
              <p:cNvPr id="57360" name="Text Box 16"/>
              <p:cNvSpPr txBox="1">
                <a:spLocks noChangeArrowheads="1"/>
              </p:cNvSpPr>
              <p:nvPr/>
            </p:nvSpPr>
            <p:spPr bwMode="auto">
              <a:xfrm>
                <a:off x="3120" y="2304"/>
                <a:ext cx="528" cy="310"/>
              </a:xfrm>
              <a:prstGeom prst="rect">
                <a:avLst/>
              </a:prstGeom>
              <a:noFill/>
              <a:ln w="9525">
                <a:noFill/>
                <a:miter lim="800000"/>
                <a:headEnd/>
                <a:tailEnd/>
              </a:ln>
              <a:effectLst/>
            </p:spPr>
            <p:txBody>
              <a:bodyPr lIns="0" tIns="0" rIns="0" bIns="0" anchor="ctr" anchorCtr="1">
                <a:spAutoFit/>
              </a:bodyPr>
              <a:lstStyle/>
              <a:p>
                <a:pPr algn="ctr"/>
                <a:r>
                  <a:rPr lang="pt-BR" sz="3200" b="1">
                    <a:solidFill>
                      <a:schemeClr val="tx1"/>
                    </a:solidFill>
                  </a:rPr>
                  <a:t>-1</a:t>
                </a:r>
                <a:endParaRPr lang="en-US" sz="3200" b="1">
                  <a:solidFill>
                    <a:schemeClr val="tx1"/>
                  </a:solidFill>
                </a:endParaRPr>
              </a:p>
            </p:txBody>
          </p:sp>
          <p:sp>
            <p:nvSpPr>
              <p:cNvPr id="57361" name="Text Box 17"/>
              <p:cNvSpPr txBox="1">
                <a:spLocks noChangeArrowheads="1"/>
              </p:cNvSpPr>
              <p:nvPr/>
            </p:nvSpPr>
            <p:spPr bwMode="auto">
              <a:xfrm>
                <a:off x="2448" y="2304"/>
                <a:ext cx="528" cy="310"/>
              </a:xfrm>
              <a:prstGeom prst="rect">
                <a:avLst/>
              </a:prstGeom>
              <a:noFill/>
              <a:ln w="9525">
                <a:noFill/>
                <a:miter lim="800000"/>
                <a:headEnd/>
                <a:tailEnd/>
              </a:ln>
              <a:effectLst/>
            </p:spPr>
            <p:txBody>
              <a:bodyPr lIns="0" tIns="0" rIns="0" bIns="0" anchor="ctr" anchorCtr="1">
                <a:spAutoFit/>
              </a:bodyPr>
              <a:lstStyle/>
              <a:p>
                <a:pPr algn="ctr"/>
                <a:r>
                  <a:rPr lang="pt-BR" sz="3200" b="1">
                    <a:solidFill>
                      <a:schemeClr val="tx1"/>
                    </a:solidFill>
                  </a:rPr>
                  <a:t>1</a:t>
                </a:r>
                <a:endParaRPr lang="en-US" sz="3200" b="1">
                  <a:solidFill>
                    <a:schemeClr val="tx1"/>
                  </a:solidFill>
                </a:endParaRPr>
              </a:p>
            </p:txBody>
          </p:sp>
          <p:sp>
            <p:nvSpPr>
              <p:cNvPr id="57362" name="Text Box 18"/>
              <p:cNvSpPr txBox="1">
                <a:spLocks noChangeArrowheads="1"/>
              </p:cNvSpPr>
              <p:nvPr/>
            </p:nvSpPr>
            <p:spPr bwMode="auto">
              <a:xfrm>
                <a:off x="3168" y="2832"/>
                <a:ext cx="528" cy="310"/>
              </a:xfrm>
              <a:prstGeom prst="rect">
                <a:avLst/>
              </a:prstGeom>
              <a:noFill/>
              <a:ln w="9525">
                <a:noFill/>
                <a:miter lim="800000"/>
                <a:headEnd/>
                <a:tailEnd/>
              </a:ln>
              <a:effectLst/>
            </p:spPr>
            <p:txBody>
              <a:bodyPr lIns="0" tIns="0" rIns="0" bIns="0" anchor="ctr" anchorCtr="1">
                <a:spAutoFit/>
              </a:bodyPr>
              <a:lstStyle/>
              <a:p>
                <a:pPr algn="ctr"/>
                <a:r>
                  <a:rPr lang="pt-BR" sz="3200" b="1">
                    <a:solidFill>
                      <a:schemeClr val="tx1"/>
                    </a:solidFill>
                  </a:rPr>
                  <a:t>1</a:t>
                </a:r>
                <a:endParaRPr lang="en-US" sz="3200" b="1">
                  <a:solidFill>
                    <a:schemeClr val="tx1"/>
                  </a:solidFill>
                </a:endParaRPr>
              </a:p>
            </p:txBody>
          </p:sp>
          <p:sp>
            <p:nvSpPr>
              <p:cNvPr id="57363" name="Text Box 19"/>
              <p:cNvSpPr txBox="1">
                <a:spLocks noChangeArrowheads="1"/>
              </p:cNvSpPr>
              <p:nvPr/>
            </p:nvSpPr>
            <p:spPr bwMode="auto">
              <a:xfrm>
                <a:off x="1824" y="1872"/>
                <a:ext cx="528" cy="310"/>
              </a:xfrm>
              <a:prstGeom prst="rect">
                <a:avLst/>
              </a:prstGeom>
              <a:noFill/>
              <a:ln w="9525">
                <a:noFill/>
                <a:miter lim="800000"/>
                <a:headEnd/>
                <a:tailEnd/>
              </a:ln>
              <a:effectLst/>
            </p:spPr>
            <p:txBody>
              <a:bodyPr lIns="0" tIns="0" rIns="0" bIns="0" anchor="ctr" anchorCtr="1">
                <a:spAutoFit/>
              </a:bodyPr>
              <a:lstStyle/>
              <a:p>
                <a:pPr algn="ctr"/>
                <a:r>
                  <a:rPr lang="pt-BR" sz="3200" b="1">
                    <a:solidFill>
                      <a:schemeClr val="tx1"/>
                    </a:solidFill>
                  </a:rPr>
                  <a:t>x</a:t>
                </a:r>
                <a:r>
                  <a:rPr lang="pt-BR" sz="3200" b="1" baseline="-25000">
                    <a:solidFill>
                      <a:schemeClr val="tx1"/>
                    </a:solidFill>
                  </a:rPr>
                  <a:t>2</a:t>
                </a:r>
                <a:endParaRPr lang="en-US" sz="3200" b="1">
                  <a:solidFill>
                    <a:schemeClr val="tx1"/>
                  </a:solidFill>
                </a:endParaRPr>
              </a:p>
            </p:txBody>
          </p:sp>
          <p:sp>
            <p:nvSpPr>
              <p:cNvPr id="57364" name="Text Box 20"/>
              <p:cNvSpPr txBox="1">
                <a:spLocks noChangeArrowheads="1"/>
              </p:cNvSpPr>
              <p:nvPr/>
            </p:nvSpPr>
            <p:spPr bwMode="auto">
              <a:xfrm>
                <a:off x="3792" y="3360"/>
                <a:ext cx="528" cy="310"/>
              </a:xfrm>
              <a:prstGeom prst="rect">
                <a:avLst/>
              </a:prstGeom>
              <a:noFill/>
              <a:ln w="9525">
                <a:noFill/>
                <a:miter lim="800000"/>
                <a:headEnd/>
                <a:tailEnd/>
              </a:ln>
              <a:effectLst/>
            </p:spPr>
            <p:txBody>
              <a:bodyPr lIns="0" tIns="0" rIns="0" bIns="0" anchor="ctr" anchorCtr="1">
                <a:spAutoFit/>
              </a:bodyPr>
              <a:lstStyle/>
              <a:p>
                <a:pPr algn="ctr"/>
                <a:r>
                  <a:rPr lang="pt-BR" sz="3200" b="1">
                    <a:solidFill>
                      <a:schemeClr val="tx1"/>
                    </a:solidFill>
                  </a:rPr>
                  <a:t>x</a:t>
                </a:r>
                <a:r>
                  <a:rPr lang="pt-BR" sz="3200" b="1" baseline="-25000">
                    <a:solidFill>
                      <a:schemeClr val="tx1"/>
                    </a:solidFill>
                  </a:rPr>
                  <a:t>1</a:t>
                </a:r>
                <a:endParaRPr lang="en-US" sz="3200" b="1">
                  <a:solidFill>
                    <a:schemeClr val="tx1"/>
                  </a:solidFill>
                </a:endParaRPr>
              </a:p>
            </p:txBody>
          </p:sp>
          <p:sp>
            <p:nvSpPr>
              <p:cNvPr id="57365" name="Line 21"/>
              <p:cNvSpPr>
                <a:spLocks noChangeShapeType="1"/>
              </p:cNvSpPr>
              <p:nvPr/>
            </p:nvSpPr>
            <p:spPr bwMode="auto">
              <a:xfrm flipV="1">
                <a:off x="2160" y="1824"/>
                <a:ext cx="1680" cy="1488"/>
              </a:xfrm>
              <a:prstGeom prst="line">
                <a:avLst/>
              </a:prstGeom>
              <a:noFill/>
              <a:ln w="38100">
                <a:solidFill>
                  <a:schemeClr val="accent2"/>
                </a:solidFill>
                <a:prstDash val="dash"/>
                <a:round/>
                <a:headEnd/>
                <a:tailEnd/>
              </a:ln>
              <a:effectLst/>
            </p:spPr>
            <p:txBody>
              <a:bodyPr wrap="none">
                <a:spAutoFit/>
              </a:bodyPr>
              <a:lstStyle/>
              <a:p>
                <a:endParaRPr lang="en-US"/>
              </a:p>
            </p:txBody>
          </p:sp>
          <p:sp>
            <p:nvSpPr>
              <p:cNvPr id="57366" name="Line 22"/>
              <p:cNvSpPr>
                <a:spLocks noChangeShapeType="1"/>
              </p:cNvSpPr>
              <p:nvPr/>
            </p:nvSpPr>
            <p:spPr bwMode="auto">
              <a:xfrm flipV="1">
                <a:off x="2496" y="2160"/>
                <a:ext cx="1680" cy="1488"/>
              </a:xfrm>
              <a:prstGeom prst="line">
                <a:avLst/>
              </a:prstGeom>
              <a:noFill/>
              <a:ln w="38100">
                <a:solidFill>
                  <a:schemeClr val="accent2"/>
                </a:solidFill>
                <a:prstDash val="dash"/>
                <a:round/>
                <a:headEnd/>
                <a:tailEnd/>
              </a:ln>
              <a:effectLst/>
            </p:spPr>
            <p:txBody>
              <a:bodyPr wrap="none">
                <a:spAutoFit/>
              </a:bodyPr>
              <a:lstStyle/>
              <a:p>
                <a:endParaRPr lang="en-US"/>
              </a:p>
            </p:txBody>
          </p:sp>
        </p:grpSp>
        <p:sp>
          <p:nvSpPr>
            <p:cNvPr id="57369" name="Text Box 25"/>
            <p:cNvSpPr txBox="1">
              <a:spLocks noChangeArrowheads="1"/>
            </p:cNvSpPr>
            <p:nvPr/>
          </p:nvSpPr>
          <p:spPr bwMode="auto">
            <a:xfrm>
              <a:off x="2448" y="1872"/>
              <a:ext cx="315" cy="368"/>
            </a:xfrm>
            <a:prstGeom prst="rect">
              <a:avLst/>
            </a:prstGeom>
            <a:noFill/>
            <a:ln w="9525">
              <a:noFill/>
              <a:miter lim="800000"/>
              <a:headEnd/>
              <a:tailEnd/>
            </a:ln>
            <a:effectLst/>
          </p:spPr>
          <p:txBody>
            <a:bodyPr wrap="none">
              <a:spAutoFit/>
            </a:bodyPr>
            <a:lstStyle/>
            <a:p>
              <a:r>
                <a:rPr lang="pt-BR" sz="3200" b="1"/>
                <a:t>C</a:t>
              </a:r>
              <a:r>
                <a:rPr lang="pt-BR" sz="3200" b="1" baseline="-25000"/>
                <a:t>1</a:t>
              </a:r>
              <a:endParaRPr lang="en-US" sz="3200" b="1"/>
            </a:p>
          </p:txBody>
        </p:sp>
        <p:sp>
          <p:nvSpPr>
            <p:cNvPr id="57370" name="Text Box 26"/>
            <p:cNvSpPr txBox="1">
              <a:spLocks noChangeArrowheads="1"/>
            </p:cNvSpPr>
            <p:nvPr/>
          </p:nvSpPr>
          <p:spPr bwMode="auto">
            <a:xfrm>
              <a:off x="3792" y="2832"/>
              <a:ext cx="315" cy="368"/>
            </a:xfrm>
            <a:prstGeom prst="rect">
              <a:avLst/>
            </a:prstGeom>
            <a:noFill/>
            <a:ln w="9525">
              <a:noFill/>
              <a:miter lim="800000"/>
              <a:headEnd/>
              <a:tailEnd/>
            </a:ln>
            <a:effectLst/>
          </p:spPr>
          <p:txBody>
            <a:bodyPr wrap="none">
              <a:spAutoFit/>
            </a:bodyPr>
            <a:lstStyle/>
            <a:p>
              <a:r>
                <a:rPr lang="pt-BR" sz="3200" b="1"/>
                <a:t>C</a:t>
              </a:r>
              <a:r>
                <a:rPr lang="pt-BR" sz="3200" b="1" baseline="-25000"/>
                <a:t>1</a:t>
              </a:r>
              <a:endParaRPr lang="en-US" sz="3200" b="1"/>
            </a:p>
          </p:txBody>
        </p:sp>
        <p:sp>
          <p:nvSpPr>
            <p:cNvPr id="57371" name="Text Box 27"/>
            <p:cNvSpPr txBox="1">
              <a:spLocks noChangeArrowheads="1"/>
            </p:cNvSpPr>
            <p:nvPr/>
          </p:nvSpPr>
          <p:spPr bwMode="auto">
            <a:xfrm>
              <a:off x="3168" y="1968"/>
              <a:ext cx="315" cy="368"/>
            </a:xfrm>
            <a:prstGeom prst="rect">
              <a:avLst/>
            </a:prstGeom>
            <a:noFill/>
            <a:ln w="9525">
              <a:noFill/>
              <a:miter lim="800000"/>
              <a:headEnd/>
              <a:tailEnd/>
            </a:ln>
            <a:effectLst/>
          </p:spPr>
          <p:txBody>
            <a:bodyPr wrap="none">
              <a:spAutoFit/>
            </a:bodyPr>
            <a:lstStyle/>
            <a:p>
              <a:r>
                <a:rPr lang="pt-BR" sz="3200" b="1">
                  <a:solidFill>
                    <a:schemeClr val="tx2"/>
                  </a:solidFill>
                </a:rPr>
                <a:t>C</a:t>
              </a:r>
              <a:r>
                <a:rPr lang="pt-BR" sz="3200" b="1" baseline="-25000">
                  <a:solidFill>
                    <a:schemeClr val="tx2"/>
                  </a:solidFill>
                </a:rPr>
                <a:t>2</a:t>
              </a:r>
              <a:endParaRPr lang="en-US" sz="3200" b="1">
                <a:solidFill>
                  <a:schemeClr val="tx2"/>
                </a:solidFill>
              </a:endParaRPr>
            </a:p>
          </p:txBody>
        </p:sp>
      </p:gr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60400" y="0"/>
            <a:ext cx="8420100" cy="1143000"/>
          </a:xfrm>
        </p:spPr>
        <p:txBody>
          <a:bodyPr/>
          <a:lstStyle/>
          <a:p>
            <a:r>
              <a:rPr lang="en-US" sz="4000"/>
              <a:t>Perceptron: Learning Algorithm </a:t>
            </a:r>
            <a:endParaRPr lang="en-US"/>
          </a:p>
        </p:txBody>
      </p:sp>
      <p:sp>
        <p:nvSpPr>
          <p:cNvPr id="21507" name="Rectangle 3"/>
          <p:cNvSpPr>
            <a:spLocks noGrp="1" noChangeArrowheads="1"/>
          </p:cNvSpPr>
          <p:nvPr>
            <p:ph idx="1"/>
          </p:nvPr>
        </p:nvSpPr>
        <p:spPr>
          <a:xfrm>
            <a:off x="577850" y="1447800"/>
            <a:ext cx="8420100" cy="4800600"/>
          </a:xfrm>
        </p:spPr>
        <p:txBody>
          <a:bodyPr/>
          <a:lstStyle/>
          <a:p>
            <a:pPr>
              <a:lnSpc>
                <a:spcPct val="90000"/>
              </a:lnSpc>
              <a:buClr>
                <a:schemeClr val="tx1"/>
              </a:buClr>
            </a:pPr>
            <a:r>
              <a:rPr lang="en-US">
                <a:solidFill>
                  <a:schemeClr val="accent2"/>
                </a:solidFill>
              </a:rPr>
              <a:t>Variables and parameters</a:t>
            </a:r>
          </a:p>
          <a:p>
            <a:pPr>
              <a:lnSpc>
                <a:spcPct val="90000"/>
              </a:lnSpc>
              <a:buClr>
                <a:schemeClr val="tx1"/>
              </a:buClr>
              <a:buFontTx/>
              <a:buNone/>
            </a:pPr>
            <a:r>
              <a:rPr lang="en-US"/>
              <a:t>	</a:t>
            </a:r>
            <a:r>
              <a:rPr lang="pt-BR" b="1"/>
              <a:t>x</a:t>
            </a:r>
            <a:r>
              <a:rPr lang="en-US" sz="2800">
                <a:sym typeface="Bookshelf Symbol 4" pitchFamily="34" charset="2"/>
              </a:rPr>
              <a:t>(n) =  input vector</a:t>
            </a:r>
          </a:p>
          <a:p>
            <a:pPr>
              <a:lnSpc>
                <a:spcPct val="90000"/>
              </a:lnSpc>
              <a:buClr>
                <a:schemeClr val="tx1"/>
              </a:buClr>
              <a:buFontTx/>
              <a:buNone/>
            </a:pPr>
            <a:r>
              <a:rPr lang="en-US" sz="2800">
                <a:sym typeface="Bookshelf Symbol 4" pitchFamily="34" charset="2"/>
              </a:rPr>
              <a:t>		  = [+1, x</a:t>
            </a:r>
            <a:r>
              <a:rPr lang="en-US" sz="2800" baseline="-25000">
                <a:sym typeface="Bookshelf Symbol 4" pitchFamily="34" charset="2"/>
              </a:rPr>
              <a:t>1</a:t>
            </a:r>
            <a:r>
              <a:rPr lang="en-US" sz="2800">
                <a:sym typeface="Bookshelf Symbol 4" pitchFamily="34" charset="2"/>
              </a:rPr>
              <a:t>(n), x</a:t>
            </a:r>
            <a:r>
              <a:rPr lang="en-US" sz="2800" baseline="-25000">
                <a:sym typeface="Bookshelf Symbol 4" pitchFamily="34" charset="2"/>
              </a:rPr>
              <a:t>2</a:t>
            </a:r>
            <a:r>
              <a:rPr lang="en-US" sz="2800">
                <a:sym typeface="Bookshelf Symbol 4" pitchFamily="34" charset="2"/>
              </a:rPr>
              <a:t>(n), …, x</a:t>
            </a:r>
            <a:r>
              <a:rPr lang="en-US" sz="2800" baseline="-25000">
                <a:sym typeface="Bookshelf Symbol 4" pitchFamily="34" charset="2"/>
              </a:rPr>
              <a:t>m</a:t>
            </a:r>
            <a:r>
              <a:rPr lang="en-US" sz="2800">
                <a:sym typeface="Bookshelf Symbol 4" pitchFamily="34" charset="2"/>
              </a:rPr>
              <a:t>(n)]</a:t>
            </a:r>
            <a:r>
              <a:rPr lang="en-US" sz="2800" baseline="30000">
                <a:sym typeface="Bookshelf Symbol 4" pitchFamily="34" charset="2"/>
              </a:rPr>
              <a:t>T</a:t>
            </a:r>
            <a:endParaRPr lang="en-US" sz="2800">
              <a:sym typeface="Bookshelf Symbol 4" pitchFamily="34" charset="2"/>
            </a:endParaRPr>
          </a:p>
          <a:p>
            <a:pPr>
              <a:lnSpc>
                <a:spcPct val="90000"/>
              </a:lnSpc>
              <a:buClr>
                <a:schemeClr val="tx1"/>
              </a:buClr>
              <a:buFontTx/>
              <a:buNone/>
            </a:pPr>
            <a:r>
              <a:rPr lang="en-US" sz="2800">
                <a:sym typeface="Bookshelf Symbol 4" pitchFamily="34" charset="2"/>
              </a:rPr>
              <a:t>	</a:t>
            </a:r>
            <a:r>
              <a:rPr lang="en-US" sz="2800" b="1">
                <a:sym typeface="Bookshelf Symbol 4" pitchFamily="34" charset="2"/>
              </a:rPr>
              <a:t>w</a:t>
            </a:r>
            <a:r>
              <a:rPr lang="en-US" sz="2800">
                <a:sym typeface="Bookshelf Symbol 4" pitchFamily="34" charset="2"/>
              </a:rPr>
              <a:t>(n) = weight vector</a:t>
            </a:r>
          </a:p>
          <a:p>
            <a:pPr>
              <a:lnSpc>
                <a:spcPct val="90000"/>
              </a:lnSpc>
              <a:buClr>
                <a:schemeClr val="tx1"/>
              </a:buClr>
              <a:buFontTx/>
              <a:buNone/>
            </a:pPr>
            <a:r>
              <a:rPr lang="en-US" sz="2800">
                <a:sym typeface="Bookshelf Symbol 4" pitchFamily="34" charset="2"/>
              </a:rPr>
              <a:t>		  = [b(n), w</a:t>
            </a:r>
            <a:r>
              <a:rPr lang="en-US" sz="2800" baseline="-25000">
                <a:sym typeface="Bookshelf Symbol 4" pitchFamily="34" charset="2"/>
              </a:rPr>
              <a:t>1</a:t>
            </a:r>
            <a:r>
              <a:rPr lang="en-US" sz="2800">
                <a:sym typeface="Bookshelf Symbol 4" pitchFamily="34" charset="2"/>
              </a:rPr>
              <a:t>(n), w</a:t>
            </a:r>
            <a:r>
              <a:rPr lang="en-US" sz="2800" baseline="-25000">
                <a:sym typeface="Bookshelf Symbol 4" pitchFamily="34" charset="2"/>
              </a:rPr>
              <a:t>2</a:t>
            </a:r>
            <a:r>
              <a:rPr lang="en-US" sz="2800">
                <a:sym typeface="Bookshelf Symbol 4" pitchFamily="34" charset="2"/>
              </a:rPr>
              <a:t>(n), …, w</a:t>
            </a:r>
            <a:r>
              <a:rPr lang="en-US" sz="2800" baseline="-25000">
                <a:sym typeface="Bookshelf Symbol 4" pitchFamily="34" charset="2"/>
              </a:rPr>
              <a:t>m</a:t>
            </a:r>
            <a:r>
              <a:rPr lang="en-US" sz="2800">
                <a:sym typeface="Bookshelf Symbol 4" pitchFamily="34" charset="2"/>
              </a:rPr>
              <a:t>(n)]</a:t>
            </a:r>
            <a:r>
              <a:rPr lang="en-US" sz="2800" baseline="30000">
                <a:sym typeface="Bookshelf Symbol 4" pitchFamily="34" charset="2"/>
              </a:rPr>
              <a:t>T</a:t>
            </a:r>
            <a:endParaRPr lang="en-US" sz="2800">
              <a:sym typeface="Bookshelf Symbol 4" pitchFamily="34" charset="2"/>
            </a:endParaRPr>
          </a:p>
          <a:p>
            <a:pPr>
              <a:lnSpc>
                <a:spcPct val="90000"/>
              </a:lnSpc>
              <a:buClr>
                <a:schemeClr val="tx1"/>
              </a:buClr>
              <a:buFontTx/>
              <a:buNone/>
            </a:pPr>
            <a:r>
              <a:rPr lang="en-US" sz="2800">
                <a:sym typeface="Bookshelf Symbol 4" pitchFamily="34" charset="2"/>
              </a:rPr>
              <a:t>	b(n) = bias</a:t>
            </a:r>
          </a:p>
          <a:p>
            <a:pPr>
              <a:lnSpc>
                <a:spcPct val="90000"/>
              </a:lnSpc>
              <a:buClr>
                <a:schemeClr val="tx1"/>
              </a:buClr>
              <a:buFontTx/>
              <a:buNone/>
            </a:pPr>
            <a:r>
              <a:rPr lang="en-US" sz="2800">
                <a:sym typeface="Bookshelf Symbol 4" pitchFamily="34" charset="2"/>
              </a:rPr>
              <a:t>	y(n) = actual response</a:t>
            </a:r>
          </a:p>
          <a:p>
            <a:pPr>
              <a:lnSpc>
                <a:spcPct val="90000"/>
              </a:lnSpc>
              <a:buClr>
                <a:schemeClr val="tx1"/>
              </a:buClr>
              <a:buFontTx/>
              <a:buNone/>
            </a:pPr>
            <a:r>
              <a:rPr lang="en-US" sz="2800">
                <a:sym typeface="Bookshelf Symbol 4" pitchFamily="34" charset="2"/>
              </a:rPr>
              <a:t>	d(n) = desired response</a:t>
            </a:r>
          </a:p>
          <a:p>
            <a:pPr>
              <a:lnSpc>
                <a:spcPct val="90000"/>
              </a:lnSpc>
              <a:buClr>
                <a:schemeClr val="tx1"/>
              </a:buClr>
              <a:buFontTx/>
              <a:buNone/>
            </a:pPr>
            <a:r>
              <a:rPr lang="en-US" sz="2800">
                <a:sym typeface="Bookshelf Symbol 4" pitchFamily="34" charset="2"/>
              </a:rPr>
              <a:t>	</a:t>
            </a:r>
            <a:r>
              <a:rPr lang="en-US" b="1" i="1">
                <a:sym typeface="Symbol" pitchFamily="18" charset="2"/>
              </a:rPr>
              <a:t></a:t>
            </a:r>
            <a:r>
              <a:rPr lang="en-US" sz="2800">
                <a:sym typeface="Bookshelf Symbol 4" pitchFamily="34" charset="2"/>
              </a:rPr>
              <a:t> = learning rate parameter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2917" y="365759"/>
            <a:ext cx="8847296" cy="1324610"/>
          </a:xfrm>
          <a:custGeom>
            <a:avLst/>
            <a:gdLst/>
            <a:ahLst/>
            <a:cxnLst/>
            <a:rect l="l" t="t" r="r" b="b"/>
            <a:pathLst>
              <a:path w="10888980" h="1324610">
                <a:moveTo>
                  <a:pt x="0" y="1324356"/>
                </a:moveTo>
                <a:lnTo>
                  <a:pt x="10888980" y="1324356"/>
                </a:lnTo>
                <a:lnTo>
                  <a:pt x="10888980" y="0"/>
                </a:lnTo>
                <a:lnTo>
                  <a:pt x="0" y="0"/>
                </a:lnTo>
                <a:lnTo>
                  <a:pt x="0" y="1324356"/>
                </a:lnTo>
                <a:close/>
              </a:path>
            </a:pathLst>
          </a:custGeom>
          <a:solidFill>
            <a:srgbClr val="000000"/>
          </a:solidFill>
        </p:spPr>
        <p:txBody>
          <a:bodyPr wrap="square" lIns="0" tIns="0" rIns="0" bIns="0" rtlCol="0"/>
          <a:lstStyle/>
          <a:p>
            <a:endParaRPr/>
          </a:p>
        </p:txBody>
      </p:sp>
      <p:sp>
        <p:nvSpPr>
          <p:cNvPr id="3" name="object 3"/>
          <p:cNvSpPr/>
          <p:nvPr/>
        </p:nvSpPr>
        <p:spPr>
          <a:xfrm>
            <a:off x="482917" y="365759"/>
            <a:ext cx="8847296" cy="1324610"/>
          </a:xfrm>
          <a:custGeom>
            <a:avLst/>
            <a:gdLst/>
            <a:ahLst/>
            <a:cxnLst/>
            <a:rect l="l" t="t" r="r" b="b"/>
            <a:pathLst>
              <a:path w="10888980" h="1324610">
                <a:moveTo>
                  <a:pt x="0" y="1324356"/>
                </a:moveTo>
                <a:lnTo>
                  <a:pt x="10888980" y="1324356"/>
                </a:lnTo>
                <a:lnTo>
                  <a:pt x="10888980" y="0"/>
                </a:lnTo>
                <a:lnTo>
                  <a:pt x="0" y="0"/>
                </a:lnTo>
                <a:lnTo>
                  <a:pt x="0" y="1324356"/>
                </a:lnTo>
                <a:close/>
              </a:path>
            </a:pathLst>
          </a:custGeom>
          <a:ln w="12192">
            <a:solidFill>
              <a:srgbClr val="000000"/>
            </a:solidFill>
          </a:ln>
        </p:spPr>
        <p:txBody>
          <a:bodyPr wrap="square" lIns="0" tIns="0" rIns="0" bIns="0" rtlCol="0"/>
          <a:lstStyle/>
          <a:p>
            <a:endParaRPr/>
          </a:p>
        </p:txBody>
      </p:sp>
      <p:sp>
        <p:nvSpPr>
          <p:cNvPr id="4" name="object 4"/>
          <p:cNvSpPr/>
          <p:nvPr/>
        </p:nvSpPr>
        <p:spPr>
          <a:xfrm>
            <a:off x="1792985" y="786383"/>
            <a:ext cx="6266783" cy="87782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82917" y="1825751"/>
            <a:ext cx="8847296" cy="435102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47145" y="1757282"/>
            <a:ext cx="8610998" cy="4106252"/>
          </a:xfrm>
          <a:prstGeom prst="rect">
            <a:avLst/>
          </a:prstGeom>
        </p:spPr>
        <p:txBody>
          <a:bodyPr vert="horz" wrap="square" lIns="0" tIns="48260" rIns="0" bIns="0" rtlCol="0">
            <a:spAutoFit/>
          </a:bodyPr>
          <a:lstStyle/>
          <a:p>
            <a:pPr marL="410209" indent="-397510">
              <a:lnSpc>
                <a:spcPct val="100000"/>
              </a:lnSpc>
              <a:spcBef>
                <a:spcPts val="380"/>
              </a:spcBef>
              <a:buFont typeface="Wingdings"/>
              <a:buChar char=""/>
              <a:tabLst>
                <a:tab pos="410845" algn="l"/>
              </a:tabLst>
            </a:pPr>
            <a:r>
              <a:rPr sz="2800" spc="-165" dirty="0">
                <a:latin typeface="Arial"/>
                <a:cs typeface="Arial"/>
              </a:rPr>
              <a:t>AI </a:t>
            </a:r>
            <a:r>
              <a:rPr sz="2800" spc="-175" dirty="0">
                <a:latin typeface="Arial"/>
                <a:cs typeface="Arial"/>
              </a:rPr>
              <a:t>have </a:t>
            </a:r>
            <a:r>
              <a:rPr sz="2800" spc="-114" dirty="0">
                <a:latin typeface="Arial"/>
                <a:cs typeface="Arial"/>
              </a:rPr>
              <a:t>taken </a:t>
            </a:r>
            <a:r>
              <a:rPr sz="2800" spc="-150" dirty="0">
                <a:latin typeface="Arial"/>
                <a:cs typeface="Arial"/>
              </a:rPr>
              <a:t>many </a:t>
            </a:r>
            <a:r>
              <a:rPr sz="2800" spc="-200" dirty="0">
                <a:latin typeface="Arial"/>
                <a:cs typeface="Arial"/>
              </a:rPr>
              <a:t>shapes </a:t>
            </a:r>
            <a:r>
              <a:rPr sz="2800" spc="-135" dirty="0">
                <a:latin typeface="Arial"/>
                <a:cs typeface="Arial"/>
              </a:rPr>
              <a:t>and </a:t>
            </a:r>
            <a:r>
              <a:rPr sz="2800" spc="-95" dirty="0">
                <a:latin typeface="Arial"/>
                <a:cs typeface="Arial"/>
              </a:rPr>
              <a:t>forms </a:t>
            </a:r>
            <a:r>
              <a:rPr sz="2800" spc="-100" dirty="0">
                <a:latin typeface="Arial"/>
                <a:cs typeface="Arial"/>
              </a:rPr>
              <a:t>over </a:t>
            </a:r>
            <a:r>
              <a:rPr sz="2800" spc="-85" dirty="0">
                <a:latin typeface="Arial"/>
                <a:cs typeface="Arial"/>
              </a:rPr>
              <a:t>recent</a:t>
            </a:r>
            <a:r>
              <a:rPr sz="2800" spc="-125" dirty="0">
                <a:latin typeface="Arial"/>
                <a:cs typeface="Arial"/>
              </a:rPr>
              <a:t> </a:t>
            </a:r>
            <a:r>
              <a:rPr sz="2800" spc="-175" dirty="0">
                <a:latin typeface="Arial"/>
                <a:cs typeface="Arial"/>
              </a:rPr>
              <a:t>years</a:t>
            </a:r>
            <a:endParaRPr sz="2800" dirty="0">
              <a:latin typeface="Arial"/>
              <a:cs typeface="Arial"/>
            </a:endParaRPr>
          </a:p>
          <a:p>
            <a:pPr marL="835660" lvl="1" indent="-365760">
              <a:lnSpc>
                <a:spcPct val="100000"/>
              </a:lnSpc>
              <a:spcBef>
                <a:spcPts val="245"/>
              </a:spcBef>
              <a:buFont typeface="Courier New"/>
              <a:buChar char="o"/>
              <a:tabLst>
                <a:tab pos="836294" algn="l"/>
              </a:tabLst>
            </a:pPr>
            <a:r>
              <a:rPr sz="2400" spc="-35" dirty="0">
                <a:latin typeface="Arial"/>
                <a:cs typeface="Arial"/>
              </a:rPr>
              <a:t>Mobile </a:t>
            </a:r>
            <a:r>
              <a:rPr sz="2400" spc="-170" dirty="0">
                <a:latin typeface="Arial"/>
                <a:cs typeface="Arial"/>
              </a:rPr>
              <a:t>Phones </a:t>
            </a:r>
            <a:r>
              <a:rPr sz="2400" spc="-75" dirty="0">
                <a:latin typeface="Arial"/>
                <a:cs typeface="Arial"/>
              </a:rPr>
              <a:t>( </a:t>
            </a:r>
            <a:r>
              <a:rPr sz="2400" spc="-40" dirty="0">
                <a:latin typeface="Arial"/>
                <a:cs typeface="Arial"/>
              </a:rPr>
              <a:t>Siri</a:t>
            </a:r>
            <a:r>
              <a:rPr sz="2400" spc="-40">
                <a:latin typeface="Arial"/>
                <a:cs typeface="Arial"/>
              </a:rPr>
              <a:t>/</a:t>
            </a:r>
            <a:r>
              <a:rPr sz="2400" spc="-265">
                <a:latin typeface="Arial"/>
                <a:cs typeface="Arial"/>
              </a:rPr>
              <a:t> </a:t>
            </a:r>
            <a:r>
              <a:rPr lang="en-US" sz="2400" spc="-265" dirty="0" err="1" smtClean="0">
                <a:latin typeface="Arial"/>
                <a:cs typeface="Arial"/>
              </a:rPr>
              <a:t>alexa</a:t>
            </a:r>
            <a:r>
              <a:rPr lang="en-US" sz="2400" spc="-265" dirty="0" smtClean="0">
                <a:latin typeface="Arial"/>
                <a:cs typeface="Arial"/>
              </a:rPr>
              <a:t>/C</a:t>
            </a:r>
            <a:r>
              <a:rPr sz="2400" spc="-114" smtClean="0">
                <a:latin typeface="Arial"/>
                <a:cs typeface="Arial"/>
              </a:rPr>
              <a:t>ortana</a:t>
            </a:r>
            <a:r>
              <a:rPr sz="2400" spc="-114" dirty="0">
                <a:latin typeface="Arial"/>
                <a:cs typeface="Arial"/>
              </a:rPr>
              <a:t>)</a:t>
            </a:r>
            <a:endParaRPr sz="2400" dirty="0">
              <a:latin typeface="Arial"/>
              <a:cs typeface="Arial"/>
            </a:endParaRPr>
          </a:p>
          <a:p>
            <a:pPr marL="835660" lvl="1" indent="-365760">
              <a:lnSpc>
                <a:spcPct val="100000"/>
              </a:lnSpc>
              <a:spcBef>
                <a:spcPts val="219"/>
              </a:spcBef>
              <a:buFont typeface="Courier New"/>
              <a:buChar char="o"/>
              <a:tabLst>
                <a:tab pos="836294" algn="l"/>
              </a:tabLst>
            </a:pPr>
            <a:r>
              <a:rPr sz="2400" spc="-105" dirty="0">
                <a:latin typeface="Arial"/>
                <a:cs typeface="Arial"/>
              </a:rPr>
              <a:t>Video </a:t>
            </a:r>
            <a:r>
              <a:rPr sz="2400" spc="-204" dirty="0">
                <a:latin typeface="Arial"/>
                <a:cs typeface="Arial"/>
              </a:rPr>
              <a:t>Games</a:t>
            </a:r>
            <a:r>
              <a:rPr sz="2400" spc="-180" dirty="0">
                <a:latin typeface="Arial"/>
                <a:cs typeface="Arial"/>
              </a:rPr>
              <a:t> </a:t>
            </a:r>
            <a:r>
              <a:rPr sz="2400" spc="-140" dirty="0">
                <a:latin typeface="Arial"/>
                <a:cs typeface="Arial"/>
              </a:rPr>
              <a:t>Characters</a:t>
            </a:r>
            <a:endParaRPr sz="2400" dirty="0">
              <a:latin typeface="Arial"/>
              <a:cs typeface="Arial"/>
            </a:endParaRPr>
          </a:p>
          <a:p>
            <a:pPr marL="835660" lvl="1" indent="-365760">
              <a:lnSpc>
                <a:spcPct val="100000"/>
              </a:lnSpc>
              <a:spcBef>
                <a:spcPts val="200"/>
              </a:spcBef>
              <a:buFont typeface="Courier New"/>
              <a:buChar char="o"/>
              <a:tabLst>
                <a:tab pos="836294" algn="l"/>
              </a:tabLst>
            </a:pPr>
            <a:r>
              <a:rPr sz="2400" spc="-245" dirty="0">
                <a:latin typeface="Arial"/>
                <a:cs typeface="Arial"/>
              </a:rPr>
              <a:t>GPS/ </a:t>
            </a:r>
            <a:r>
              <a:rPr sz="2400" spc="-150" dirty="0">
                <a:latin typeface="Arial"/>
                <a:cs typeface="Arial"/>
              </a:rPr>
              <a:t>Voice</a:t>
            </a:r>
            <a:r>
              <a:rPr sz="2400" spc="-35" dirty="0">
                <a:latin typeface="Arial"/>
                <a:cs typeface="Arial"/>
              </a:rPr>
              <a:t> </a:t>
            </a:r>
            <a:r>
              <a:rPr sz="2400" spc="-110" dirty="0" smtClean="0">
                <a:latin typeface="Arial"/>
                <a:cs typeface="Arial"/>
              </a:rPr>
              <a:t>Recognition</a:t>
            </a:r>
            <a:endParaRPr lang="en-IN" sz="2400" spc="-110" dirty="0" smtClean="0">
              <a:latin typeface="Arial"/>
              <a:cs typeface="Arial"/>
            </a:endParaRPr>
          </a:p>
          <a:p>
            <a:pPr marL="835660" lvl="1" indent="-365760">
              <a:lnSpc>
                <a:spcPct val="100000"/>
              </a:lnSpc>
              <a:spcBef>
                <a:spcPts val="200"/>
              </a:spcBef>
              <a:buFont typeface="Courier New"/>
              <a:buChar char="o"/>
              <a:tabLst>
                <a:tab pos="836294" algn="l"/>
              </a:tabLst>
            </a:pPr>
            <a:r>
              <a:rPr lang="en-IN" sz="2400" spc="-110" dirty="0" smtClean="0">
                <a:latin typeface="Arial"/>
                <a:cs typeface="Arial"/>
              </a:rPr>
              <a:t>Search Items </a:t>
            </a:r>
          </a:p>
          <a:p>
            <a:pPr marL="835660" lvl="1" indent="-365760">
              <a:lnSpc>
                <a:spcPct val="100000"/>
              </a:lnSpc>
              <a:spcBef>
                <a:spcPts val="200"/>
              </a:spcBef>
              <a:buFont typeface="Courier New"/>
              <a:buChar char="o"/>
              <a:tabLst>
                <a:tab pos="836294" algn="l"/>
              </a:tabLst>
            </a:pPr>
            <a:r>
              <a:rPr lang="en-IN" sz="2400" spc="-110" dirty="0" smtClean="0">
                <a:latin typeface="Arial"/>
                <a:cs typeface="Arial"/>
              </a:rPr>
              <a:t>Image recognition/Pattern recognition</a:t>
            </a:r>
            <a:endParaRPr sz="2400" dirty="0">
              <a:latin typeface="Arial"/>
              <a:cs typeface="Arial"/>
            </a:endParaRPr>
          </a:p>
          <a:p>
            <a:pPr marL="835660" lvl="1" indent="-365760">
              <a:lnSpc>
                <a:spcPct val="100000"/>
              </a:lnSpc>
              <a:spcBef>
                <a:spcPts val="219"/>
              </a:spcBef>
              <a:buFont typeface="Courier New"/>
              <a:buChar char="o"/>
              <a:tabLst>
                <a:tab pos="836294" algn="l"/>
              </a:tabLst>
            </a:pPr>
            <a:r>
              <a:rPr sz="2400" spc="-130" dirty="0">
                <a:latin typeface="Arial"/>
                <a:cs typeface="Arial"/>
              </a:rPr>
              <a:t>Robotics</a:t>
            </a:r>
            <a:endParaRPr sz="2400" dirty="0">
              <a:latin typeface="Arial"/>
              <a:cs typeface="Arial"/>
            </a:endParaRPr>
          </a:p>
          <a:p>
            <a:pPr marL="410209" indent="-397510">
              <a:lnSpc>
                <a:spcPct val="100000"/>
              </a:lnSpc>
              <a:spcBef>
                <a:spcPts val="5"/>
              </a:spcBef>
              <a:buFont typeface="Wingdings"/>
              <a:buChar char=""/>
              <a:tabLst>
                <a:tab pos="410845" algn="l"/>
              </a:tabLst>
            </a:pPr>
            <a:r>
              <a:rPr sz="2800" spc="-165" dirty="0" smtClean="0">
                <a:latin typeface="Arial"/>
                <a:cs typeface="Arial"/>
              </a:rPr>
              <a:t>Google </a:t>
            </a:r>
            <a:r>
              <a:rPr sz="2800" spc="-210" dirty="0">
                <a:latin typeface="Arial"/>
                <a:cs typeface="Arial"/>
              </a:rPr>
              <a:t>has </a:t>
            </a:r>
            <a:r>
              <a:rPr sz="2800" spc="-135" dirty="0">
                <a:latin typeface="Arial"/>
                <a:cs typeface="Arial"/>
              </a:rPr>
              <a:t>been </a:t>
            </a:r>
            <a:r>
              <a:rPr sz="2800" spc="-220" dirty="0">
                <a:latin typeface="Arial"/>
                <a:cs typeface="Arial"/>
              </a:rPr>
              <a:t>a </a:t>
            </a:r>
            <a:r>
              <a:rPr sz="2800" spc="-65" dirty="0">
                <a:latin typeface="Arial"/>
                <a:cs typeface="Arial"/>
              </a:rPr>
              <a:t>major </a:t>
            </a:r>
            <a:r>
              <a:rPr sz="2800" spc="-125" dirty="0">
                <a:latin typeface="Arial"/>
                <a:cs typeface="Arial"/>
              </a:rPr>
              <a:t>play </a:t>
            </a:r>
            <a:r>
              <a:rPr sz="2800" spc="-90" dirty="0">
                <a:latin typeface="Arial"/>
                <a:cs typeface="Arial"/>
              </a:rPr>
              <a:t>on </a:t>
            </a:r>
            <a:r>
              <a:rPr sz="2800" spc="-165" dirty="0">
                <a:latin typeface="Arial"/>
                <a:cs typeface="Arial"/>
              </a:rPr>
              <a:t>AI </a:t>
            </a:r>
            <a:r>
              <a:rPr sz="2800" spc="-130" dirty="0">
                <a:latin typeface="Arial"/>
                <a:cs typeface="Arial"/>
              </a:rPr>
              <a:t>transcendence </a:t>
            </a:r>
            <a:r>
              <a:rPr sz="2800" spc="-135" dirty="0">
                <a:latin typeface="Arial"/>
                <a:cs typeface="Arial"/>
              </a:rPr>
              <a:t>and </a:t>
            </a:r>
            <a:r>
              <a:rPr sz="2800" spc="-185" dirty="0">
                <a:latin typeface="Arial"/>
                <a:cs typeface="Arial"/>
              </a:rPr>
              <a:t>Deep</a:t>
            </a:r>
            <a:r>
              <a:rPr sz="2800" spc="-30" dirty="0">
                <a:latin typeface="Arial"/>
                <a:cs typeface="Arial"/>
              </a:rPr>
              <a:t> </a:t>
            </a:r>
            <a:r>
              <a:rPr sz="2800" spc="-140" dirty="0">
                <a:latin typeface="Arial"/>
                <a:cs typeface="Arial"/>
              </a:rPr>
              <a:t>Learning.</a:t>
            </a:r>
            <a:endParaRPr sz="2800" dirty="0">
              <a:latin typeface="Arial"/>
              <a:cs typeface="Arial"/>
            </a:endParaRPr>
          </a:p>
          <a:p>
            <a:pPr marL="835660" lvl="1" indent="-365760">
              <a:lnSpc>
                <a:spcPct val="100000"/>
              </a:lnSpc>
              <a:spcBef>
                <a:spcPts val="240"/>
              </a:spcBef>
              <a:buFont typeface="Courier New"/>
              <a:buChar char="o"/>
              <a:tabLst>
                <a:tab pos="836294" algn="l"/>
              </a:tabLst>
            </a:pPr>
            <a:r>
              <a:rPr sz="2400" spc="-155" dirty="0">
                <a:latin typeface="Arial"/>
                <a:cs typeface="Arial"/>
              </a:rPr>
              <a:t>Deep </a:t>
            </a:r>
            <a:r>
              <a:rPr sz="2400" spc="-80" dirty="0">
                <a:latin typeface="Arial"/>
                <a:cs typeface="Arial"/>
              </a:rPr>
              <a:t>learning </a:t>
            </a:r>
            <a:r>
              <a:rPr sz="2400" spc="-125" dirty="0">
                <a:latin typeface="Arial"/>
                <a:cs typeface="Arial"/>
              </a:rPr>
              <a:t>is </a:t>
            </a:r>
            <a:r>
              <a:rPr sz="2400" spc="-190" dirty="0">
                <a:latin typeface="Arial"/>
                <a:cs typeface="Arial"/>
              </a:rPr>
              <a:t>a </a:t>
            </a:r>
            <a:r>
              <a:rPr sz="2400" spc="-105" dirty="0">
                <a:latin typeface="Arial"/>
                <a:cs typeface="Arial"/>
              </a:rPr>
              <a:t>machine </a:t>
            </a:r>
            <a:r>
              <a:rPr sz="2400" spc="-80" dirty="0">
                <a:latin typeface="Arial"/>
                <a:cs typeface="Arial"/>
              </a:rPr>
              <a:t>learning </a:t>
            </a:r>
            <a:r>
              <a:rPr sz="2400" spc="-155" dirty="0">
                <a:latin typeface="Arial"/>
                <a:cs typeface="Arial"/>
              </a:rPr>
              <a:t>based </a:t>
            </a:r>
            <a:r>
              <a:rPr sz="2400" spc="-75" dirty="0">
                <a:latin typeface="Arial"/>
                <a:cs typeface="Arial"/>
              </a:rPr>
              <a:t>on</a:t>
            </a:r>
            <a:r>
              <a:rPr sz="2400" spc="-185" dirty="0">
                <a:latin typeface="Arial"/>
                <a:cs typeface="Arial"/>
              </a:rPr>
              <a:t> </a:t>
            </a:r>
            <a:r>
              <a:rPr sz="2400" spc="-75" dirty="0">
                <a:latin typeface="Arial"/>
                <a:cs typeface="Arial"/>
              </a:rPr>
              <a:t>algorithms.</a:t>
            </a:r>
            <a:endParaRPr sz="2400" dirty="0">
              <a:latin typeface="Arial"/>
              <a:cs typeface="Arial"/>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30200" y="-228600"/>
            <a:ext cx="9163050" cy="990600"/>
          </a:xfrm>
        </p:spPr>
        <p:txBody>
          <a:bodyPr/>
          <a:lstStyle/>
          <a:p>
            <a:r>
              <a:rPr lang="en-US" sz="3200" b="1"/>
              <a:t>The fixed-increment learning algorithm</a:t>
            </a:r>
            <a:endParaRPr lang="en-US" sz="4000"/>
          </a:p>
        </p:txBody>
      </p:sp>
      <p:sp>
        <p:nvSpPr>
          <p:cNvPr id="22531" name="Rectangle 3"/>
          <p:cNvSpPr>
            <a:spLocks noGrp="1" noChangeArrowheads="1"/>
          </p:cNvSpPr>
          <p:nvPr>
            <p:ph idx="1"/>
          </p:nvPr>
        </p:nvSpPr>
        <p:spPr>
          <a:xfrm>
            <a:off x="495300" y="685800"/>
            <a:ext cx="8997950" cy="4038600"/>
          </a:xfrm>
        </p:spPr>
        <p:txBody>
          <a:bodyPr>
            <a:normAutofit/>
          </a:bodyPr>
          <a:lstStyle/>
          <a:p>
            <a:pPr>
              <a:lnSpc>
                <a:spcPct val="90000"/>
              </a:lnSpc>
              <a:buClr>
                <a:schemeClr val="tx1"/>
              </a:buClr>
            </a:pPr>
            <a:r>
              <a:rPr lang="en-US" sz="2800">
                <a:solidFill>
                  <a:schemeClr val="accent2"/>
                </a:solidFill>
              </a:rPr>
              <a:t>Initialization:</a:t>
            </a:r>
            <a:r>
              <a:rPr lang="en-US" sz="2800"/>
              <a:t> set </a:t>
            </a:r>
            <a:r>
              <a:rPr lang="en-US" sz="2800" b="1"/>
              <a:t>w</a:t>
            </a:r>
            <a:r>
              <a:rPr lang="en-US" sz="2800"/>
              <a:t>(</a:t>
            </a:r>
            <a:r>
              <a:rPr lang="pt-BR" sz="2800"/>
              <a:t>0</a:t>
            </a:r>
            <a:r>
              <a:rPr lang="en-US" sz="2800"/>
              <a:t>) =</a:t>
            </a:r>
            <a:r>
              <a:rPr lang="pt-BR" sz="2800"/>
              <a:t>0</a:t>
            </a:r>
            <a:endParaRPr lang="en-US" sz="2800">
              <a:solidFill>
                <a:schemeClr val="accent2"/>
              </a:solidFill>
            </a:endParaRPr>
          </a:p>
          <a:p>
            <a:pPr>
              <a:lnSpc>
                <a:spcPct val="90000"/>
              </a:lnSpc>
              <a:buClr>
                <a:schemeClr val="tx1"/>
              </a:buClr>
            </a:pPr>
            <a:r>
              <a:rPr lang="en-US" sz="2800">
                <a:solidFill>
                  <a:schemeClr val="accent2"/>
                </a:solidFill>
              </a:rPr>
              <a:t>Activation:</a:t>
            </a:r>
            <a:r>
              <a:rPr lang="en-US" sz="2800"/>
              <a:t> activate perceptron by applying input example (vector </a:t>
            </a:r>
            <a:r>
              <a:rPr lang="pt-BR" sz="2800" b="1"/>
              <a:t>x</a:t>
            </a:r>
            <a:r>
              <a:rPr lang="en-US" sz="2800"/>
              <a:t>(n) and desired response d(n))</a:t>
            </a:r>
            <a:endParaRPr lang="en-US" sz="2800" b="1" i="1"/>
          </a:p>
          <a:p>
            <a:pPr>
              <a:lnSpc>
                <a:spcPct val="90000"/>
              </a:lnSpc>
              <a:buClr>
                <a:schemeClr val="tx1"/>
              </a:buClr>
            </a:pPr>
            <a:r>
              <a:rPr lang="en-US" sz="2800">
                <a:solidFill>
                  <a:schemeClr val="accent2"/>
                </a:solidFill>
              </a:rPr>
              <a:t>Compute actual response</a:t>
            </a:r>
            <a:r>
              <a:rPr lang="en-US" sz="2800"/>
              <a:t> of perceptron:</a:t>
            </a:r>
          </a:p>
          <a:p>
            <a:pPr>
              <a:lnSpc>
                <a:spcPct val="90000"/>
              </a:lnSpc>
              <a:buClr>
                <a:schemeClr val="tx1"/>
              </a:buClr>
              <a:buFontTx/>
              <a:buNone/>
            </a:pPr>
            <a:r>
              <a:rPr lang="en-US"/>
              <a:t>				</a:t>
            </a:r>
            <a:r>
              <a:rPr lang="en-US" sz="2400"/>
              <a:t>y(n) = sgn[</a:t>
            </a:r>
            <a:r>
              <a:rPr lang="en-US" sz="2400" b="1"/>
              <a:t>w</a:t>
            </a:r>
            <a:r>
              <a:rPr lang="en-US" sz="2400" baseline="30000"/>
              <a:t>T</a:t>
            </a:r>
            <a:r>
              <a:rPr lang="en-US" sz="2400"/>
              <a:t>(n)</a:t>
            </a:r>
            <a:r>
              <a:rPr lang="pt-BR" sz="2400" b="1">
                <a:sym typeface="Bookshelf Symbol 4" pitchFamily="34" charset="2"/>
              </a:rPr>
              <a:t>x</a:t>
            </a:r>
            <a:r>
              <a:rPr lang="en-US" sz="2400"/>
              <a:t>(n)] </a:t>
            </a:r>
          </a:p>
          <a:p>
            <a:pPr>
              <a:lnSpc>
                <a:spcPct val="90000"/>
              </a:lnSpc>
              <a:buClr>
                <a:schemeClr val="tx1"/>
              </a:buClr>
            </a:pPr>
            <a:r>
              <a:rPr lang="en-US" sz="2800">
                <a:solidFill>
                  <a:schemeClr val="accent2"/>
                </a:solidFill>
              </a:rPr>
              <a:t>Adapt weight vector: if d(n) and y(n) </a:t>
            </a:r>
            <a:r>
              <a:rPr lang="pt-BR" sz="2800">
                <a:solidFill>
                  <a:schemeClr val="accent2"/>
                </a:solidFill>
              </a:rPr>
              <a:t>are </a:t>
            </a:r>
            <a:r>
              <a:rPr lang="en-US" sz="2800">
                <a:solidFill>
                  <a:schemeClr val="accent2"/>
                </a:solidFill>
              </a:rPr>
              <a:t>different then</a:t>
            </a:r>
            <a:endParaRPr lang="en-US" sz="2800"/>
          </a:p>
          <a:p>
            <a:pPr>
              <a:lnSpc>
                <a:spcPct val="90000"/>
              </a:lnSpc>
              <a:buClr>
                <a:schemeClr val="tx1"/>
              </a:buClr>
              <a:buFontTx/>
              <a:buNone/>
            </a:pPr>
            <a:r>
              <a:rPr lang="en-US" sz="2800"/>
              <a:t>		</a:t>
            </a:r>
            <a:r>
              <a:rPr lang="en-US" sz="2400" b="1"/>
              <a:t>w</a:t>
            </a:r>
            <a:r>
              <a:rPr lang="en-US" sz="2400"/>
              <a:t>(n + 1) = </a:t>
            </a:r>
            <a:r>
              <a:rPr lang="en-US" sz="2400" b="1"/>
              <a:t>w</a:t>
            </a:r>
            <a:r>
              <a:rPr lang="en-US" sz="2400"/>
              <a:t>(n) + </a:t>
            </a:r>
            <a:r>
              <a:rPr lang="en-US" sz="2400">
                <a:sym typeface="Symbol" pitchFamily="18" charset="2"/>
              </a:rPr>
              <a:t></a:t>
            </a:r>
            <a:r>
              <a:rPr lang="pt-BR" sz="2400">
                <a:sym typeface="Symbol" pitchFamily="18" charset="2"/>
              </a:rPr>
              <a:t>[</a:t>
            </a:r>
            <a:r>
              <a:rPr lang="en-US" sz="2400">
                <a:sym typeface="Symbol" pitchFamily="18" charset="2"/>
              </a:rPr>
              <a:t>d(n)</a:t>
            </a:r>
            <a:r>
              <a:rPr lang="pt-BR" sz="2400">
                <a:sym typeface="Symbol" pitchFamily="18" charset="2"/>
              </a:rPr>
              <a:t>-y(n)]</a:t>
            </a:r>
            <a:r>
              <a:rPr lang="pt-BR" sz="2400" b="1">
                <a:sym typeface="Bookshelf Symbol 4" pitchFamily="34" charset="2"/>
              </a:rPr>
              <a:t>x</a:t>
            </a:r>
            <a:r>
              <a:rPr lang="en-US" sz="2400"/>
              <a:t>(n)</a:t>
            </a:r>
          </a:p>
          <a:p>
            <a:pPr>
              <a:lnSpc>
                <a:spcPct val="90000"/>
              </a:lnSpc>
              <a:buClr>
                <a:schemeClr val="tx1"/>
              </a:buClr>
              <a:buFontTx/>
              <a:buNone/>
            </a:pPr>
            <a:r>
              <a:rPr lang="en-US" sz="2400"/>
              <a:t>	</a:t>
            </a:r>
          </a:p>
        </p:txBody>
      </p:sp>
      <p:grpSp>
        <p:nvGrpSpPr>
          <p:cNvPr id="2" name="Group 17"/>
          <p:cNvGrpSpPr>
            <a:grpSpLocks/>
          </p:cNvGrpSpPr>
          <p:nvPr/>
        </p:nvGrpSpPr>
        <p:grpSpPr bwMode="auto">
          <a:xfrm>
            <a:off x="1568451" y="4419606"/>
            <a:ext cx="4263365" cy="919163"/>
            <a:chOff x="576" y="2976"/>
            <a:chExt cx="2479" cy="579"/>
          </a:xfrm>
        </p:grpSpPr>
        <p:sp>
          <p:nvSpPr>
            <p:cNvPr id="22539" name="Text Box 11"/>
            <p:cNvSpPr txBox="1">
              <a:spLocks noChangeArrowheads="1"/>
            </p:cNvSpPr>
            <p:nvPr/>
          </p:nvSpPr>
          <p:spPr bwMode="auto">
            <a:xfrm>
              <a:off x="576" y="3120"/>
              <a:ext cx="1066" cy="291"/>
            </a:xfrm>
            <a:prstGeom prst="rect">
              <a:avLst/>
            </a:prstGeom>
            <a:noFill/>
            <a:ln w="9525">
              <a:noFill/>
              <a:miter lim="800000"/>
              <a:headEnd/>
              <a:tailEnd/>
            </a:ln>
            <a:effectLst/>
          </p:spPr>
          <p:txBody>
            <a:bodyPr wrap="none" anchor="ctr">
              <a:spAutoFit/>
            </a:bodyPr>
            <a:lstStyle/>
            <a:p>
              <a:r>
                <a:rPr lang="en-US" sz="2400">
                  <a:solidFill>
                    <a:schemeClr val="tx1"/>
                  </a:solidFill>
                </a:rPr>
                <a:t>Where d(n) =</a:t>
              </a:r>
            </a:p>
          </p:txBody>
        </p:sp>
        <p:sp>
          <p:nvSpPr>
            <p:cNvPr id="22540" name="AutoShape 12"/>
            <p:cNvSpPr>
              <a:spLocks/>
            </p:cNvSpPr>
            <p:nvPr/>
          </p:nvSpPr>
          <p:spPr bwMode="auto">
            <a:xfrm>
              <a:off x="1776" y="3024"/>
              <a:ext cx="96" cy="480"/>
            </a:xfrm>
            <a:prstGeom prst="leftBrace">
              <a:avLst>
                <a:gd name="adj1" fmla="val 41667"/>
                <a:gd name="adj2" fmla="val 50000"/>
              </a:avLst>
            </a:prstGeom>
            <a:noFill/>
            <a:ln w="19050">
              <a:solidFill>
                <a:schemeClr val="tx1"/>
              </a:solidFill>
              <a:round/>
              <a:headEnd/>
              <a:tailEnd/>
            </a:ln>
            <a:effectLst/>
          </p:spPr>
          <p:txBody>
            <a:bodyPr wrap="none" anchor="ctr"/>
            <a:lstStyle/>
            <a:p>
              <a:endParaRPr lang="en-US"/>
            </a:p>
          </p:txBody>
        </p:sp>
        <p:sp>
          <p:nvSpPr>
            <p:cNvPr id="22541" name="Text Box 13"/>
            <p:cNvSpPr txBox="1">
              <a:spLocks noChangeArrowheads="1"/>
            </p:cNvSpPr>
            <p:nvPr/>
          </p:nvSpPr>
          <p:spPr bwMode="auto">
            <a:xfrm>
              <a:off x="1824" y="2976"/>
              <a:ext cx="1231" cy="291"/>
            </a:xfrm>
            <a:prstGeom prst="rect">
              <a:avLst/>
            </a:prstGeom>
            <a:noFill/>
            <a:ln w="9525">
              <a:noFill/>
              <a:miter lim="800000"/>
              <a:headEnd/>
              <a:tailEnd/>
            </a:ln>
            <a:effectLst/>
          </p:spPr>
          <p:txBody>
            <a:bodyPr wrap="none" anchor="ctr">
              <a:spAutoFit/>
            </a:bodyPr>
            <a:lstStyle/>
            <a:p>
              <a:r>
                <a:rPr lang="en-US" sz="2400">
                  <a:solidFill>
                    <a:schemeClr val="tx1"/>
                  </a:solidFill>
                </a:rPr>
                <a:t>+1  if  </a:t>
              </a:r>
              <a:r>
                <a:rPr lang="pt-BR" sz="2400" b="1">
                  <a:solidFill>
                    <a:schemeClr val="tx1"/>
                  </a:solidFill>
                  <a:sym typeface="Bookshelf Symbol 4" pitchFamily="34" charset="2"/>
                </a:rPr>
                <a:t>x</a:t>
              </a:r>
              <a:r>
                <a:rPr lang="en-US" sz="2400">
                  <a:solidFill>
                    <a:schemeClr val="tx1"/>
                  </a:solidFill>
                </a:rPr>
                <a:t>(n) </a:t>
              </a:r>
              <a:r>
                <a:rPr lang="en-US" sz="2400" b="1">
                  <a:solidFill>
                    <a:schemeClr val="tx1"/>
                  </a:solidFill>
                  <a:sym typeface="Symbol" pitchFamily="18" charset="2"/>
                </a:rPr>
                <a:t> </a:t>
              </a:r>
              <a:r>
                <a:rPr lang="en-US" sz="2400">
                  <a:solidFill>
                    <a:schemeClr val="tx1"/>
                  </a:solidFill>
                  <a:sym typeface="Symbol" pitchFamily="18" charset="2"/>
                </a:rPr>
                <a:t>C</a:t>
              </a:r>
              <a:r>
                <a:rPr lang="en-US" sz="2400" baseline="-25000">
                  <a:solidFill>
                    <a:schemeClr val="tx1"/>
                  </a:solidFill>
                  <a:sym typeface="Symbol" pitchFamily="18" charset="2"/>
                </a:rPr>
                <a:t>1</a:t>
              </a:r>
              <a:r>
                <a:rPr lang="en-US" sz="2400">
                  <a:solidFill>
                    <a:schemeClr val="tx1"/>
                  </a:solidFill>
                </a:rPr>
                <a:t> </a:t>
              </a:r>
            </a:p>
          </p:txBody>
        </p:sp>
        <p:sp>
          <p:nvSpPr>
            <p:cNvPr id="22542" name="Text Box 14"/>
            <p:cNvSpPr txBox="1">
              <a:spLocks noChangeArrowheads="1"/>
            </p:cNvSpPr>
            <p:nvPr/>
          </p:nvSpPr>
          <p:spPr bwMode="auto">
            <a:xfrm>
              <a:off x="1872" y="3264"/>
              <a:ext cx="1157" cy="291"/>
            </a:xfrm>
            <a:prstGeom prst="rect">
              <a:avLst/>
            </a:prstGeom>
            <a:noFill/>
            <a:ln w="9525">
              <a:noFill/>
              <a:miter lim="800000"/>
              <a:headEnd/>
              <a:tailEnd/>
            </a:ln>
            <a:effectLst/>
          </p:spPr>
          <p:txBody>
            <a:bodyPr wrap="none" anchor="ctr">
              <a:spAutoFit/>
            </a:bodyPr>
            <a:lstStyle/>
            <a:p>
              <a:r>
                <a:rPr lang="en-US" sz="2400">
                  <a:solidFill>
                    <a:schemeClr val="tx1"/>
                  </a:solidFill>
                </a:rPr>
                <a:t>-1  if  </a:t>
              </a:r>
              <a:r>
                <a:rPr lang="pt-BR" sz="2400" b="1">
                  <a:solidFill>
                    <a:schemeClr val="tx1"/>
                  </a:solidFill>
                  <a:sym typeface="Bookshelf Symbol 4" pitchFamily="34" charset="2"/>
                </a:rPr>
                <a:t>x</a:t>
              </a:r>
              <a:r>
                <a:rPr lang="en-US" sz="2400">
                  <a:solidFill>
                    <a:schemeClr val="tx1"/>
                  </a:solidFill>
                </a:rPr>
                <a:t>(n) </a:t>
              </a:r>
              <a:r>
                <a:rPr lang="en-US" sz="2400" b="1">
                  <a:solidFill>
                    <a:schemeClr val="tx1"/>
                  </a:solidFill>
                  <a:sym typeface="Symbol" pitchFamily="18" charset="2"/>
                </a:rPr>
                <a:t> </a:t>
              </a:r>
              <a:r>
                <a:rPr lang="en-US" sz="2400">
                  <a:solidFill>
                    <a:schemeClr val="tx1"/>
                  </a:solidFill>
                  <a:sym typeface="Symbol" pitchFamily="18" charset="2"/>
                </a:rPr>
                <a:t>C</a:t>
              </a:r>
              <a:r>
                <a:rPr lang="en-US" sz="2400" baseline="-25000">
                  <a:solidFill>
                    <a:schemeClr val="tx1"/>
                  </a:solidFill>
                  <a:sym typeface="Symbol" pitchFamily="18" charset="2"/>
                </a:rPr>
                <a:t>2</a:t>
              </a:r>
            </a:p>
          </p:txBody>
        </p:sp>
      </p:grpSp>
      <p:sp>
        <p:nvSpPr>
          <p:cNvPr id="22543" name="Rectangle 15"/>
          <p:cNvSpPr>
            <a:spLocks noChangeArrowheads="1"/>
          </p:cNvSpPr>
          <p:nvPr/>
        </p:nvSpPr>
        <p:spPr bwMode="auto">
          <a:xfrm>
            <a:off x="412750" y="5638800"/>
            <a:ext cx="8997950" cy="914400"/>
          </a:xfrm>
          <a:prstGeom prst="rect">
            <a:avLst/>
          </a:prstGeom>
          <a:noFill/>
          <a:ln w="9525">
            <a:noFill/>
            <a:miter lim="800000"/>
            <a:headEnd/>
            <a:tailEnd/>
          </a:ln>
          <a:effectLst/>
        </p:spPr>
        <p:txBody>
          <a:bodyPr/>
          <a:lstStyle/>
          <a:p>
            <a:pPr marL="342900" indent="-342900">
              <a:spcBef>
                <a:spcPct val="20000"/>
              </a:spcBef>
              <a:buClr>
                <a:schemeClr val="tx1"/>
              </a:buClr>
              <a:buFontTx/>
              <a:buChar char="•"/>
            </a:pPr>
            <a:endParaRPr lang="en-US" sz="2400">
              <a:solidFill>
                <a:schemeClr val="tx1"/>
              </a:solidFill>
            </a:endParaRPr>
          </a:p>
          <a:p>
            <a:pPr marL="342900" indent="-342900">
              <a:spcBef>
                <a:spcPct val="20000"/>
              </a:spcBef>
              <a:buClr>
                <a:schemeClr val="tx1"/>
              </a:buClr>
            </a:pPr>
            <a:r>
              <a:rPr lang="en-US" sz="2400">
                <a:solidFill>
                  <a:schemeClr val="tx1"/>
                </a:solidFill>
              </a:rPr>
              <a:t>	</a:t>
            </a:r>
          </a:p>
        </p:txBody>
      </p:sp>
      <p:sp>
        <p:nvSpPr>
          <p:cNvPr id="22544" name="Rectangle 16"/>
          <p:cNvSpPr>
            <a:spLocks noChangeArrowheads="1"/>
          </p:cNvSpPr>
          <p:nvPr/>
        </p:nvSpPr>
        <p:spPr bwMode="auto">
          <a:xfrm>
            <a:off x="412750" y="5410200"/>
            <a:ext cx="8997950" cy="1143000"/>
          </a:xfrm>
          <a:prstGeom prst="rect">
            <a:avLst/>
          </a:prstGeom>
          <a:noFill/>
          <a:ln w="9525">
            <a:noFill/>
            <a:miter lim="800000"/>
            <a:headEnd/>
            <a:tailEnd/>
          </a:ln>
          <a:effectLst/>
        </p:spPr>
        <p:txBody>
          <a:bodyPr/>
          <a:lstStyle/>
          <a:p>
            <a:pPr marL="342900" indent="-342900">
              <a:spcBef>
                <a:spcPct val="20000"/>
              </a:spcBef>
              <a:buClr>
                <a:schemeClr val="tx1"/>
              </a:buClr>
              <a:buFontTx/>
              <a:buChar char="•"/>
            </a:pPr>
            <a:r>
              <a:rPr lang="en-US" sz="2800">
                <a:solidFill>
                  <a:schemeClr val="accent2"/>
                </a:solidFill>
              </a:rPr>
              <a:t>Continuation:</a:t>
            </a:r>
            <a:r>
              <a:rPr lang="en-US" sz="2800">
                <a:solidFill>
                  <a:schemeClr val="tx1"/>
                </a:solidFill>
              </a:rPr>
              <a:t> increment time step n by 1 and go to Activation step</a:t>
            </a:r>
            <a:r>
              <a:rPr lang="en-US" sz="2400">
                <a:solidFill>
                  <a:schemeClr val="tx1"/>
                </a:solidFill>
              </a:rPr>
              <a:t>	</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b="1" dirty="0" smtClean="0">
                <a:solidFill>
                  <a:srgbClr val="FF0000"/>
                </a:solidFill>
              </a:rPr>
              <a:t>Ada</a:t>
            </a:r>
            <a:r>
              <a:rPr lang="en-US" dirty="0" smtClean="0"/>
              <a:t>ptive </a:t>
            </a:r>
            <a:r>
              <a:rPr lang="en-US" b="1" dirty="0" smtClean="0">
                <a:solidFill>
                  <a:srgbClr val="FF0000"/>
                </a:solidFill>
              </a:rPr>
              <a:t>Line</a:t>
            </a:r>
            <a:r>
              <a:rPr lang="en-US" dirty="0" smtClean="0"/>
              <a:t>ar Neuron (</a:t>
            </a:r>
            <a:r>
              <a:rPr lang="en-US" dirty="0" err="1" smtClean="0"/>
              <a:t>Adaline</a:t>
            </a:r>
            <a:r>
              <a:rPr lang="en-US" dirty="0" smtClean="0"/>
              <a:t>)</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err="1" smtClean="0"/>
              <a:t>Adaline</a:t>
            </a:r>
            <a:r>
              <a:rPr lang="en-US" dirty="0" smtClean="0"/>
              <a:t> which stands for Adaptive Linear Neuron, is a network having a single linear unit. It was developed by </a:t>
            </a:r>
            <a:r>
              <a:rPr lang="en-US" dirty="0" err="1" smtClean="0"/>
              <a:t>Widrow</a:t>
            </a:r>
            <a:r>
              <a:rPr lang="en-US" dirty="0" smtClean="0"/>
              <a:t> and Hoff in 1960. Some important points about </a:t>
            </a:r>
            <a:r>
              <a:rPr lang="en-US" dirty="0" err="1" smtClean="0"/>
              <a:t>Adaline</a:t>
            </a:r>
            <a:r>
              <a:rPr lang="en-US" dirty="0" smtClean="0"/>
              <a:t> are as follows −</a:t>
            </a:r>
          </a:p>
          <a:p>
            <a:r>
              <a:rPr lang="en-US" dirty="0" smtClean="0"/>
              <a:t>It uses bipolar activation function.</a:t>
            </a:r>
          </a:p>
          <a:p>
            <a:r>
              <a:rPr lang="en-US" dirty="0" smtClean="0"/>
              <a:t>It uses delta rule for training to minimize the Least Mean-Squared Error LMSE between the actual output and the desired/target output.</a:t>
            </a:r>
          </a:p>
          <a:p>
            <a:r>
              <a:rPr lang="en-US" dirty="0" smtClean="0"/>
              <a:t>The weights and the bias are adjustable.</a:t>
            </a:r>
          </a:p>
          <a:p>
            <a:endParaRPr lang="en-US"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19490" name="Picture 2" descr="C:\Users\pavanswathi\Desktop\architecture_adaptive_linear.jpg"/>
          <p:cNvPicPr>
            <a:picLocks noGrp="1" noChangeAspect="1" noChangeArrowheads="1"/>
          </p:cNvPicPr>
          <p:nvPr>
            <p:ph idx="1"/>
          </p:nvPr>
        </p:nvPicPr>
        <p:blipFill>
          <a:blip r:embed="rId2" cstate="print"/>
          <a:srcRect/>
          <a:stretch>
            <a:fillRect/>
          </a:stretch>
        </p:blipFill>
        <p:spPr bwMode="auto">
          <a:xfrm>
            <a:off x="681039" y="609603"/>
            <a:ext cx="8482012" cy="5410199"/>
          </a:xfrm>
          <a:prstGeom prst="rect">
            <a:avLst/>
          </a:prstGeom>
          <a:noFill/>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Training Algorithm</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Step 1</a:t>
            </a:r>
            <a:r>
              <a:rPr lang="en-US" dirty="0" smtClean="0"/>
              <a:t> − Initialize the following to start the training −</a:t>
            </a:r>
          </a:p>
          <a:p>
            <a:pPr>
              <a:buNone/>
            </a:pPr>
            <a:r>
              <a:rPr lang="en-US" dirty="0" smtClean="0"/>
              <a:t>      Weights</a:t>
            </a:r>
          </a:p>
          <a:p>
            <a:pPr>
              <a:buNone/>
            </a:pPr>
            <a:r>
              <a:rPr lang="en-US" dirty="0" smtClean="0"/>
              <a:t>      Bias</a:t>
            </a:r>
          </a:p>
          <a:p>
            <a:pPr>
              <a:buNone/>
            </a:pPr>
            <a:r>
              <a:rPr lang="en-US" dirty="0" smtClean="0"/>
              <a:t>      Learning rate α</a:t>
            </a:r>
          </a:p>
          <a:p>
            <a:pPr>
              <a:buNone/>
            </a:pPr>
            <a:r>
              <a:rPr lang="en-US" dirty="0" smtClean="0"/>
              <a:t>      For easy calculation and simplicity, weights and bias must be set equal to 0 and the learning rate must be set equal to 1.</a:t>
            </a:r>
          </a:p>
          <a:p>
            <a:r>
              <a:rPr lang="en-US" b="1" dirty="0" smtClean="0"/>
              <a:t>Step 2</a:t>
            </a:r>
            <a:r>
              <a:rPr lang="en-US" dirty="0" smtClean="0"/>
              <a:t> − Continue step 3-8 when the stopping condition is not true.</a:t>
            </a:r>
          </a:p>
          <a:p>
            <a:r>
              <a:rPr lang="en-US" b="1" dirty="0" smtClean="0"/>
              <a:t>Step 3</a:t>
            </a:r>
            <a:r>
              <a:rPr lang="en-US" dirty="0" smtClean="0"/>
              <a:t> − Continue step 4-6 for every bipolar training pair </a:t>
            </a:r>
            <a:r>
              <a:rPr lang="en-US" b="1" dirty="0" smtClean="0"/>
              <a:t>s:t</a:t>
            </a:r>
            <a:r>
              <a:rPr lang="en-US" dirty="0" smtClean="0"/>
              <a:t>.</a:t>
            </a:r>
          </a:p>
          <a:p>
            <a:r>
              <a:rPr lang="en-US" b="1" dirty="0" smtClean="0"/>
              <a:t>Step 4</a:t>
            </a:r>
            <a:r>
              <a:rPr lang="en-US" dirty="0" smtClean="0"/>
              <a:t> − Activate each input unit as follows −</a:t>
            </a:r>
          </a:p>
          <a:p>
            <a:pPr algn="ctr">
              <a:buNone/>
            </a:pPr>
            <a:r>
              <a:rPr lang="en-US" dirty="0" smtClean="0">
                <a:solidFill>
                  <a:srgbClr val="FF0000"/>
                </a:solidFill>
              </a:rPr>
              <a:t>x</a:t>
            </a:r>
            <a:r>
              <a:rPr lang="en-US" baseline="-25000" dirty="0" smtClean="0">
                <a:solidFill>
                  <a:srgbClr val="FF0000"/>
                </a:solidFill>
              </a:rPr>
              <a:t>i</a:t>
            </a:r>
            <a:r>
              <a:rPr lang="en-US" dirty="0" smtClean="0">
                <a:solidFill>
                  <a:srgbClr val="FF0000"/>
                </a:solidFill>
              </a:rPr>
              <a:t>=</a:t>
            </a:r>
            <a:r>
              <a:rPr lang="en-US" dirty="0" err="1" smtClean="0">
                <a:solidFill>
                  <a:srgbClr val="FF0000"/>
                </a:solidFill>
              </a:rPr>
              <a:t>s</a:t>
            </a:r>
            <a:r>
              <a:rPr lang="en-US" baseline="-25000" dirty="0" err="1" smtClean="0">
                <a:solidFill>
                  <a:srgbClr val="FF0000"/>
                </a:solidFill>
              </a:rPr>
              <a:t>i</a:t>
            </a:r>
            <a:r>
              <a:rPr lang="en-US" dirty="0" smtClean="0">
                <a:solidFill>
                  <a:srgbClr val="FF0000"/>
                </a:solidFill>
              </a:rPr>
              <a:t> (</a:t>
            </a:r>
            <a:r>
              <a:rPr lang="en-US" dirty="0" err="1" smtClean="0">
                <a:solidFill>
                  <a:srgbClr val="FF0000"/>
                </a:solidFill>
              </a:rPr>
              <a:t>i</a:t>
            </a:r>
            <a:r>
              <a:rPr lang="en-US" dirty="0" smtClean="0">
                <a:solidFill>
                  <a:srgbClr val="FF0000"/>
                </a:solidFill>
              </a:rPr>
              <a:t>=1 to n)</a:t>
            </a:r>
            <a:r>
              <a:rPr lang="en-US" dirty="0" smtClean="0"/>
              <a:t/>
            </a:r>
            <a:br>
              <a:rPr lang="en-US" dirty="0" smtClean="0"/>
            </a:br>
            <a:endParaRPr lang="en-US"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792162"/>
          </a:xfrm>
        </p:spPr>
        <p:txBody>
          <a:bodyPr/>
          <a:lstStyle/>
          <a:p>
            <a:r>
              <a:rPr lang="en-US" dirty="0" smtClean="0"/>
              <a:t>Training Algorithm(Cont)</a:t>
            </a:r>
            <a:endParaRPr lang="en-US" dirty="0"/>
          </a:p>
        </p:txBody>
      </p:sp>
      <p:sp>
        <p:nvSpPr>
          <p:cNvPr id="3" name="Content Placeholder 2"/>
          <p:cNvSpPr>
            <a:spLocks noGrp="1"/>
          </p:cNvSpPr>
          <p:nvPr>
            <p:ph idx="1"/>
          </p:nvPr>
        </p:nvSpPr>
        <p:spPr>
          <a:xfrm>
            <a:off x="495300" y="1143003"/>
            <a:ext cx="8915400" cy="5181601"/>
          </a:xfrm>
        </p:spPr>
        <p:txBody>
          <a:bodyPr>
            <a:normAutofit fontScale="25000" lnSpcReduction="20000"/>
          </a:bodyPr>
          <a:lstStyle/>
          <a:p>
            <a:r>
              <a:rPr lang="en-US" sz="9600" b="1" dirty="0" smtClean="0">
                <a:latin typeface="Times New Roman" pitchFamily="18" charset="0"/>
                <a:cs typeface="Times New Roman" pitchFamily="18" charset="0"/>
              </a:rPr>
              <a:t>Step 5</a:t>
            </a:r>
            <a:r>
              <a:rPr lang="en-US" sz="9600" dirty="0" smtClean="0">
                <a:latin typeface="Times New Roman" pitchFamily="18" charset="0"/>
                <a:cs typeface="Times New Roman" pitchFamily="18" charset="0"/>
              </a:rPr>
              <a:t> − Obtain the net input with the following relation −</a:t>
            </a:r>
          </a:p>
          <a:p>
            <a:pPr algn="ctr">
              <a:buNone/>
            </a:pPr>
            <a:r>
              <a:rPr lang="en-US" sz="9600" dirty="0" smtClean="0">
                <a:latin typeface="Times New Roman" pitchFamily="18" charset="0"/>
                <a:cs typeface="Times New Roman" pitchFamily="18" charset="0"/>
              </a:rPr>
              <a:t>      </a:t>
            </a:r>
            <a:r>
              <a:rPr lang="en-US" sz="9600" dirty="0" smtClean="0">
                <a:solidFill>
                  <a:srgbClr val="FF0000"/>
                </a:solidFill>
                <a:latin typeface="Times New Roman" pitchFamily="18" charset="0"/>
                <a:cs typeface="Times New Roman" pitchFamily="18" charset="0"/>
              </a:rPr>
              <a:t>y</a:t>
            </a:r>
            <a:r>
              <a:rPr lang="en-US" sz="9600" baseline="-25000" dirty="0" smtClean="0">
                <a:solidFill>
                  <a:srgbClr val="FF0000"/>
                </a:solidFill>
                <a:latin typeface="Times New Roman" pitchFamily="18" charset="0"/>
                <a:cs typeface="Times New Roman" pitchFamily="18" charset="0"/>
              </a:rPr>
              <a:t>in</a:t>
            </a:r>
            <a:r>
              <a:rPr lang="en-US" sz="9600" dirty="0" smtClean="0">
                <a:solidFill>
                  <a:srgbClr val="FF0000"/>
                </a:solidFill>
                <a:latin typeface="Times New Roman" pitchFamily="18" charset="0"/>
                <a:cs typeface="Times New Roman" pitchFamily="18" charset="0"/>
              </a:rPr>
              <a:t>=b+∑</a:t>
            </a:r>
            <a:r>
              <a:rPr lang="en-US" sz="9600" dirty="0" err="1" smtClean="0">
                <a:solidFill>
                  <a:srgbClr val="FF0000"/>
                </a:solidFill>
                <a:latin typeface="Times New Roman" pitchFamily="18" charset="0"/>
                <a:cs typeface="Times New Roman" pitchFamily="18" charset="0"/>
              </a:rPr>
              <a:t>x</a:t>
            </a:r>
            <a:r>
              <a:rPr lang="en-US" sz="9600" baseline="-25000" dirty="0" err="1" smtClean="0">
                <a:solidFill>
                  <a:srgbClr val="FF0000"/>
                </a:solidFill>
                <a:latin typeface="Times New Roman" pitchFamily="18" charset="0"/>
                <a:cs typeface="Times New Roman" pitchFamily="18" charset="0"/>
              </a:rPr>
              <a:t>i</a:t>
            </a:r>
            <a:r>
              <a:rPr lang="en-US" sz="9600" dirty="0" err="1" smtClean="0">
                <a:solidFill>
                  <a:srgbClr val="FF0000"/>
                </a:solidFill>
                <a:latin typeface="Times New Roman" pitchFamily="18" charset="0"/>
                <a:cs typeface="Times New Roman" pitchFamily="18" charset="0"/>
              </a:rPr>
              <a:t>w</a:t>
            </a:r>
            <a:r>
              <a:rPr lang="en-US" sz="9600" baseline="-25000" dirty="0" err="1" smtClean="0">
                <a:solidFill>
                  <a:srgbClr val="FF0000"/>
                </a:solidFill>
                <a:latin typeface="Times New Roman" pitchFamily="18" charset="0"/>
                <a:cs typeface="Times New Roman" pitchFamily="18" charset="0"/>
              </a:rPr>
              <a:t>i</a:t>
            </a:r>
            <a:r>
              <a:rPr lang="en-US" sz="9600" dirty="0" smtClean="0">
                <a:solidFill>
                  <a:srgbClr val="FF0000"/>
                </a:solidFill>
                <a:latin typeface="Times New Roman" pitchFamily="18" charset="0"/>
                <a:cs typeface="Times New Roman" pitchFamily="18" charset="0"/>
              </a:rPr>
              <a:t>(</a:t>
            </a:r>
            <a:r>
              <a:rPr lang="en-US" sz="9600" dirty="0" err="1" smtClean="0">
                <a:solidFill>
                  <a:srgbClr val="FF0000"/>
                </a:solidFill>
                <a:latin typeface="Times New Roman" pitchFamily="18" charset="0"/>
                <a:cs typeface="Times New Roman" pitchFamily="18" charset="0"/>
              </a:rPr>
              <a:t>i</a:t>
            </a:r>
            <a:r>
              <a:rPr lang="en-US" sz="9600" dirty="0" smtClean="0">
                <a:solidFill>
                  <a:srgbClr val="FF0000"/>
                </a:solidFill>
                <a:latin typeface="Times New Roman" pitchFamily="18" charset="0"/>
                <a:cs typeface="Times New Roman" pitchFamily="18" charset="0"/>
              </a:rPr>
              <a:t>=1 to n)</a:t>
            </a:r>
          </a:p>
          <a:p>
            <a:pPr>
              <a:buNone/>
            </a:pPr>
            <a:r>
              <a:rPr lang="en-US" sz="9600" dirty="0" smtClean="0">
                <a:latin typeface="Times New Roman" pitchFamily="18" charset="0"/>
                <a:cs typeface="Times New Roman" pitchFamily="18" charset="0"/>
              </a:rPr>
              <a:t>     Here </a:t>
            </a:r>
            <a:r>
              <a:rPr lang="en-US" sz="9600" b="1" dirty="0" smtClean="0">
                <a:latin typeface="Times New Roman" pitchFamily="18" charset="0"/>
                <a:cs typeface="Times New Roman" pitchFamily="18" charset="0"/>
              </a:rPr>
              <a:t>‘b’</a:t>
            </a:r>
            <a:r>
              <a:rPr lang="en-US" sz="9600" dirty="0" smtClean="0">
                <a:latin typeface="Times New Roman" pitchFamily="18" charset="0"/>
                <a:cs typeface="Times New Roman" pitchFamily="18" charset="0"/>
              </a:rPr>
              <a:t> is bias and </a:t>
            </a:r>
            <a:r>
              <a:rPr lang="en-US" sz="9600" b="1" dirty="0" smtClean="0">
                <a:latin typeface="Times New Roman" pitchFamily="18" charset="0"/>
                <a:cs typeface="Times New Roman" pitchFamily="18" charset="0"/>
              </a:rPr>
              <a:t>‘n’</a:t>
            </a:r>
            <a:r>
              <a:rPr lang="en-US" sz="9600" dirty="0" smtClean="0">
                <a:latin typeface="Times New Roman" pitchFamily="18" charset="0"/>
                <a:cs typeface="Times New Roman" pitchFamily="18" charset="0"/>
              </a:rPr>
              <a:t> is the total number of input neurons.</a:t>
            </a:r>
          </a:p>
          <a:p>
            <a:r>
              <a:rPr lang="en-US" sz="9600" b="1" dirty="0" smtClean="0">
                <a:latin typeface="Times New Roman" pitchFamily="18" charset="0"/>
                <a:cs typeface="Times New Roman" pitchFamily="18" charset="0"/>
              </a:rPr>
              <a:t>Step 6</a:t>
            </a:r>
            <a:r>
              <a:rPr lang="en-US" sz="9600" dirty="0" smtClean="0">
                <a:latin typeface="Times New Roman" pitchFamily="18" charset="0"/>
                <a:cs typeface="Times New Roman" pitchFamily="18" charset="0"/>
              </a:rPr>
              <a:t> − Apply the following activation function to obtain the final output −</a:t>
            </a:r>
          </a:p>
          <a:p>
            <a:r>
              <a:rPr lang="en-US" sz="9600" b="1" dirty="0" smtClean="0">
                <a:latin typeface="Times New Roman" pitchFamily="18" charset="0"/>
                <a:cs typeface="Times New Roman" pitchFamily="18" charset="0"/>
              </a:rPr>
              <a:t>Step 7</a:t>
            </a:r>
            <a:r>
              <a:rPr lang="en-US" sz="9600" dirty="0" smtClean="0">
                <a:latin typeface="Times New Roman" pitchFamily="18" charset="0"/>
                <a:cs typeface="Times New Roman" pitchFamily="18" charset="0"/>
              </a:rPr>
              <a:t> − Adjust the weight and bias as follows −</a:t>
            </a:r>
          </a:p>
          <a:p>
            <a:pPr algn="ctr">
              <a:buNone/>
            </a:pPr>
            <a:r>
              <a:rPr lang="en-US" sz="9600" b="1" dirty="0" smtClean="0">
                <a:latin typeface="Times New Roman" pitchFamily="18" charset="0"/>
                <a:cs typeface="Times New Roman" pitchFamily="18" charset="0"/>
              </a:rPr>
              <a:t>    Case 1</a:t>
            </a:r>
            <a:r>
              <a:rPr lang="en-US" sz="9600" dirty="0" smtClean="0">
                <a:latin typeface="Times New Roman" pitchFamily="18" charset="0"/>
                <a:cs typeface="Times New Roman" pitchFamily="18" charset="0"/>
              </a:rPr>
              <a:t> − if </a:t>
            </a:r>
            <a:r>
              <a:rPr lang="en-US" sz="9600" b="1" dirty="0" smtClean="0">
                <a:latin typeface="Times New Roman" pitchFamily="18" charset="0"/>
                <a:cs typeface="Times New Roman" pitchFamily="18" charset="0"/>
              </a:rPr>
              <a:t>y ≠ t</a:t>
            </a:r>
            <a:r>
              <a:rPr lang="en-US" sz="9600" dirty="0" smtClean="0">
                <a:latin typeface="Times New Roman" pitchFamily="18" charset="0"/>
                <a:cs typeface="Times New Roman" pitchFamily="18" charset="0"/>
              </a:rPr>
              <a:t> then,</a:t>
            </a:r>
          </a:p>
          <a:p>
            <a:pPr algn="ctr">
              <a:buNone/>
            </a:pPr>
            <a:r>
              <a:rPr lang="en-US" sz="9600" dirty="0" smtClean="0">
                <a:latin typeface="Times New Roman" pitchFamily="18" charset="0"/>
                <a:cs typeface="Times New Roman" pitchFamily="18" charset="0"/>
              </a:rPr>
              <a:t>     </a:t>
            </a:r>
            <a:r>
              <a:rPr lang="en-US" sz="9600" dirty="0" err="1" smtClean="0">
                <a:solidFill>
                  <a:srgbClr val="FF0000"/>
                </a:solidFill>
                <a:latin typeface="Times New Roman" pitchFamily="18" charset="0"/>
                <a:cs typeface="Times New Roman" pitchFamily="18" charset="0"/>
              </a:rPr>
              <a:t>w</a:t>
            </a:r>
            <a:r>
              <a:rPr lang="en-US" sz="9600" baseline="-25000" dirty="0" err="1" smtClean="0">
                <a:solidFill>
                  <a:srgbClr val="FF0000"/>
                </a:solidFill>
                <a:latin typeface="Times New Roman" pitchFamily="18" charset="0"/>
                <a:cs typeface="Times New Roman" pitchFamily="18" charset="0"/>
              </a:rPr>
              <a:t>i</a:t>
            </a:r>
            <a:r>
              <a:rPr lang="en-US" sz="9600" baseline="-25000" dirty="0" smtClean="0">
                <a:solidFill>
                  <a:srgbClr val="FF0000"/>
                </a:solidFill>
                <a:latin typeface="Times New Roman" pitchFamily="18" charset="0"/>
                <a:cs typeface="Times New Roman" pitchFamily="18" charset="0"/>
              </a:rPr>
              <a:t>(new)  </a:t>
            </a:r>
            <a:r>
              <a:rPr lang="en-US" sz="9600" dirty="0" smtClean="0">
                <a:solidFill>
                  <a:srgbClr val="FF0000"/>
                </a:solidFill>
                <a:latin typeface="Times New Roman" pitchFamily="18" charset="0"/>
                <a:cs typeface="Times New Roman" pitchFamily="18" charset="0"/>
              </a:rPr>
              <a:t>=</a:t>
            </a:r>
            <a:r>
              <a:rPr lang="en-US" sz="9600" dirty="0" err="1" smtClean="0">
                <a:solidFill>
                  <a:srgbClr val="FF0000"/>
                </a:solidFill>
                <a:latin typeface="Times New Roman" pitchFamily="18" charset="0"/>
                <a:cs typeface="Times New Roman" pitchFamily="18" charset="0"/>
              </a:rPr>
              <a:t>w</a:t>
            </a:r>
            <a:r>
              <a:rPr lang="en-US" sz="9600" baseline="-25000" dirty="0" err="1" smtClean="0">
                <a:solidFill>
                  <a:srgbClr val="FF0000"/>
                </a:solidFill>
                <a:latin typeface="Times New Roman" pitchFamily="18" charset="0"/>
                <a:cs typeface="Times New Roman" pitchFamily="18" charset="0"/>
              </a:rPr>
              <a:t>i</a:t>
            </a:r>
            <a:r>
              <a:rPr lang="en-US" sz="9600" baseline="-25000" dirty="0" smtClean="0">
                <a:solidFill>
                  <a:srgbClr val="FF0000"/>
                </a:solidFill>
                <a:latin typeface="Times New Roman" pitchFamily="18" charset="0"/>
                <a:cs typeface="Times New Roman" pitchFamily="18" charset="0"/>
              </a:rPr>
              <a:t>(old)+</a:t>
            </a:r>
            <a:r>
              <a:rPr lang="el-GR" sz="9600" dirty="0" smtClean="0">
                <a:solidFill>
                  <a:srgbClr val="FF0000"/>
                </a:solidFill>
                <a:latin typeface="Times New Roman" pitchFamily="18" charset="0"/>
                <a:cs typeface="Times New Roman" pitchFamily="18" charset="0"/>
              </a:rPr>
              <a:t>α(</a:t>
            </a:r>
            <a:r>
              <a:rPr lang="en-US" sz="9600" dirty="0" smtClean="0">
                <a:solidFill>
                  <a:srgbClr val="FF0000"/>
                </a:solidFill>
                <a:latin typeface="Times New Roman" pitchFamily="18" charset="0"/>
                <a:cs typeface="Times New Roman" pitchFamily="18" charset="0"/>
              </a:rPr>
              <a:t>t−y</a:t>
            </a:r>
            <a:r>
              <a:rPr lang="en-US" sz="9600" baseline="-25000" dirty="0" smtClean="0">
                <a:solidFill>
                  <a:srgbClr val="FF0000"/>
                </a:solidFill>
                <a:latin typeface="Times New Roman" pitchFamily="18" charset="0"/>
                <a:cs typeface="Times New Roman" pitchFamily="18" charset="0"/>
              </a:rPr>
              <a:t>in</a:t>
            </a:r>
            <a:r>
              <a:rPr lang="en-US" sz="9600" dirty="0" smtClean="0">
                <a:solidFill>
                  <a:srgbClr val="FF0000"/>
                </a:solidFill>
                <a:latin typeface="Times New Roman" pitchFamily="18" charset="0"/>
                <a:cs typeface="Times New Roman" pitchFamily="18" charset="0"/>
              </a:rPr>
              <a:t>)xi</a:t>
            </a:r>
          </a:p>
          <a:p>
            <a:pPr algn="ctr">
              <a:buNone/>
            </a:pPr>
            <a:r>
              <a:rPr lang="en-US" sz="9600" dirty="0" smtClean="0">
                <a:solidFill>
                  <a:srgbClr val="FF0000"/>
                </a:solidFill>
                <a:latin typeface="Times New Roman" pitchFamily="18" charset="0"/>
                <a:cs typeface="Times New Roman" pitchFamily="18" charset="0"/>
              </a:rPr>
              <a:t>     b(new)=b(old)+</a:t>
            </a:r>
            <a:r>
              <a:rPr lang="el-GR" sz="9600" dirty="0" smtClean="0">
                <a:solidFill>
                  <a:srgbClr val="FF0000"/>
                </a:solidFill>
                <a:latin typeface="Times New Roman" pitchFamily="18" charset="0"/>
                <a:cs typeface="Times New Roman" pitchFamily="18" charset="0"/>
              </a:rPr>
              <a:t>α(</a:t>
            </a:r>
            <a:r>
              <a:rPr lang="en-US" sz="9600" dirty="0" smtClean="0">
                <a:solidFill>
                  <a:srgbClr val="FF0000"/>
                </a:solidFill>
                <a:latin typeface="Times New Roman" pitchFamily="18" charset="0"/>
                <a:cs typeface="Times New Roman" pitchFamily="18" charset="0"/>
              </a:rPr>
              <a:t>t−yin)</a:t>
            </a:r>
          </a:p>
          <a:p>
            <a:pPr algn="ctr">
              <a:buNone/>
            </a:pPr>
            <a:r>
              <a:rPr lang="en-US" sz="9600" b="1" dirty="0" smtClean="0">
                <a:solidFill>
                  <a:srgbClr val="FF0000"/>
                </a:solidFill>
                <a:latin typeface="Times New Roman" pitchFamily="18" charset="0"/>
                <a:cs typeface="Times New Roman" pitchFamily="18" charset="0"/>
              </a:rPr>
              <a:t>    Case 2</a:t>
            </a:r>
            <a:r>
              <a:rPr lang="en-US" sz="9600" dirty="0" smtClean="0">
                <a:solidFill>
                  <a:srgbClr val="FF0000"/>
                </a:solidFill>
                <a:latin typeface="Times New Roman" pitchFamily="18" charset="0"/>
                <a:cs typeface="Times New Roman" pitchFamily="18" charset="0"/>
              </a:rPr>
              <a:t> − if </a:t>
            </a:r>
            <a:r>
              <a:rPr lang="en-US" sz="9600" b="1" dirty="0" smtClean="0">
                <a:solidFill>
                  <a:srgbClr val="FF0000"/>
                </a:solidFill>
                <a:latin typeface="Times New Roman" pitchFamily="18" charset="0"/>
                <a:cs typeface="Times New Roman" pitchFamily="18" charset="0"/>
              </a:rPr>
              <a:t>y = t</a:t>
            </a:r>
            <a:r>
              <a:rPr lang="en-US" sz="9600" dirty="0" smtClean="0">
                <a:solidFill>
                  <a:srgbClr val="FF0000"/>
                </a:solidFill>
                <a:latin typeface="Times New Roman" pitchFamily="18" charset="0"/>
                <a:cs typeface="Times New Roman" pitchFamily="18" charset="0"/>
              </a:rPr>
              <a:t> then,</a:t>
            </a:r>
          </a:p>
          <a:p>
            <a:pPr algn="ctr">
              <a:buNone/>
            </a:pPr>
            <a:r>
              <a:rPr lang="en-US" sz="9600" dirty="0" smtClean="0">
                <a:solidFill>
                  <a:srgbClr val="FF0000"/>
                </a:solidFill>
                <a:latin typeface="Times New Roman" pitchFamily="18" charset="0"/>
                <a:cs typeface="Times New Roman" pitchFamily="18" charset="0"/>
              </a:rPr>
              <a:t>     </a:t>
            </a:r>
            <a:r>
              <a:rPr lang="en-US" sz="9600" dirty="0" err="1" smtClean="0">
                <a:solidFill>
                  <a:srgbClr val="FF0000"/>
                </a:solidFill>
                <a:latin typeface="Times New Roman" pitchFamily="18" charset="0"/>
                <a:cs typeface="Times New Roman" pitchFamily="18" charset="0"/>
              </a:rPr>
              <a:t>w</a:t>
            </a:r>
            <a:r>
              <a:rPr lang="en-US" sz="9600" baseline="-25000" dirty="0" err="1" smtClean="0">
                <a:solidFill>
                  <a:srgbClr val="FF0000"/>
                </a:solidFill>
                <a:latin typeface="Times New Roman" pitchFamily="18" charset="0"/>
                <a:cs typeface="Times New Roman" pitchFamily="18" charset="0"/>
              </a:rPr>
              <a:t>i</a:t>
            </a:r>
            <a:r>
              <a:rPr lang="en-US" sz="9600" baseline="-25000" dirty="0" smtClean="0">
                <a:solidFill>
                  <a:srgbClr val="FF0000"/>
                </a:solidFill>
                <a:latin typeface="Times New Roman" pitchFamily="18" charset="0"/>
                <a:cs typeface="Times New Roman" pitchFamily="18" charset="0"/>
              </a:rPr>
              <a:t>(new)</a:t>
            </a:r>
            <a:r>
              <a:rPr lang="en-US" sz="9600" dirty="0" smtClean="0">
                <a:solidFill>
                  <a:srgbClr val="FF0000"/>
                </a:solidFill>
                <a:latin typeface="Times New Roman" pitchFamily="18" charset="0"/>
                <a:cs typeface="Times New Roman" pitchFamily="18" charset="0"/>
              </a:rPr>
              <a:t>= w </a:t>
            </a:r>
            <a:r>
              <a:rPr lang="en-US" sz="9600" baseline="-25000" dirty="0" err="1" smtClean="0">
                <a:solidFill>
                  <a:srgbClr val="FF0000"/>
                </a:solidFill>
                <a:latin typeface="Times New Roman" pitchFamily="18" charset="0"/>
                <a:cs typeface="Times New Roman" pitchFamily="18" charset="0"/>
              </a:rPr>
              <a:t>i</a:t>
            </a:r>
            <a:r>
              <a:rPr lang="en-US" sz="9600" baseline="-25000" dirty="0" smtClean="0">
                <a:solidFill>
                  <a:srgbClr val="FF0000"/>
                </a:solidFill>
                <a:latin typeface="Times New Roman" pitchFamily="18" charset="0"/>
                <a:cs typeface="Times New Roman" pitchFamily="18" charset="0"/>
              </a:rPr>
              <a:t>(old)</a:t>
            </a:r>
          </a:p>
          <a:p>
            <a:pPr algn="ctr">
              <a:buNone/>
            </a:pPr>
            <a:r>
              <a:rPr lang="en-US" sz="9600" dirty="0" smtClean="0">
                <a:solidFill>
                  <a:srgbClr val="FF0000"/>
                </a:solidFill>
                <a:latin typeface="Times New Roman" pitchFamily="18" charset="0"/>
                <a:cs typeface="Times New Roman" pitchFamily="18" charset="0"/>
              </a:rPr>
              <a:t>       b(new)=b (old)</a:t>
            </a:r>
          </a:p>
          <a:p>
            <a:pPr algn="ctr">
              <a:buNone/>
            </a:pPr>
            <a:r>
              <a:rPr lang="en-US" sz="11200" dirty="0" smtClean="0">
                <a:solidFill>
                  <a:srgbClr val="000000"/>
                </a:solidFill>
                <a:latin typeface="Times New Roman" pitchFamily="18" charset="0"/>
                <a:cs typeface="Times New Roman" pitchFamily="18" charset="0"/>
              </a:rPr>
              <a:t>Here </a:t>
            </a:r>
            <a:r>
              <a:rPr lang="en-US" sz="11200" b="1" dirty="0" smtClean="0">
                <a:solidFill>
                  <a:srgbClr val="000000"/>
                </a:solidFill>
                <a:latin typeface="Times New Roman" pitchFamily="18" charset="0"/>
                <a:cs typeface="Times New Roman" pitchFamily="18" charset="0"/>
              </a:rPr>
              <a:t>‘y’</a:t>
            </a:r>
            <a:r>
              <a:rPr lang="en-US" sz="11200" dirty="0" smtClean="0">
                <a:solidFill>
                  <a:srgbClr val="000000"/>
                </a:solidFill>
                <a:latin typeface="Times New Roman" pitchFamily="18" charset="0"/>
                <a:cs typeface="Times New Roman" pitchFamily="18" charset="0"/>
              </a:rPr>
              <a:t> is the actual output and </a:t>
            </a:r>
            <a:r>
              <a:rPr lang="en-US" sz="11200" b="1" dirty="0" smtClean="0">
                <a:solidFill>
                  <a:srgbClr val="000000"/>
                </a:solidFill>
                <a:latin typeface="Times New Roman" pitchFamily="18" charset="0"/>
                <a:cs typeface="Times New Roman" pitchFamily="18" charset="0"/>
              </a:rPr>
              <a:t>‘t’</a:t>
            </a:r>
            <a:r>
              <a:rPr lang="en-US" sz="11200" dirty="0" smtClean="0">
                <a:solidFill>
                  <a:srgbClr val="000000"/>
                </a:solidFill>
                <a:latin typeface="Times New Roman" pitchFamily="18" charset="0"/>
                <a:cs typeface="Times New Roman" pitchFamily="18" charset="0"/>
              </a:rPr>
              <a:t> is the desired/target output.</a:t>
            </a:r>
          </a:p>
          <a:p>
            <a:pPr algn="just">
              <a:buNone/>
            </a:pPr>
            <a:r>
              <a:rPr lang="en-US" sz="11200" b="1" dirty="0" smtClean="0">
                <a:latin typeface="Times New Roman" pitchFamily="18" charset="0"/>
                <a:cs typeface="Times New Roman" pitchFamily="18" charset="0"/>
              </a:rPr>
              <a:t>Step 8</a:t>
            </a:r>
            <a:r>
              <a:rPr lang="en-US" sz="11200" dirty="0" smtClean="0">
                <a:latin typeface="Times New Roman" pitchFamily="18" charset="0"/>
                <a:cs typeface="Times New Roman" pitchFamily="18" charset="0"/>
              </a:rPr>
              <a:t> − Test for the stopping condition, which will happen when there is no change in weight or the highest weight change occurred during training is smaller than the specified tolerance.</a:t>
            </a:r>
            <a:endParaRPr lang="en-US" sz="11200" dirty="0" smtClean="0">
              <a:solidFill>
                <a:srgbClr val="FF0000"/>
              </a:solidFill>
              <a:latin typeface="Times New Roman" pitchFamily="18" charset="0"/>
              <a:cs typeface="Times New Roman" pitchFamily="18" charset="0"/>
            </a:endParaRPr>
          </a:p>
          <a:p>
            <a:pPr>
              <a:buNone/>
            </a:pPr>
            <a:r>
              <a:rPr lang="en-US" dirty="0" smtClean="0"/>
              <a:t/>
            </a:r>
            <a:br>
              <a:rPr lang="en-US" dirty="0" smtClean="0"/>
            </a:br>
            <a:endParaRPr lang="en-US"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60400" y="228600"/>
            <a:ext cx="8420100" cy="1143000"/>
          </a:xfrm>
        </p:spPr>
        <p:txBody>
          <a:bodyPr/>
          <a:lstStyle/>
          <a:p>
            <a:r>
              <a:rPr lang="en-US" sz="3600"/>
              <a:t>Adaline: Adaptive Linear Element</a:t>
            </a:r>
            <a:endParaRPr lang="en-US"/>
          </a:p>
        </p:txBody>
      </p:sp>
      <p:sp>
        <p:nvSpPr>
          <p:cNvPr id="38915" name="Rectangle 3"/>
          <p:cNvSpPr>
            <a:spLocks noGrp="1" noChangeArrowheads="1"/>
          </p:cNvSpPr>
          <p:nvPr>
            <p:ph idx="1"/>
          </p:nvPr>
        </p:nvSpPr>
        <p:spPr>
          <a:xfrm>
            <a:off x="247650" y="1524000"/>
            <a:ext cx="9410700" cy="4619644"/>
          </a:xfrm>
        </p:spPr>
        <p:txBody>
          <a:bodyPr>
            <a:normAutofit/>
          </a:bodyPr>
          <a:lstStyle/>
          <a:p>
            <a:pPr>
              <a:lnSpc>
                <a:spcPct val="90000"/>
              </a:lnSpc>
            </a:pPr>
            <a:r>
              <a:rPr lang="en-US" sz="2400" dirty="0" err="1"/>
              <a:t>Adaline</a:t>
            </a:r>
            <a:r>
              <a:rPr lang="en-US" sz="2400" dirty="0"/>
              <a:t>: uses a linear neuron model and the Least-Mean-Square (LMS) learning algorithm</a:t>
            </a:r>
            <a:endParaRPr lang="en-US" sz="2000" dirty="0"/>
          </a:p>
          <a:p>
            <a:pPr lvl="1">
              <a:lnSpc>
                <a:spcPct val="90000"/>
              </a:lnSpc>
              <a:buFontTx/>
              <a:buNone/>
            </a:pPr>
            <a:r>
              <a:rPr lang="en-US" sz="1800" dirty="0">
                <a:solidFill>
                  <a:schemeClr val="tx2"/>
                </a:solidFill>
              </a:rPr>
              <a:t>The idea: try to minimize the square error, which is a function of the weights</a:t>
            </a:r>
          </a:p>
          <a:p>
            <a:pPr algn="ctr">
              <a:lnSpc>
                <a:spcPct val="90000"/>
              </a:lnSpc>
            </a:pPr>
            <a:endParaRPr lang="en-US" sz="2400" dirty="0"/>
          </a:p>
          <a:p>
            <a:pPr algn="ctr">
              <a:lnSpc>
                <a:spcPct val="90000"/>
              </a:lnSpc>
            </a:pPr>
            <a:endParaRPr lang="en-US" sz="2400" dirty="0"/>
          </a:p>
          <a:p>
            <a:pPr algn="ctr">
              <a:lnSpc>
                <a:spcPct val="90000"/>
              </a:lnSpc>
            </a:pPr>
            <a:endParaRPr lang="en-US" sz="2400" dirty="0"/>
          </a:p>
          <a:p>
            <a:pPr algn="ctr">
              <a:lnSpc>
                <a:spcPct val="90000"/>
              </a:lnSpc>
            </a:pPr>
            <a:endParaRPr lang="en-US" sz="2400" dirty="0"/>
          </a:p>
          <a:p>
            <a:pPr algn="ctr">
              <a:lnSpc>
                <a:spcPct val="90000"/>
              </a:lnSpc>
            </a:pPr>
            <a:endParaRPr lang="en-US" sz="2400" dirty="0"/>
          </a:p>
          <a:p>
            <a:pPr algn="ctr">
              <a:lnSpc>
                <a:spcPct val="90000"/>
              </a:lnSpc>
            </a:pPr>
            <a:endParaRPr lang="en-US" sz="2400" dirty="0"/>
          </a:p>
          <a:p>
            <a:pPr algn="ctr">
              <a:lnSpc>
                <a:spcPct val="90000"/>
              </a:lnSpc>
            </a:pPr>
            <a:endParaRPr lang="en-US" sz="2400" dirty="0" smtClean="0"/>
          </a:p>
          <a:p>
            <a:pPr algn="ctr">
              <a:lnSpc>
                <a:spcPct val="90000"/>
              </a:lnSpc>
            </a:pPr>
            <a:r>
              <a:rPr lang="en-US" sz="2400" dirty="0" smtClean="0"/>
              <a:t>We </a:t>
            </a:r>
            <a:r>
              <a:rPr lang="en-US" sz="2400" dirty="0"/>
              <a:t>can find the minimum of the error function </a:t>
            </a:r>
            <a:r>
              <a:rPr lang="en-US" sz="2400" i="1" dirty="0"/>
              <a:t>E</a:t>
            </a:r>
            <a:r>
              <a:rPr lang="en-US" sz="2400" dirty="0"/>
              <a:t> by means of the Steepest descent method</a:t>
            </a:r>
          </a:p>
          <a:p>
            <a:pPr lvl="1">
              <a:lnSpc>
                <a:spcPct val="90000"/>
              </a:lnSpc>
              <a:buFontTx/>
              <a:buNone/>
            </a:pPr>
            <a:endParaRPr lang="en-US" sz="1800" dirty="0">
              <a:solidFill>
                <a:schemeClr val="tx2"/>
              </a:solidFill>
            </a:endParaRPr>
          </a:p>
        </p:txBody>
      </p:sp>
      <p:graphicFrame>
        <p:nvGraphicFramePr>
          <p:cNvPr id="63488" name="Object 0"/>
          <p:cNvGraphicFramePr>
            <a:graphicFrameLocks noChangeAspect="1"/>
          </p:cNvGraphicFramePr>
          <p:nvPr/>
        </p:nvGraphicFramePr>
        <p:xfrm>
          <a:off x="825500" y="2743200"/>
          <a:ext cx="3274483" cy="717550"/>
        </p:xfrm>
        <a:graphic>
          <a:graphicData uri="http://schemas.openxmlformats.org/presentationml/2006/ole">
            <p:oleObj spid="_x0000_s222210" name="Equation" r:id="rId3" imgW="1117440" imgH="266400" progId="Equation.3">
              <p:embed/>
            </p:oleObj>
          </a:graphicData>
        </a:graphic>
      </p:graphicFrame>
      <p:graphicFrame>
        <p:nvGraphicFramePr>
          <p:cNvPr id="63489" name="Object 1"/>
          <p:cNvGraphicFramePr>
            <a:graphicFrameLocks noChangeAspect="1"/>
          </p:cNvGraphicFramePr>
          <p:nvPr/>
        </p:nvGraphicFramePr>
        <p:xfrm>
          <a:off x="1238226" y="3714752"/>
          <a:ext cx="5025231" cy="1200150"/>
        </p:xfrm>
        <a:graphic>
          <a:graphicData uri="http://schemas.openxmlformats.org/presentationml/2006/ole">
            <p:oleObj spid="_x0000_s222211" name="Equation" r:id="rId4" imgW="1714320" imgH="444240" progId="Equation.3">
              <p:embed/>
            </p:oleObj>
          </a:graphicData>
        </a:graphic>
      </p:graphicFrame>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77850" y="0"/>
            <a:ext cx="8420100" cy="1143000"/>
          </a:xfrm>
        </p:spPr>
        <p:txBody>
          <a:bodyPr/>
          <a:lstStyle/>
          <a:p>
            <a:r>
              <a:rPr lang="en-US" sz="4000" b="1"/>
              <a:t>Steepest Descent Method</a:t>
            </a:r>
            <a:endParaRPr lang="en-US"/>
          </a:p>
        </p:txBody>
      </p:sp>
      <p:sp>
        <p:nvSpPr>
          <p:cNvPr id="39945" name="Rectangle 9"/>
          <p:cNvSpPr>
            <a:spLocks noGrp="1" noChangeArrowheads="1"/>
          </p:cNvSpPr>
          <p:nvPr>
            <p:ph idx="1"/>
          </p:nvPr>
        </p:nvSpPr>
        <p:spPr>
          <a:xfrm>
            <a:off x="660400" y="1447800"/>
            <a:ext cx="8420100" cy="4114800"/>
          </a:xfrm>
        </p:spPr>
        <p:txBody>
          <a:bodyPr/>
          <a:lstStyle/>
          <a:p>
            <a:r>
              <a:rPr lang="en-US" sz="2400"/>
              <a:t>start with an arbitrary point</a:t>
            </a:r>
          </a:p>
          <a:p>
            <a:r>
              <a:rPr lang="en-US" sz="2400"/>
              <a:t>find a direction in which E is decreasing most rapidly</a:t>
            </a:r>
          </a:p>
          <a:p>
            <a:endParaRPr lang="en-US" sz="2400"/>
          </a:p>
          <a:p>
            <a:endParaRPr lang="en-US" sz="2400"/>
          </a:p>
          <a:p>
            <a:endParaRPr lang="en-US" sz="2400"/>
          </a:p>
          <a:p>
            <a:endParaRPr lang="en-US" sz="2400"/>
          </a:p>
          <a:p>
            <a:endParaRPr lang="en-US" sz="2400"/>
          </a:p>
          <a:p>
            <a:r>
              <a:rPr lang="en-US" sz="2400"/>
              <a:t>make a small step in that direction</a:t>
            </a:r>
          </a:p>
          <a:p>
            <a:endParaRPr lang="en-US" sz="2400"/>
          </a:p>
        </p:txBody>
      </p:sp>
      <p:graphicFrame>
        <p:nvGraphicFramePr>
          <p:cNvPr id="64512" name="Object 0"/>
          <p:cNvGraphicFramePr>
            <a:graphicFrameLocks noChangeAspect="1"/>
          </p:cNvGraphicFramePr>
          <p:nvPr/>
        </p:nvGraphicFramePr>
        <p:xfrm>
          <a:off x="660400" y="5257800"/>
          <a:ext cx="8667750" cy="738188"/>
        </p:xfrm>
        <a:graphic>
          <a:graphicData uri="http://schemas.openxmlformats.org/presentationml/2006/ole">
            <p:oleObj spid="_x0000_s223234" name="Equation" r:id="rId3" imgW="2323800" imgH="203040" progId="Equation.3">
              <p:embed/>
            </p:oleObj>
          </a:graphicData>
        </a:graphic>
      </p:graphicFrame>
      <p:graphicFrame>
        <p:nvGraphicFramePr>
          <p:cNvPr id="64513" name="Object 1"/>
          <p:cNvGraphicFramePr>
            <a:graphicFrameLocks noChangeAspect="1"/>
          </p:cNvGraphicFramePr>
          <p:nvPr/>
        </p:nvGraphicFramePr>
        <p:xfrm>
          <a:off x="527977" y="2743204"/>
          <a:ext cx="8769217" cy="1439863"/>
        </p:xfrm>
        <a:graphic>
          <a:graphicData uri="http://schemas.openxmlformats.org/presentationml/2006/ole">
            <p:oleObj spid="_x0000_s223235" name="Equation" r:id="rId4" imgW="2514600" imgH="457200" progId="Equation.3">
              <p:embed/>
            </p:oleObj>
          </a:graphicData>
        </a:graphic>
      </p:graphicFrame>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77850" y="0"/>
            <a:ext cx="8420100" cy="1143000"/>
          </a:xfrm>
        </p:spPr>
        <p:txBody>
          <a:bodyPr>
            <a:normAutofit fontScale="90000"/>
          </a:bodyPr>
          <a:lstStyle/>
          <a:p>
            <a:r>
              <a:rPr lang="en-US" sz="3600" b="1" i="1">
                <a:solidFill>
                  <a:schemeClr val="accent2"/>
                </a:solidFill>
              </a:rPr>
              <a:t>L</a:t>
            </a:r>
            <a:r>
              <a:rPr lang="en-US" sz="3600" b="1"/>
              <a:t>east-</a:t>
            </a:r>
            <a:r>
              <a:rPr lang="en-US" sz="3600" b="1" i="1">
                <a:solidFill>
                  <a:schemeClr val="accent2"/>
                </a:solidFill>
              </a:rPr>
              <a:t>M</a:t>
            </a:r>
            <a:r>
              <a:rPr lang="en-US" sz="3600" b="1"/>
              <a:t>ean-</a:t>
            </a:r>
            <a:r>
              <a:rPr lang="en-US" sz="3600" b="1" i="1">
                <a:solidFill>
                  <a:schemeClr val="accent2"/>
                </a:solidFill>
              </a:rPr>
              <a:t>S</a:t>
            </a:r>
            <a:r>
              <a:rPr lang="en-US" sz="3600" b="1"/>
              <a:t>quare algorithm </a:t>
            </a:r>
            <a:br>
              <a:rPr lang="en-US" sz="3600" b="1"/>
            </a:br>
            <a:r>
              <a:rPr lang="en-US" sz="3600" b="1"/>
              <a:t>(Widrow-Hoff algorithm)</a:t>
            </a:r>
          </a:p>
        </p:txBody>
      </p:sp>
      <p:sp>
        <p:nvSpPr>
          <p:cNvPr id="40963" name="Rectangle 3"/>
          <p:cNvSpPr>
            <a:spLocks noGrp="1" noChangeArrowheads="1"/>
          </p:cNvSpPr>
          <p:nvPr>
            <p:ph idx="1"/>
          </p:nvPr>
        </p:nvSpPr>
        <p:spPr>
          <a:xfrm>
            <a:off x="577850" y="1524000"/>
            <a:ext cx="8420100" cy="3810000"/>
          </a:xfrm>
        </p:spPr>
        <p:txBody>
          <a:bodyPr>
            <a:normAutofit lnSpcReduction="10000"/>
          </a:bodyPr>
          <a:lstStyle/>
          <a:p>
            <a:r>
              <a:rPr lang="en-US"/>
              <a:t>Approximation of gradient(E) </a:t>
            </a:r>
          </a:p>
          <a:p>
            <a:endParaRPr lang="en-US"/>
          </a:p>
          <a:p>
            <a:endParaRPr lang="en-US"/>
          </a:p>
          <a:p>
            <a:endParaRPr lang="en-US"/>
          </a:p>
          <a:p>
            <a:endParaRPr lang="en-US"/>
          </a:p>
          <a:p>
            <a:r>
              <a:rPr lang="en-US"/>
              <a:t> Update rule for the weights becomes:</a:t>
            </a:r>
          </a:p>
          <a:p>
            <a:pPr>
              <a:buFontTx/>
              <a:buNone/>
            </a:pPr>
            <a:r>
              <a:rPr lang="en-US"/>
              <a:t> </a:t>
            </a:r>
          </a:p>
        </p:txBody>
      </p:sp>
      <p:sp>
        <p:nvSpPr>
          <p:cNvPr id="40966" name="Rectangle 6"/>
          <p:cNvSpPr>
            <a:spLocks noChangeArrowheads="1"/>
          </p:cNvSpPr>
          <p:nvPr/>
        </p:nvSpPr>
        <p:spPr bwMode="auto">
          <a:xfrm>
            <a:off x="2311400" y="2133600"/>
            <a:ext cx="4292600" cy="2057400"/>
          </a:xfrm>
          <a:prstGeom prst="rect">
            <a:avLst/>
          </a:prstGeom>
          <a:solidFill>
            <a:schemeClr val="accent1"/>
          </a:solidFill>
          <a:ln w="38100">
            <a:solidFill>
              <a:schemeClr val="tx1"/>
            </a:solidFill>
            <a:miter lim="800000"/>
            <a:headEnd/>
            <a:tailEnd/>
          </a:ln>
          <a:effectLst/>
        </p:spPr>
        <p:txBody>
          <a:bodyPr wrap="none" anchor="ctr"/>
          <a:lstStyle/>
          <a:p>
            <a:endParaRPr lang="en-US"/>
          </a:p>
        </p:txBody>
      </p:sp>
      <p:graphicFrame>
        <p:nvGraphicFramePr>
          <p:cNvPr id="65536" name="Object 0"/>
          <p:cNvGraphicFramePr>
            <a:graphicFrameLocks noChangeAspect="1"/>
          </p:cNvGraphicFramePr>
          <p:nvPr/>
        </p:nvGraphicFramePr>
        <p:xfrm>
          <a:off x="768748" y="5334000"/>
          <a:ext cx="7212806" cy="717550"/>
        </p:xfrm>
        <a:graphic>
          <a:graphicData uri="http://schemas.openxmlformats.org/presentationml/2006/ole">
            <p:oleObj spid="_x0000_s224258" name="Equation" r:id="rId3" imgW="1701720" imgH="203040" progId="Equation.3">
              <p:embed/>
            </p:oleObj>
          </a:graphicData>
        </a:graphic>
      </p:graphicFrame>
      <p:graphicFrame>
        <p:nvGraphicFramePr>
          <p:cNvPr id="65537" name="Object 1"/>
          <p:cNvGraphicFramePr>
            <a:graphicFrameLocks noChangeAspect="1"/>
          </p:cNvGraphicFramePr>
          <p:nvPr/>
        </p:nvGraphicFramePr>
        <p:xfrm>
          <a:off x="2376754" y="2209800"/>
          <a:ext cx="4062148" cy="1633538"/>
        </p:xfrm>
        <a:graphic>
          <a:graphicData uri="http://schemas.openxmlformats.org/presentationml/2006/ole">
            <p:oleObj spid="_x0000_s224259" name="Equation" r:id="rId4" imgW="1574640" imgH="685800" progId="Equation.3">
              <p:embed/>
            </p:oleObj>
          </a:graphicData>
        </a:graphic>
      </p:graphicFrame>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b="1" dirty="0" smtClean="0">
                <a:solidFill>
                  <a:srgbClr val="FF0000"/>
                </a:solidFill>
              </a:rPr>
              <a:t>M</a:t>
            </a:r>
            <a:r>
              <a:rPr lang="en-US" dirty="0" smtClean="0"/>
              <a:t>ultiple </a:t>
            </a:r>
            <a:r>
              <a:rPr lang="en-US" b="1" dirty="0" smtClean="0">
                <a:solidFill>
                  <a:srgbClr val="FF0000"/>
                </a:solidFill>
              </a:rPr>
              <a:t>Ada</a:t>
            </a:r>
            <a:r>
              <a:rPr lang="en-US" dirty="0" smtClean="0"/>
              <a:t>ptive </a:t>
            </a:r>
            <a:r>
              <a:rPr lang="en-US" b="1" dirty="0" smtClean="0">
                <a:solidFill>
                  <a:srgbClr val="FF0000"/>
                </a:solidFill>
              </a:rPr>
              <a:t>Line</a:t>
            </a:r>
            <a:r>
              <a:rPr lang="en-US" dirty="0" smtClean="0"/>
              <a:t>ar Neuron M-</a:t>
            </a:r>
            <a:r>
              <a:rPr lang="en-US" dirty="0" err="1" smtClean="0"/>
              <a:t>adaline</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Madeline which stands for Multiple Adaptive Linear Neuron, is a network which consists of many </a:t>
            </a:r>
            <a:r>
              <a:rPr lang="en-US" dirty="0" err="1" smtClean="0"/>
              <a:t>Adalines</a:t>
            </a:r>
            <a:r>
              <a:rPr lang="en-US" dirty="0" smtClean="0"/>
              <a:t> in parallel. It will have a single output unit. </a:t>
            </a:r>
          </a:p>
          <a:p>
            <a:pPr>
              <a:buNone/>
            </a:pPr>
            <a:r>
              <a:rPr lang="en-US" dirty="0" smtClean="0"/>
              <a:t>Some important points about </a:t>
            </a:r>
            <a:r>
              <a:rPr lang="en-US" dirty="0" err="1" smtClean="0"/>
              <a:t>Madaline</a:t>
            </a:r>
            <a:r>
              <a:rPr lang="en-US" dirty="0" smtClean="0"/>
              <a:t> are as follows </a:t>
            </a:r>
          </a:p>
          <a:p>
            <a:r>
              <a:rPr lang="en-US" dirty="0" smtClean="0"/>
              <a:t>It is just like a multilayer </a:t>
            </a:r>
            <a:r>
              <a:rPr lang="en-US" dirty="0" err="1" smtClean="0"/>
              <a:t>perceptron</a:t>
            </a:r>
            <a:r>
              <a:rPr lang="en-US" dirty="0" smtClean="0"/>
              <a:t>, where </a:t>
            </a:r>
            <a:r>
              <a:rPr lang="en-US" dirty="0" err="1" smtClean="0"/>
              <a:t>Adaline</a:t>
            </a:r>
            <a:r>
              <a:rPr lang="en-US" dirty="0" smtClean="0"/>
              <a:t> will act as a hidden unit between the input and the </a:t>
            </a:r>
            <a:r>
              <a:rPr lang="en-US" dirty="0" err="1" smtClean="0"/>
              <a:t>Madaline</a:t>
            </a:r>
            <a:r>
              <a:rPr lang="en-US" dirty="0" smtClean="0"/>
              <a:t> layer.</a:t>
            </a:r>
          </a:p>
          <a:p>
            <a:r>
              <a:rPr lang="en-US" dirty="0" smtClean="0"/>
              <a:t>The weights and the bias between the input and </a:t>
            </a:r>
            <a:r>
              <a:rPr lang="en-US" dirty="0" err="1" smtClean="0"/>
              <a:t>Adaline</a:t>
            </a:r>
            <a:r>
              <a:rPr lang="en-US" dirty="0" smtClean="0"/>
              <a:t> layers, as in we see in the </a:t>
            </a:r>
            <a:r>
              <a:rPr lang="en-US" dirty="0" err="1" smtClean="0"/>
              <a:t>Adaline</a:t>
            </a:r>
            <a:r>
              <a:rPr lang="en-US" dirty="0" smtClean="0"/>
              <a:t> architecture, are adjustable.</a:t>
            </a:r>
          </a:p>
          <a:p>
            <a:r>
              <a:rPr lang="en-US" dirty="0" smtClean="0"/>
              <a:t>The </a:t>
            </a:r>
            <a:r>
              <a:rPr lang="en-US" dirty="0" err="1" smtClean="0"/>
              <a:t>Adaline</a:t>
            </a:r>
            <a:r>
              <a:rPr lang="en-US" dirty="0" smtClean="0"/>
              <a:t> and </a:t>
            </a:r>
            <a:r>
              <a:rPr lang="en-US" dirty="0" err="1" smtClean="0"/>
              <a:t>Madaline</a:t>
            </a:r>
            <a:r>
              <a:rPr lang="en-US" dirty="0" smtClean="0"/>
              <a:t> layers have fixed weights and bias of 1.</a:t>
            </a:r>
          </a:p>
          <a:p>
            <a:pPr>
              <a:buNone/>
            </a:pPr>
            <a:r>
              <a:rPr lang="en-US" dirty="0" smtClean="0"/>
              <a:t>     Training can be done with the help of Delta rule.</a:t>
            </a:r>
          </a:p>
          <a:p>
            <a:endParaRPr lang="en-US"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The architecture of </a:t>
            </a:r>
            <a:r>
              <a:rPr lang="en-US" dirty="0" err="1" smtClean="0"/>
              <a:t>Madaline</a:t>
            </a:r>
            <a:r>
              <a:rPr lang="en-US" dirty="0" smtClean="0"/>
              <a:t> consists of </a:t>
            </a:r>
            <a:r>
              <a:rPr lang="en-US" b="1" dirty="0" smtClean="0"/>
              <a:t>“n”</a:t>
            </a:r>
            <a:r>
              <a:rPr lang="en-US" dirty="0" smtClean="0"/>
              <a:t> neurons of the input layer, </a:t>
            </a:r>
            <a:r>
              <a:rPr lang="en-US" b="1" dirty="0" smtClean="0"/>
              <a:t>“m”</a:t>
            </a:r>
            <a:r>
              <a:rPr lang="en-US" dirty="0" smtClean="0"/>
              <a:t> neurons of the </a:t>
            </a:r>
            <a:r>
              <a:rPr lang="en-US" dirty="0" err="1" smtClean="0"/>
              <a:t>Adaline</a:t>
            </a:r>
            <a:r>
              <a:rPr lang="en-US" dirty="0" smtClean="0"/>
              <a:t> layer, and 1 neuron of the </a:t>
            </a:r>
            <a:r>
              <a:rPr lang="en-US" dirty="0" err="1" smtClean="0"/>
              <a:t>Madaline</a:t>
            </a:r>
            <a:r>
              <a:rPr lang="en-US" dirty="0" smtClean="0"/>
              <a:t> layer. The </a:t>
            </a:r>
            <a:r>
              <a:rPr lang="en-US" dirty="0" err="1" smtClean="0"/>
              <a:t>Adaline</a:t>
            </a:r>
            <a:r>
              <a:rPr lang="en-US" dirty="0" smtClean="0"/>
              <a:t> layer can be considered as the hidden layer as it is between the input layer and the output layer, i.e. the </a:t>
            </a:r>
            <a:r>
              <a:rPr lang="en-US" dirty="0" err="1" smtClean="0"/>
              <a:t>Madaline</a:t>
            </a:r>
            <a:r>
              <a:rPr lang="en-US" dirty="0" smtClean="0"/>
              <a:t> layer.</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753600" cy="73913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45013" y="609986"/>
            <a:ext cx="3979387" cy="690574"/>
          </a:xfrm>
          <a:prstGeom prst="rect">
            <a:avLst/>
          </a:prstGeom>
        </p:spPr>
        <p:txBody>
          <a:bodyPr vert="horz" wrap="square" lIns="0" tIns="13335" rIns="0" bIns="0" rtlCol="0">
            <a:spAutoFit/>
          </a:bodyPr>
          <a:lstStyle/>
          <a:p>
            <a:pPr marL="12700">
              <a:lnSpc>
                <a:spcPct val="100000"/>
              </a:lnSpc>
              <a:spcBef>
                <a:spcPts val="105"/>
              </a:spcBef>
            </a:pPr>
            <a:r>
              <a:rPr b="0" u="heavy" spc="-640" dirty="0">
                <a:solidFill>
                  <a:srgbClr val="FFFFFF"/>
                </a:solidFill>
                <a:uFill>
                  <a:solidFill>
                    <a:srgbClr val="FFFFFF"/>
                  </a:solidFill>
                </a:uFill>
                <a:latin typeface="Arial"/>
                <a:cs typeface="Arial"/>
              </a:rPr>
              <a:t>C</a:t>
            </a:r>
            <a:r>
              <a:rPr b="0" u="heavy" spc="-630" dirty="0">
                <a:solidFill>
                  <a:srgbClr val="FFFFFF"/>
                </a:solidFill>
                <a:uFill>
                  <a:solidFill>
                    <a:srgbClr val="FFFFFF"/>
                  </a:solidFill>
                </a:uFill>
                <a:latin typeface="Arial"/>
                <a:cs typeface="Arial"/>
              </a:rPr>
              <a:t>H</a:t>
            </a:r>
            <a:r>
              <a:rPr b="0" u="heavy" spc="-590" dirty="0">
                <a:solidFill>
                  <a:srgbClr val="FFFFFF"/>
                </a:solidFill>
                <a:uFill>
                  <a:solidFill>
                    <a:srgbClr val="FFFFFF"/>
                  </a:solidFill>
                </a:uFill>
                <a:latin typeface="Arial"/>
                <a:cs typeface="Arial"/>
              </a:rPr>
              <a:t>ALLENG</a:t>
            </a:r>
            <a:r>
              <a:rPr b="0" u="heavy" spc="-650" dirty="0">
                <a:solidFill>
                  <a:srgbClr val="FFFFFF"/>
                </a:solidFill>
                <a:uFill>
                  <a:solidFill>
                    <a:srgbClr val="FFFFFF"/>
                  </a:solidFill>
                </a:uFill>
                <a:latin typeface="Arial"/>
                <a:cs typeface="Arial"/>
              </a:rPr>
              <a:t>E</a:t>
            </a:r>
            <a:r>
              <a:rPr b="0" u="heavy" spc="-915" dirty="0">
                <a:solidFill>
                  <a:srgbClr val="FFFFFF"/>
                </a:solidFill>
                <a:uFill>
                  <a:solidFill>
                    <a:srgbClr val="FFFFFF"/>
                  </a:solidFill>
                </a:uFill>
                <a:latin typeface="Arial"/>
                <a:cs typeface="Arial"/>
              </a:rPr>
              <a:t>S</a:t>
            </a:r>
          </a:p>
        </p:txBody>
      </p:sp>
      <p:sp>
        <p:nvSpPr>
          <p:cNvPr id="4" name="object 4"/>
          <p:cNvSpPr txBox="1"/>
          <p:nvPr/>
        </p:nvSpPr>
        <p:spPr>
          <a:xfrm>
            <a:off x="745014" y="1784351"/>
            <a:ext cx="3141186" cy="4876335"/>
          </a:xfrm>
          <a:prstGeom prst="rect">
            <a:avLst/>
          </a:prstGeom>
        </p:spPr>
        <p:txBody>
          <a:bodyPr vert="horz" wrap="square" lIns="0" tIns="13335" rIns="0" bIns="0" rtlCol="0">
            <a:spAutoFit/>
          </a:bodyPr>
          <a:lstStyle/>
          <a:p>
            <a:pPr marL="332740" indent="-320040">
              <a:lnSpc>
                <a:spcPct val="100000"/>
              </a:lnSpc>
              <a:spcBef>
                <a:spcPts val="105"/>
              </a:spcBef>
              <a:buFont typeface="Arial"/>
              <a:buChar char="•"/>
              <a:tabLst>
                <a:tab pos="332740" algn="l"/>
                <a:tab pos="333375" algn="l"/>
              </a:tabLst>
            </a:pPr>
            <a:r>
              <a:rPr sz="2000" b="1" spc="-260" dirty="0">
                <a:solidFill>
                  <a:srgbClr val="FFFFFF"/>
                </a:solidFill>
                <a:latin typeface="Arial"/>
                <a:cs typeface="Arial"/>
              </a:rPr>
              <a:t>Computing</a:t>
            </a:r>
            <a:r>
              <a:rPr sz="3200" b="1" spc="-254" dirty="0">
                <a:solidFill>
                  <a:srgbClr val="FFFFFF"/>
                </a:solidFill>
                <a:latin typeface="Arial"/>
                <a:cs typeface="Arial"/>
              </a:rPr>
              <a:t> </a:t>
            </a:r>
            <a:r>
              <a:rPr sz="3200" b="1" spc="-229" dirty="0">
                <a:solidFill>
                  <a:srgbClr val="FFFFFF"/>
                </a:solidFill>
                <a:latin typeface="Arial"/>
                <a:cs typeface="Arial"/>
              </a:rPr>
              <a:t>Power</a:t>
            </a:r>
            <a:endParaRPr sz="3200">
              <a:latin typeface="Arial"/>
              <a:cs typeface="Arial"/>
            </a:endParaRPr>
          </a:p>
          <a:p>
            <a:pPr>
              <a:lnSpc>
                <a:spcPct val="100000"/>
              </a:lnSpc>
              <a:spcBef>
                <a:spcPts val="30"/>
              </a:spcBef>
              <a:buChar char="•"/>
            </a:pPr>
            <a:endParaRPr sz="4000">
              <a:latin typeface="Times New Roman"/>
              <a:cs typeface="Times New Roman"/>
            </a:endParaRPr>
          </a:p>
          <a:p>
            <a:pPr marL="321945" indent="-309245">
              <a:lnSpc>
                <a:spcPct val="100000"/>
              </a:lnSpc>
              <a:spcBef>
                <a:spcPts val="5"/>
              </a:spcBef>
              <a:buSzPct val="87500"/>
              <a:buFont typeface="Arial"/>
              <a:buChar char="•"/>
              <a:tabLst>
                <a:tab pos="321945" algn="l"/>
                <a:tab pos="322580" algn="l"/>
                <a:tab pos="2217420" algn="l"/>
              </a:tabLst>
            </a:pPr>
            <a:r>
              <a:rPr sz="3200" b="1" spc="-265" dirty="0">
                <a:solidFill>
                  <a:srgbClr val="FFFFFF"/>
                </a:solidFill>
                <a:latin typeface="Arial"/>
                <a:cs typeface="Arial"/>
              </a:rPr>
              <a:t>Tolerance	</a:t>
            </a:r>
            <a:r>
              <a:rPr sz="3200" b="1" spc="-229" dirty="0">
                <a:solidFill>
                  <a:srgbClr val="FFFFFF"/>
                </a:solidFill>
                <a:latin typeface="Arial"/>
                <a:cs typeface="Arial"/>
              </a:rPr>
              <a:t>Power</a:t>
            </a:r>
            <a:endParaRPr sz="3200">
              <a:latin typeface="Arial"/>
              <a:cs typeface="Arial"/>
            </a:endParaRPr>
          </a:p>
          <a:p>
            <a:pPr>
              <a:lnSpc>
                <a:spcPct val="100000"/>
              </a:lnSpc>
              <a:spcBef>
                <a:spcPts val="15"/>
              </a:spcBef>
              <a:buChar char="•"/>
            </a:pPr>
            <a:endParaRPr sz="4400">
              <a:latin typeface="Times New Roman"/>
              <a:cs typeface="Times New Roman"/>
            </a:endParaRPr>
          </a:p>
          <a:p>
            <a:pPr marL="332740" indent="-320040">
              <a:lnSpc>
                <a:spcPct val="100000"/>
              </a:lnSpc>
              <a:buFont typeface="Arial"/>
              <a:buChar char="•"/>
              <a:tabLst>
                <a:tab pos="332740" algn="l"/>
                <a:tab pos="333375" algn="l"/>
              </a:tabLst>
            </a:pPr>
            <a:r>
              <a:rPr sz="3200" b="1" spc="-125" dirty="0">
                <a:solidFill>
                  <a:srgbClr val="FFFFFF"/>
                </a:solidFill>
                <a:latin typeface="Arial"/>
                <a:cs typeface="Arial"/>
              </a:rPr>
              <a:t>Intuitive</a:t>
            </a:r>
            <a:r>
              <a:rPr sz="3200" b="1" spc="-229" dirty="0">
                <a:solidFill>
                  <a:srgbClr val="FFFFFF"/>
                </a:solidFill>
                <a:latin typeface="Arial"/>
                <a:cs typeface="Arial"/>
              </a:rPr>
              <a:t> </a:t>
            </a:r>
            <a:r>
              <a:rPr sz="3200" b="1" spc="-250" dirty="0">
                <a:solidFill>
                  <a:srgbClr val="FFFFFF"/>
                </a:solidFill>
                <a:latin typeface="Arial"/>
                <a:cs typeface="Arial"/>
              </a:rPr>
              <a:t>Thinking</a:t>
            </a:r>
            <a:endParaRPr sz="3200">
              <a:latin typeface="Arial"/>
              <a:cs typeface="Arial"/>
            </a:endParaRPr>
          </a:p>
          <a:p>
            <a:pPr>
              <a:lnSpc>
                <a:spcPct val="100000"/>
              </a:lnSpc>
              <a:spcBef>
                <a:spcPts val="45"/>
              </a:spcBef>
              <a:buChar char="•"/>
            </a:pPr>
            <a:endParaRPr sz="4000">
              <a:latin typeface="Times New Roman"/>
              <a:cs typeface="Times New Roman"/>
            </a:endParaRPr>
          </a:p>
          <a:p>
            <a:pPr marL="321945" indent="-309245">
              <a:lnSpc>
                <a:spcPct val="100000"/>
              </a:lnSpc>
              <a:buSzPct val="87500"/>
              <a:buFont typeface="Arial"/>
              <a:buChar char="•"/>
              <a:tabLst>
                <a:tab pos="321945" algn="l"/>
                <a:tab pos="322580" algn="l"/>
                <a:tab pos="1776730" algn="l"/>
              </a:tabLst>
            </a:pPr>
            <a:r>
              <a:rPr sz="3200" b="1" spc="-350" dirty="0">
                <a:solidFill>
                  <a:srgbClr val="FFFFFF"/>
                </a:solidFill>
                <a:latin typeface="Arial"/>
                <a:cs typeface="Arial"/>
              </a:rPr>
              <a:t>Judging	</a:t>
            </a:r>
            <a:r>
              <a:rPr sz="3200" b="1" spc="-229" dirty="0">
                <a:solidFill>
                  <a:srgbClr val="FFFFFF"/>
                </a:solidFill>
                <a:latin typeface="Arial"/>
                <a:cs typeface="Arial"/>
              </a:rPr>
              <a:t>Power</a:t>
            </a:r>
            <a:endParaRPr sz="3200">
              <a:latin typeface="Arial"/>
              <a:cs typeface="Arial"/>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Architecture</a:t>
            </a:r>
            <a:br>
              <a:rPr lang="en-US" dirty="0" smtClean="0"/>
            </a:br>
            <a:endParaRPr lang="en-US" dirty="0"/>
          </a:p>
        </p:txBody>
      </p:sp>
      <p:pic>
        <p:nvPicPr>
          <p:cNvPr id="4" name="Picture 2" descr="C:\Users\pavanswathi\Desktop\adaline.jpg"/>
          <p:cNvPicPr>
            <a:picLocks noChangeAspect="1" noChangeArrowheads="1"/>
          </p:cNvPicPr>
          <p:nvPr/>
        </p:nvPicPr>
        <p:blipFill>
          <a:blip r:embed="rId2" cstate="print"/>
          <a:srcRect/>
          <a:stretch>
            <a:fillRect/>
          </a:stretch>
        </p:blipFill>
        <p:spPr bwMode="auto">
          <a:xfrm>
            <a:off x="1052513" y="1676400"/>
            <a:ext cx="7659052" cy="4267200"/>
          </a:xfrm>
          <a:prstGeom prst="rect">
            <a:avLst/>
          </a:prstGeom>
          <a:noFill/>
        </p:spPr>
      </p:pic>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Training Algorithm</a:t>
            </a:r>
            <a:br>
              <a:rPr lang="en-US" dirty="0" smtClean="0"/>
            </a:br>
            <a:endParaRPr lang="en-US" dirty="0"/>
          </a:p>
        </p:txBody>
      </p:sp>
      <p:sp>
        <p:nvSpPr>
          <p:cNvPr id="3" name="Content Placeholder 2"/>
          <p:cNvSpPr>
            <a:spLocks noGrp="1"/>
          </p:cNvSpPr>
          <p:nvPr>
            <p:ph idx="1"/>
          </p:nvPr>
        </p:nvSpPr>
        <p:spPr>
          <a:xfrm>
            <a:off x="495300" y="1600202"/>
            <a:ext cx="8915400" cy="5029199"/>
          </a:xfrm>
        </p:spPr>
        <p:txBody>
          <a:bodyPr>
            <a:normAutofit fontScale="62500" lnSpcReduction="20000"/>
          </a:bodyPr>
          <a:lstStyle/>
          <a:p>
            <a:pPr>
              <a:buNone/>
            </a:pPr>
            <a:r>
              <a:rPr lang="en-US" dirty="0" smtClean="0"/>
              <a:t>By now we know that only the weights and bias between the input and the </a:t>
            </a:r>
            <a:r>
              <a:rPr lang="en-US" dirty="0" err="1" smtClean="0"/>
              <a:t>Adaline</a:t>
            </a:r>
            <a:r>
              <a:rPr lang="en-US" dirty="0" smtClean="0"/>
              <a:t> layer are to be adjusted, and the weights and bias between the </a:t>
            </a:r>
            <a:r>
              <a:rPr lang="en-US" dirty="0" err="1" smtClean="0"/>
              <a:t>Adaline</a:t>
            </a:r>
            <a:r>
              <a:rPr lang="en-US" dirty="0" smtClean="0"/>
              <a:t> and the </a:t>
            </a:r>
            <a:r>
              <a:rPr lang="en-US" dirty="0" err="1" smtClean="0"/>
              <a:t>Madaline</a:t>
            </a:r>
            <a:r>
              <a:rPr lang="en-US" dirty="0" smtClean="0"/>
              <a:t> layer are fixed.</a:t>
            </a:r>
          </a:p>
          <a:p>
            <a:r>
              <a:rPr lang="en-US" sz="4000" b="1" dirty="0" smtClean="0"/>
              <a:t>Step 1</a:t>
            </a:r>
            <a:r>
              <a:rPr lang="en-US" sz="4000" dirty="0" smtClean="0"/>
              <a:t> − Initialize the following to start the training −</a:t>
            </a:r>
          </a:p>
          <a:p>
            <a:pPr>
              <a:buNone/>
            </a:pPr>
            <a:r>
              <a:rPr lang="en-US" sz="4000" dirty="0" smtClean="0"/>
              <a:t>      Weights</a:t>
            </a:r>
          </a:p>
          <a:p>
            <a:pPr>
              <a:buNone/>
            </a:pPr>
            <a:r>
              <a:rPr lang="en-US" sz="4000" dirty="0" smtClean="0"/>
              <a:t>      Bias</a:t>
            </a:r>
          </a:p>
          <a:p>
            <a:pPr>
              <a:buNone/>
            </a:pPr>
            <a:r>
              <a:rPr lang="en-US" sz="4000" dirty="0" smtClean="0"/>
              <a:t>       Learning rate α</a:t>
            </a:r>
          </a:p>
          <a:p>
            <a:r>
              <a:rPr lang="en-US" sz="4000" b="1" dirty="0" smtClean="0"/>
              <a:t>Step 2</a:t>
            </a:r>
            <a:r>
              <a:rPr lang="en-US" sz="4000" dirty="0" smtClean="0"/>
              <a:t> − Continue step 3-8 when the stopping condition is not true.</a:t>
            </a:r>
          </a:p>
          <a:p>
            <a:r>
              <a:rPr lang="en-US" sz="4000" b="1" dirty="0" smtClean="0"/>
              <a:t>Step 3</a:t>
            </a:r>
            <a:r>
              <a:rPr lang="en-US" sz="4000" dirty="0" smtClean="0"/>
              <a:t> − Continue step 4-6 for every bipolar training pair </a:t>
            </a:r>
            <a:r>
              <a:rPr lang="en-US" sz="4000" b="1" dirty="0" smtClean="0"/>
              <a:t>s:t</a:t>
            </a:r>
            <a:r>
              <a:rPr lang="en-US" sz="4000" dirty="0" smtClean="0"/>
              <a:t>.</a:t>
            </a:r>
          </a:p>
          <a:p>
            <a:r>
              <a:rPr lang="en-US" sz="4000" b="1" dirty="0" smtClean="0"/>
              <a:t>Step 4</a:t>
            </a:r>
            <a:r>
              <a:rPr lang="en-US" sz="4000" dirty="0" smtClean="0"/>
              <a:t> − Activate each input unit as follows −</a:t>
            </a:r>
          </a:p>
          <a:p>
            <a:pPr algn="ctr"/>
            <a:r>
              <a:rPr lang="en-US" sz="4000" dirty="0" smtClean="0">
                <a:solidFill>
                  <a:srgbClr val="FF0000"/>
                </a:solidFill>
              </a:rPr>
              <a:t>x</a:t>
            </a:r>
            <a:r>
              <a:rPr lang="en-US" sz="4000" baseline="-25000" dirty="0" smtClean="0">
                <a:solidFill>
                  <a:srgbClr val="FF0000"/>
                </a:solidFill>
              </a:rPr>
              <a:t>i</a:t>
            </a:r>
            <a:r>
              <a:rPr lang="en-US" sz="4000" dirty="0" smtClean="0">
                <a:solidFill>
                  <a:srgbClr val="FF0000"/>
                </a:solidFill>
              </a:rPr>
              <a:t>=</a:t>
            </a:r>
            <a:r>
              <a:rPr lang="en-US" sz="4000" dirty="0" err="1" smtClean="0">
                <a:solidFill>
                  <a:srgbClr val="FF0000"/>
                </a:solidFill>
              </a:rPr>
              <a:t>s</a:t>
            </a:r>
            <a:r>
              <a:rPr lang="en-US" sz="4000" baseline="-25000" dirty="0" err="1" smtClean="0">
                <a:solidFill>
                  <a:srgbClr val="FF0000"/>
                </a:solidFill>
              </a:rPr>
              <a:t>i</a:t>
            </a:r>
            <a:r>
              <a:rPr lang="en-US" sz="4000" dirty="0" smtClean="0">
                <a:solidFill>
                  <a:srgbClr val="FF0000"/>
                </a:solidFill>
              </a:rPr>
              <a:t>(I =1 to n)</a:t>
            </a:r>
          </a:p>
          <a:p>
            <a:pPr>
              <a:buNone/>
            </a:pPr>
            <a:r>
              <a:rPr lang="en-US" dirty="0" smtClean="0"/>
              <a:t/>
            </a:r>
            <a:br>
              <a:rPr lang="en-US" dirty="0" smtClean="0"/>
            </a:br>
            <a:endParaRPr lang="en-US"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Algorithm</a:t>
            </a:r>
            <a:endParaRPr lang="en-US" dirty="0"/>
          </a:p>
        </p:txBody>
      </p:sp>
      <p:sp>
        <p:nvSpPr>
          <p:cNvPr id="3" name="Content Placeholder 2"/>
          <p:cNvSpPr>
            <a:spLocks noGrp="1"/>
          </p:cNvSpPr>
          <p:nvPr>
            <p:ph idx="1"/>
          </p:nvPr>
        </p:nvSpPr>
        <p:spPr>
          <a:xfrm>
            <a:off x="495300" y="1600204"/>
            <a:ext cx="8915400" cy="5257799"/>
          </a:xfrm>
        </p:spPr>
        <p:txBody>
          <a:bodyPr>
            <a:normAutofit fontScale="47500" lnSpcReduction="20000"/>
          </a:bodyPr>
          <a:lstStyle/>
          <a:p>
            <a:r>
              <a:rPr lang="en-US" b="1" dirty="0" smtClean="0"/>
              <a:t>Step 5</a:t>
            </a:r>
            <a:r>
              <a:rPr lang="en-US" dirty="0" smtClean="0"/>
              <a:t> − Obtain the net input at each hidden layer, i.e. the </a:t>
            </a:r>
            <a:r>
              <a:rPr lang="en-US" dirty="0" err="1" smtClean="0"/>
              <a:t>Adaline</a:t>
            </a:r>
            <a:r>
              <a:rPr lang="en-US" dirty="0" smtClean="0"/>
              <a:t> layer with the following relation −</a:t>
            </a:r>
          </a:p>
          <a:p>
            <a:pPr algn="ctr">
              <a:buNone/>
            </a:pPr>
            <a:r>
              <a:rPr lang="en-US" sz="4000" dirty="0" smtClean="0">
                <a:solidFill>
                  <a:srgbClr val="FF0000"/>
                </a:solidFill>
              </a:rPr>
              <a:t>      </a:t>
            </a:r>
            <a:r>
              <a:rPr lang="en-US" sz="6300" dirty="0" err="1" smtClean="0">
                <a:solidFill>
                  <a:srgbClr val="FF0000"/>
                </a:solidFill>
              </a:rPr>
              <a:t>Q</a:t>
            </a:r>
            <a:r>
              <a:rPr lang="en-US" sz="6300" baseline="-25000" dirty="0" err="1" smtClean="0">
                <a:solidFill>
                  <a:srgbClr val="FF0000"/>
                </a:solidFill>
              </a:rPr>
              <a:t>inj</a:t>
            </a:r>
            <a:r>
              <a:rPr lang="en-US" sz="6300" dirty="0" smtClean="0">
                <a:solidFill>
                  <a:srgbClr val="FF0000"/>
                </a:solidFill>
              </a:rPr>
              <a:t>=</a:t>
            </a:r>
            <a:r>
              <a:rPr lang="en-US" sz="6300" dirty="0" err="1" smtClean="0">
                <a:solidFill>
                  <a:srgbClr val="FF0000"/>
                </a:solidFill>
              </a:rPr>
              <a:t>b</a:t>
            </a:r>
            <a:r>
              <a:rPr lang="en-US" sz="6300" baseline="-25000" dirty="0" err="1" smtClean="0">
                <a:solidFill>
                  <a:srgbClr val="FF0000"/>
                </a:solidFill>
              </a:rPr>
              <a:t>j</a:t>
            </a:r>
            <a:r>
              <a:rPr lang="en-US" sz="6300" dirty="0" smtClean="0">
                <a:solidFill>
                  <a:srgbClr val="FF0000"/>
                </a:solidFill>
              </a:rPr>
              <a:t>+∑</a:t>
            </a:r>
            <a:r>
              <a:rPr lang="en-US" sz="6300" dirty="0" err="1" smtClean="0">
                <a:solidFill>
                  <a:srgbClr val="FF0000"/>
                </a:solidFill>
              </a:rPr>
              <a:t>x</a:t>
            </a:r>
            <a:r>
              <a:rPr lang="en-US" sz="6300" baseline="-25000" dirty="0" err="1" smtClean="0">
                <a:solidFill>
                  <a:srgbClr val="FF0000"/>
                </a:solidFill>
              </a:rPr>
              <a:t>i</a:t>
            </a:r>
            <a:r>
              <a:rPr lang="en-US" sz="6300" dirty="0" err="1" smtClean="0">
                <a:solidFill>
                  <a:srgbClr val="FF0000"/>
                </a:solidFill>
              </a:rPr>
              <a:t>w</a:t>
            </a:r>
            <a:r>
              <a:rPr lang="en-US" sz="6300" baseline="-25000" dirty="0" err="1" smtClean="0">
                <a:solidFill>
                  <a:srgbClr val="FF0000"/>
                </a:solidFill>
              </a:rPr>
              <a:t>ij</a:t>
            </a:r>
            <a:r>
              <a:rPr lang="en-US" sz="6300" dirty="0" smtClean="0">
                <a:solidFill>
                  <a:srgbClr val="FF0000"/>
                </a:solidFill>
              </a:rPr>
              <a:t>  j=1tom</a:t>
            </a:r>
          </a:p>
          <a:p>
            <a:r>
              <a:rPr lang="en-US" dirty="0" smtClean="0"/>
              <a:t>Here </a:t>
            </a:r>
            <a:r>
              <a:rPr lang="en-US" b="1" dirty="0" smtClean="0"/>
              <a:t>‘b’</a:t>
            </a:r>
            <a:r>
              <a:rPr lang="en-US" dirty="0" smtClean="0"/>
              <a:t> is bias and </a:t>
            </a:r>
            <a:r>
              <a:rPr lang="en-US" b="1" dirty="0" smtClean="0"/>
              <a:t>‘n’</a:t>
            </a:r>
            <a:r>
              <a:rPr lang="en-US" dirty="0" smtClean="0"/>
              <a:t> is the total number of input neurons.</a:t>
            </a:r>
          </a:p>
          <a:p>
            <a:r>
              <a:rPr lang="en-US" b="1" dirty="0" smtClean="0"/>
              <a:t>Step 6</a:t>
            </a:r>
            <a:r>
              <a:rPr lang="en-US" dirty="0" smtClean="0"/>
              <a:t> − Apply the following activation function to obtain the final output at the </a:t>
            </a:r>
            <a:r>
              <a:rPr lang="en-US" dirty="0" err="1" smtClean="0"/>
              <a:t>Adaline</a:t>
            </a:r>
            <a:r>
              <a:rPr lang="en-US" dirty="0" smtClean="0"/>
              <a:t> and the </a:t>
            </a:r>
            <a:r>
              <a:rPr lang="en-US" dirty="0" err="1" smtClean="0"/>
              <a:t>Madaline</a:t>
            </a:r>
            <a:r>
              <a:rPr lang="en-US" dirty="0" smtClean="0"/>
              <a:t> layer −</a:t>
            </a:r>
          </a:p>
          <a:p>
            <a:pPr algn="ctr">
              <a:buNone/>
            </a:pPr>
            <a:r>
              <a:rPr lang="en-US" sz="5700" dirty="0" smtClean="0">
                <a:solidFill>
                  <a:srgbClr val="FF0000"/>
                </a:solidFill>
              </a:rPr>
              <a:t>   f(x)={1  ifx⩾0</a:t>
            </a:r>
          </a:p>
          <a:p>
            <a:pPr algn="ctr">
              <a:buNone/>
            </a:pPr>
            <a:r>
              <a:rPr lang="en-IN" sz="5700" dirty="0" smtClean="0">
                <a:solidFill>
                  <a:srgbClr val="FF0000"/>
                </a:solidFill>
              </a:rPr>
              <a:t>          ={0 if x&lt;0</a:t>
            </a:r>
            <a:endParaRPr lang="en-US" sz="5700" dirty="0" smtClean="0">
              <a:solidFill>
                <a:srgbClr val="FF0000"/>
              </a:solidFill>
            </a:endParaRPr>
          </a:p>
          <a:p>
            <a:r>
              <a:rPr lang="en-US" dirty="0" smtClean="0"/>
              <a:t>Output at the hidden </a:t>
            </a:r>
            <a:r>
              <a:rPr lang="en-US" dirty="0" err="1" smtClean="0"/>
              <a:t>Adaline</a:t>
            </a:r>
            <a:r>
              <a:rPr lang="en-US" dirty="0" smtClean="0"/>
              <a:t> unit</a:t>
            </a:r>
          </a:p>
          <a:p>
            <a:pPr algn="ctr">
              <a:buNone/>
            </a:pPr>
            <a:r>
              <a:rPr lang="en-US" sz="6400" dirty="0" smtClean="0">
                <a:solidFill>
                  <a:srgbClr val="FF0000"/>
                </a:solidFill>
              </a:rPr>
              <a:t> </a:t>
            </a:r>
            <a:r>
              <a:rPr lang="en-US" sz="6400" dirty="0" err="1" smtClean="0">
                <a:solidFill>
                  <a:srgbClr val="FF0000"/>
                </a:solidFill>
              </a:rPr>
              <a:t>Qj</a:t>
            </a:r>
            <a:r>
              <a:rPr lang="en-US" sz="6400" dirty="0" smtClean="0">
                <a:solidFill>
                  <a:srgbClr val="FF0000"/>
                </a:solidFill>
              </a:rPr>
              <a:t>=f(</a:t>
            </a:r>
            <a:r>
              <a:rPr lang="en-US" sz="6400" dirty="0" err="1" smtClean="0">
                <a:solidFill>
                  <a:srgbClr val="FF0000"/>
                </a:solidFill>
              </a:rPr>
              <a:t>Qinj</a:t>
            </a:r>
            <a:r>
              <a:rPr lang="en-US" sz="6400" dirty="0" smtClean="0">
                <a:solidFill>
                  <a:srgbClr val="FF0000"/>
                </a:solidFill>
              </a:rPr>
              <a:t>)</a:t>
            </a:r>
          </a:p>
          <a:p>
            <a:r>
              <a:rPr lang="en-US" dirty="0" smtClean="0"/>
              <a:t>Final output of the network</a:t>
            </a:r>
          </a:p>
          <a:p>
            <a:pPr>
              <a:buNone/>
            </a:pPr>
            <a:r>
              <a:rPr lang="en-US" sz="5800" dirty="0" smtClean="0">
                <a:solidFill>
                  <a:srgbClr val="FF0000"/>
                </a:solidFill>
              </a:rPr>
              <a:t>                                                        y=f(y</a:t>
            </a:r>
            <a:r>
              <a:rPr lang="en-US" sz="5800" baseline="-25000" dirty="0" smtClean="0">
                <a:solidFill>
                  <a:srgbClr val="FF0000"/>
                </a:solidFill>
              </a:rPr>
              <a:t>in</a:t>
            </a:r>
            <a:r>
              <a:rPr lang="en-US" sz="5800" dirty="0" smtClean="0">
                <a:solidFill>
                  <a:srgbClr val="FF0000"/>
                </a:solidFill>
              </a:rPr>
              <a:t>)</a:t>
            </a:r>
          </a:p>
          <a:p>
            <a:pPr>
              <a:buNone/>
            </a:pPr>
            <a:r>
              <a:rPr lang="en-US" sz="5800" b="1" dirty="0" smtClean="0">
                <a:solidFill>
                  <a:srgbClr val="FF0000"/>
                </a:solidFill>
              </a:rPr>
              <a:t>                                                       i.e.</a:t>
            </a:r>
            <a:r>
              <a:rPr lang="en-US" sz="5800" dirty="0" smtClean="0">
                <a:solidFill>
                  <a:srgbClr val="FF0000"/>
                </a:solidFill>
              </a:rPr>
              <a:t> </a:t>
            </a:r>
            <a:r>
              <a:rPr lang="en-US" sz="5800" dirty="0" err="1" smtClean="0">
                <a:solidFill>
                  <a:srgbClr val="FF0000"/>
                </a:solidFill>
              </a:rPr>
              <a:t>y</a:t>
            </a:r>
            <a:r>
              <a:rPr lang="en-US" sz="5800" baseline="-25000" dirty="0" err="1" smtClean="0">
                <a:solidFill>
                  <a:srgbClr val="FF0000"/>
                </a:solidFill>
              </a:rPr>
              <a:t>inj</a:t>
            </a:r>
            <a:r>
              <a:rPr lang="en-US" sz="5800" dirty="0" smtClean="0">
                <a:solidFill>
                  <a:srgbClr val="FF0000"/>
                </a:solidFill>
              </a:rPr>
              <a:t>=b</a:t>
            </a:r>
            <a:r>
              <a:rPr lang="en-US" sz="5800" baseline="-25000" dirty="0" smtClean="0">
                <a:solidFill>
                  <a:srgbClr val="FF0000"/>
                </a:solidFill>
              </a:rPr>
              <a:t>0</a:t>
            </a:r>
            <a:r>
              <a:rPr lang="en-US" sz="5800" dirty="0" smtClean="0">
                <a:solidFill>
                  <a:srgbClr val="FF0000"/>
                </a:solidFill>
              </a:rPr>
              <a:t>+∑</a:t>
            </a:r>
            <a:r>
              <a:rPr lang="en-US" sz="5800" dirty="0" err="1" smtClean="0">
                <a:solidFill>
                  <a:srgbClr val="FF0000"/>
                </a:solidFill>
              </a:rPr>
              <a:t>Q</a:t>
            </a:r>
            <a:r>
              <a:rPr lang="en-US" sz="5800" baseline="-25000" dirty="0" err="1" smtClean="0">
                <a:solidFill>
                  <a:srgbClr val="FF0000"/>
                </a:solidFill>
              </a:rPr>
              <a:t>j</a:t>
            </a:r>
            <a:r>
              <a:rPr lang="en-US" sz="5800" dirty="0" err="1" smtClean="0">
                <a:solidFill>
                  <a:srgbClr val="FF0000"/>
                </a:solidFill>
              </a:rPr>
              <a:t>v</a:t>
            </a:r>
            <a:r>
              <a:rPr lang="en-US" sz="5800" baseline="-25000" dirty="0" err="1" smtClean="0">
                <a:solidFill>
                  <a:srgbClr val="FF0000"/>
                </a:solidFill>
              </a:rPr>
              <a:t>j</a:t>
            </a:r>
            <a:endParaRPr lang="en-US" sz="5800" baseline="-25000" dirty="0" smtClean="0">
              <a:solidFill>
                <a:srgbClr val="FF0000"/>
              </a:solidFill>
            </a:endParaRPr>
          </a:p>
          <a:p>
            <a:pPr>
              <a:buNone/>
            </a:pPr>
            <a:r>
              <a:rPr lang="en-US" dirty="0" smtClean="0"/>
              <a:t/>
            </a:r>
            <a:br>
              <a:rPr lang="en-US" dirty="0" smtClean="0"/>
            </a:br>
            <a:endParaRPr lang="en-US"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Algorithm</a:t>
            </a:r>
            <a:endParaRPr lang="en-US" dirty="0"/>
          </a:p>
        </p:txBody>
      </p:sp>
      <p:sp>
        <p:nvSpPr>
          <p:cNvPr id="3" name="Content Placeholder 2"/>
          <p:cNvSpPr>
            <a:spLocks noGrp="1"/>
          </p:cNvSpPr>
          <p:nvPr>
            <p:ph idx="1"/>
          </p:nvPr>
        </p:nvSpPr>
        <p:spPr>
          <a:xfrm>
            <a:off x="495300" y="1600202"/>
            <a:ext cx="8915400" cy="5029199"/>
          </a:xfrm>
        </p:spPr>
        <p:txBody>
          <a:bodyPr>
            <a:normAutofit fontScale="70000" lnSpcReduction="20000"/>
          </a:bodyPr>
          <a:lstStyle/>
          <a:p>
            <a:r>
              <a:rPr lang="en-US" b="1" dirty="0" smtClean="0"/>
              <a:t>Step 7</a:t>
            </a:r>
            <a:r>
              <a:rPr lang="en-US" dirty="0" smtClean="0"/>
              <a:t> − Calculate the error and adjust the weights as follows −</a:t>
            </a:r>
          </a:p>
          <a:p>
            <a:r>
              <a:rPr lang="en-US" b="1" dirty="0" smtClean="0"/>
              <a:t>Case 1</a:t>
            </a:r>
            <a:r>
              <a:rPr lang="en-US" dirty="0" smtClean="0"/>
              <a:t> −</a:t>
            </a:r>
          </a:p>
          <a:p>
            <a:pPr>
              <a:buNone/>
            </a:pPr>
            <a:r>
              <a:rPr lang="en-US" dirty="0" smtClean="0"/>
              <a:t>         if </a:t>
            </a:r>
            <a:r>
              <a:rPr lang="en-US" b="1" dirty="0" smtClean="0"/>
              <a:t>y ≠ t</a:t>
            </a:r>
            <a:r>
              <a:rPr lang="en-US" dirty="0" smtClean="0"/>
              <a:t> and </a:t>
            </a:r>
            <a:r>
              <a:rPr lang="en-US" b="1" dirty="0" smtClean="0"/>
              <a:t>t = 1</a:t>
            </a:r>
            <a:r>
              <a:rPr lang="en-US" dirty="0" smtClean="0"/>
              <a:t> then,</a:t>
            </a:r>
          </a:p>
          <a:p>
            <a:pPr algn="ctr">
              <a:buNone/>
            </a:pPr>
            <a:r>
              <a:rPr lang="en-US" dirty="0" smtClean="0">
                <a:solidFill>
                  <a:srgbClr val="FF0000"/>
                </a:solidFill>
              </a:rPr>
              <a:t>W </a:t>
            </a:r>
            <a:r>
              <a:rPr lang="en-US" baseline="-25000" dirty="0" err="1" smtClean="0">
                <a:solidFill>
                  <a:srgbClr val="FF0000"/>
                </a:solidFill>
              </a:rPr>
              <a:t>ij</a:t>
            </a:r>
            <a:r>
              <a:rPr lang="en-US" baseline="-25000" dirty="0" smtClean="0">
                <a:solidFill>
                  <a:srgbClr val="FF0000"/>
                </a:solidFill>
              </a:rPr>
              <a:t>(new)</a:t>
            </a:r>
            <a:r>
              <a:rPr lang="en-US" dirty="0" smtClean="0">
                <a:solidFill>
                  <a:srgbClr val="FF0000"/>
                </a:solidFill>
              </a:rPr>
              <a:t>=w </a:t>
            </a:r>
            <a:r>
              <a:rPr lang="en-US" baseline="-25000" dirty="0" err="1" smtClean="0">
                <a:solidFill>
                  <a:srgbClr val="FF0000"/>
                </a:solidFill>
              </a:rPr>
              <a:t>ij</a:t>
            </a:r>
            <a:r>
              <a:rPr lang="en-US" baseline="-25000" dirty="0" smtClean="0">
                <a:solidFill>
                  <a:srgbClr val="FF0000"/>
                </a:solidFill>
              </a:rPr>
              <a:t>(old)</a:t>
            </a:r>
            <a:r>
              <a:rPr lang="en-US" dirty="0" smtClean="0">
                <a:solidFill>
                  <a:srgbClr val="FF0000"/>
                </a:solidFill>
              </a:rPr>
              <a:t>+α(1−Q </a:t>
            </a:r>
            <a:r>
              <a:rPr lang="en-US" baseline="-25000" dirty="0" err="1" smtClean="0">
                <a:solidFill>
                  <a:srgbClr val="FF0000"/>
                </a:solidFill>
              </a:rPr>
              <a:t>inj</a:t>
            </a:r>
            <a:r>
              <a:rPr lang="en-US" dirty="0" smtClean="0">
                <a:solidFill>
                  <a:srgbClr val="FF0000"/>
                </a:solidFill>
              </a:rPr>
              <a:t>)</a:t>
            </a:r>
          </a:p>
          <a:p>
            <a:pPr algn="ctr">
              <a:buNone/>
            </a:pPr>
            <a:r>
              <a:rPr lang="en-US" dirty="0" smtClean="0">
                <a:solidFill>
                  <a:srgbClr val="FF0000"/>
                </a:solidFill>
              </a:rPr>
              <a:t>B </a:t>
            </a:r>
            <a:r>
              <a:rPr lang="en-US" baseline="-25000" dirty="0" smtClean="0">
                <a:solidFill>
                  <a:srgbClr val="FF0000"/>
                </a:solidFill>
              </a:rPr>
              <a:t>j(new)</a:t>
            </a:r>
            <a:r>
              <a:rPr lang="en-US" dirty="0" smtClean="0">
                <a:solidFill>
                  <a:srgbClr val="FF0000"/>
                </a:solidFill>
              </a:rPr>
              <a:t>=b </a:t>
            </a:r>
            <a:r>
              <a:rPr lang="en-US" baseline="-25000" dirty="0" smtClean="0">
                <a:solidFill>
                  <a:srgbClr val="FF0000"/>
                </a:solidFill>
              </a:rPr>
              <a:t>j(old)</a:t>
            </a:r>
            <a:r>
              <a:rPr lang="en-US" dirty="0" smtClean="0">
                <a:solidFill>
                  <a:srgbClr val="FF0000"/>
                </a:solidFill>
              </a:rPr>
              <a:t>+α(1−Q </a:t>
            </a:r>
            <a:r>
              <a:rPr lang="en-US" baseline="-25000" dirty="0" err="1" smtClean="0">
                <a:solidFill>
                  <a:srgbClr val="FF0000"/>
                </a:solidFill>
              </a:rPr>
              <a:t>inj</a:t>
            </a:r>
            <a:r>
              <a:rPr lang="en-US" dirty="0" smtClean="0">
                <a:solidFill>
                  <a:srgbClr val="FF0000"/>
                </a:solidFill>
              </a:rPr>
              <a:t>)</a:t>
            </a:r>
          </a:p>
          <a:p>
            <a:pPr>
              <a:buNone/>
            </a:pPr>
            <a:r>
              <a:rPr lang="en-US" dirty="0" smtClean="0"/>
              <a:t>      In this case, the weights would be updated on </a:t>
            </a:r>
            <a:r>
              <a:rPr lang="en-US" b="1" dirty="0" err="1" smtClean="0"/>
              <a:t>Q</a:t>
            </a:r>
            <a:r>
              <a:rPr lang="en-US" b="1" baseline="-25000" dirty="0" err="1" smtClean="0"/>
              <a:t>j</a:t>
            </a:r>
            <a:r>
              <a:rPr lang="en-US" dirty="0" smtClean="0"/>
              <a:t> where the net input is close to 0 because </a:t>
            </a:r>
            <a:r>
              <a:rPr lang="en-US" b="1" dirty="0" smtClean="0"/>
              <a:t>t = 1</a:t>
            </a:r>
            <a:r>
              <a:rPr lang="en-US" dirty="0" smtClean="0"/>
              <a:t>.</a:t>
            </a:r>
          </a:p>
          <a:p>
            <a:r>
              <a:rPr lang="en-US" b="1" dirty="0" smtClean="0"/>
              <a:t>Case 2</a:t>
            </a:r>
            <a:r>
              <a:rPr lang="en-US" dirty="0" smtClean="0"/>
              <a:t> − if </a:t>
            </a:r>
            <a:r>
              <a:rPr lang="en-US" b="1" dirty="0" smtClean="0"/>
              <a:t>y ≠ t</a:t>
            </a:r>
            <a:r>
              <a:rPr lang="en-US" dirty="0" smtClean="0"/>
              <a:t> and </a:t>
            </a:r>
            <a:r>
              <a:rPr lang="en-US" b="1" dirty="0" smtClean="0"/>
              <a:t>t = -1</a:t>
            </a:r>
            <a:r>
              <a:rPr lang="en-US" dirty="0" smtClean="0"/>
              <a:t> then,</a:t>
            </a:r>
          </a:p>
          <a:p>
            <a:pPr algn="ctr">
              <a:buNone/>
            </a:pPr>
            <a:r>
              <a:rPr lang="en-US" dirty="0" err="1" smtClean="0">
                <a:solidFill>
                  <a:srgbClr val="FF0000"/>
                </a:solidFill>
              </a:rPr>
              <a:t>wik</a:t>
            </a:r>
            <a:r>
              <a:rPr lang="en-US" dirty="0" smtClean="0">
                <a:solidFill>
                  <a:srgbClr val="FF0000"/>
                </a:solidFill>
              </a:rPr>
              <a:t>(new)=</a:t>
            </a:r>
            <a:r>
              <a:rPr lang="en-US" dirty="0" err="1" smtClean="0">
                <a:solidFill>
                  <a:srgbClr val="FF0000"/>
                </a:solidFill>
              </a:rPr>
              <a:t>wik</a:t>
            </a:r>
            <a:r>
              <a:rPr lang="en-US" dirty="0" smtClean="0">
                <a:solidFill>
                  <a:srgbClr val="FF0000"/>
                </a:solidFill>
              </a:rPr>
              <a:t>(old)+α(−1−Qink)</a:t>
            </a:r>
          </a:p>
          <a:p>
            <a:pPr algn="ctr">
              <a:buNone/>
            </a:pPr>
            <a:r>
              <a:rPr lang="en-US" dirty="0" err="1" smtClean="0">
                <a:solidFill>
                  <a:srgbClr val="FF0000"/>
                </a:solidFill>
              </a:rPr>
              <a:t>bk</a:t>
            </a:r>
            <a:r>
              <a:rPr lang="en-US" dirty="0" smtClean="0">
                <a:solidFill>
                  <a:srgbClr val="FF0000"/>
                </a:solidFill>
              </a:rPr>
              <a:t>(new)=</a:t>
            </a:r>
            <a:r>
              <a:rPr lang="en-US" dirty="0" err="1" smtClean="0">
                <a:solidFill>
                  <a:srgbClr val="FF0000"/>
                </a:solidFill>
              </a:rPr>
              <a:t>bk</a:t>
            </a:r>
            <a:r>
              <a:rPr lang="en-US" dirty="0" smtClean="0">
                <a:solidFill>
                  <a:srgbClr val="FF0000"/>
                </a:solidFill>
              </a:rPr>
              <a:t>(old)+α(−1−Qink)</a:t>
            </a:r>
          </a:p>
          <a:p>
            <a:pPr>
              <a:buNone/>
            </a:pPr>
            <a:r>
              <a:rPr lang="en-US" dirty="0" smtClean="0"/>
              <a:t>   In this case, the weights would be updated on </a:t>
            </a:r>
            <a:r>
              <a:rPr lang="en-US" b="1" dirty="0" err="1" smtClean="0"/>
              <a:t>Q</a:t>
            </a:r>
            <a:r>
              <a:rPr lang="en-US" b="1" baseline="-25000" dirty="0" err="1" smtClean="0"/>
              <a:t>k</a:t>
            </a:r>
            <a:r>
              <a:rPr lang="en-US" dirty="0" smtClean="0"/>
              <a:t> where the net input is positive because </a:t>
            </a:r>
            <a:r>
              <a:rPr lang="en-US" b="1" dirty="0" smtClean="0"/>
              <a:t>t = -1</a:t>
            </a:r>
            <a:r>
              <a:rPr lang="en-US" dirty="0" smtClean="0"/>
              <a:t>.</a:t>
            </a:r>
          </a:p>
          <a:p>
            <a:r>
              <a:rPr lang="en-US" dirty="0" smtClean="0"/>
              <a:t>Here </a:t>
            </a:r>
            <a:r>
              <a:rPr lang="en-US" b="1" dirty="0" smtClean="0"/>
              <a:t>‘y’</a:t>
            </a:r>
            <a:r>
              <a:rPr lang="en-US" dirty="0" smtClean="0"/>
              <a:t> is the actual output and </a:t>
            </a:r>
            <a:r>
              <a:rPr lang="en-US" b="1" dirty="0" smtClean="0"/>
              <a:t>‘t’</a:t>
            </a:r>
            <a:r>
              <a:rPr lang="en-US" dirty="0" smtClean="0"/>
              <a:t> is the desired/target output.</a:t>
            </a:r>
          </a:p>
          <a:p>
            <a:r>
              <a:rPr lang="en-US" b="1" dirty="0" smtClean="0"/>
              <a:t>Case 3</a:t>
            </a:r>
            <a:r>
              <a:rPr lang="en-US" dirty="0" smtClean="0"/>
              <a:t> − if </a:t>
            </a:r>
            <a:r>
              <a:rPr lang="en-US" b="1" dirty="0" smtClean="0"/>
              <a:t>y = t</a:t>
            </a:r>
            <a:r>
              <a:rPr lang="en-US" dirty="0" smtClean="0"/>
              <a:t> then</a:t>
            </a:r>
          </a:p>
          <a:p>
            <a:r>
              <a:rPr lang="en-US" dirty="0" smtClean="0"/>
              <a:t>There would be no change in weights.</a:t>
            </a:r>
          </a:p>
          <a:p>
            <a:endParaRPr lang="en-US"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Algorithm</a:t>
            </a:r>
            <a:endParaRPr lang="en-US" dirty="0"/>
          </a:p>
        </p:txBody>
      </p:sp>
      <p:sp>
        <p:nvSpPr>
          <p:cNvPr id="3" name="Content Placeholder 2"/>
          <p:cNvSpPr>
            <a:spLocks noGrp="1"/>
          </p:cNvSpPr>
          <p:nvPr>
            <p:ph idx="1"/>
          </p:nvPr>
        </p:nvSpPr>
        <p:spPr/>
        <p:txBody>
          <a:bodyPr/>
          <a:lstStyle/>
          <a:p>
            <a:r>
              <a:rPr lang="en-US" b="1" dirty="0" smtClean="0"/>
              <a:t>Step 8</a:t>
            </a:r>
            <a:r>
              <a:rPr lang="en-US" dirty="0" smtClean="0"/>
              <a:t> − Test for the stopping condition, which will happen when there is no change in weight or the highest weight change occurred during training is smaller than the specified tolerance.</a:t>
            </a:r>
            <a:endParaRPr lang="en-US"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XOR</a:t>
            </a:r>
            <a:br>
              <a:rPr lang="en-IN" dirty="0" smtClean="0"/>
            </a:br>
            <a:r>
              <a:rPr lang="en-IN" dirty="0" smtClean="0"/>
              <a:t>Using Activation Function as Binary </a:t>
            </a:r>
            <a:r>
              <a:rPr lang="en-IN" dirty="0" err="1" smtClean="0"/>
              <a:t>Unipolar</a:t>
            </a:r>
            <a:r>
              <a:rPr lang="en-IN" dirty="0" smtClean="0"/>
              <a:t>  </a:t>
            </a:r>
            <a:endParaRPr lang="en-US" dirty="0"/>
          </a:p>
        </p:txBody>
      </p:sp>
      <p:pic>
        <p:nvPicPr>
          <p:cNvPr id="321538" name="Picture 2"/>
          <p:cNvPicPr>
            <a:picLocks noGrp="1" noChangeAspect="1" noChangeArrowheads="1"/>
          </p:cNvPicPr>
          <p:nvPr>
            <p:ph idx="1"/>
          </p:nvPr>
        </p:nvPicPr>
        <p:blipFill>
          <a:blip r:embed="rId2" cstate="print"/>
          <a:srcRect/>
          <a:stretch>
            <a:fillRect/>
          </a:stretch>
        </p:blipFill>
        <p:spPr bwMode="auto">
          <a:xfrm>
            <a:off x="742950" y="1676400"/>
            <a:ext cx="4210050" cy="3279490"/>
          </a:xfrm>
          <a:prstGeom prst="rect">
            <a:avLst/>
          </a:prstGeom>
          <a:noFill/>
          <a:ln w="9525">
            <a:noFill/>
            <a:miter lim="800000"/>
            <a:headEnd/>
            <a:tailEnd/>
          </a:ln>
          <a:effectLst/>
        </p:spPr>
      </p:pic>
      <p:graphicFrame>
        <p:nvGraphicFramePr>
          <p:cNvPr id="6" name="Table 5"/>
          <p:cNvGraphicFramePr>
            <a:graphicFrameLocks noGrp="1"/>
          </p:cNvGraphicFramePr>
          <p:nvPr>
            <p:extLst>
              <p:ext uri="{D42A27DB-BD31-4B8C-83A1-F6EECF244321}">
                <p14:modId xmlns="" xmlns:p14="http://schemas.microsoft.com/office/powerpoint/2010/main" val="430846903"/>
              </p:ext>
            </p:extLst>
          </p:nvPr>
        </p:nvGraphicFramePr>
        <p:xfrm>
          <a:off x="5881689" y="2362200"/>
          <a:ext cx="3393378" cy="1854200"/>
        </p:xfrm>
        <a:graphic>
          <a:graphicData uri="http://schemas.openxmlformats.org/drawingml/2006/table">
            <a:tbl>
              <a:tblPr firstRow="1" bandRow="1">
                <a:tableStyleId>{073A0DAA-6AF3-43AB-8588-CEC1D06C72B9}</a:tableStyleId>
              </a:tblPr>
              <a:tblGrid>
                <a:gridCol w="1131126"/>
                <a:gridCol w="1131126"/>
                <a:gridCol w="1131126"/>
              </a:tblGrid>
              <a:tr h="370840">
                <a:tc>
                  <a:txBody>
                    <a:bodyPr/>
                    <a:lstStyle/>
                    <a:p>
                      <a:pPr algn="ctr"/>
                      <a:r>
                        <a:rPr lang="en-NZ" dirty="0" smtClean="0"/>
                        <a:t>x</a:t>
                      </a:r>
                      <a:r>
                        <a:rPr lang="en-NZ" baseline="-25000" dirty="0" smtClean="0"/>
                        <a:t>1</a:t>
                      </a:r>
                      <a:endParaRPr lang="en-US" baseline="-25000" dirty="0">
                        <a:solidFill>
                          <a:schemeClr val="tx1"/>
                        </a:solidFill>
                      </a:endParaRPr>
                    </a:p>
                  </a:txBody>
                  <a:tcPr marL="99060" marR="99060"/>
                </a:tc>
                <a:tc>
                  <a:txBody>
                    <a:bodyPr/>
                    <a:lstStyle/>
                    <a:p>
                      <a:pPr algn="ctr"/>
                      <a:r>
                        <a:rPr lang="en-NZ" dirty="0" smtClean="0"/>
                        <a:t>x</a:t>
                      </a:r>
                      <a:r>
                        <a:rPr lang="en-NZ" baseline="-25000" dirty="0" smtClean="0"/>
                        <a:t>2</a:t>
                      </a:r>
                      <a:endParaRPr lang="en-US" baseline="-25000" dirty="0">
                        <a:solidFill>
                          <a:schemeClr val="tx1"/>
                        </a:solidFill>
                      </a:endParaRPr>
                    </a:p>
                  </a:txBody>
                  <a:tcPr marL="99060" marR="99060"/>
                </a:tc>
                <a:tc>
                  <a:txBody>
                    <a:bodyPr/>
                    <a:lstStyle/>
                    <a:p>
                      <a:pPr algn="ctr"/>
                      <a:r>
                        <a:rPr lang="en-NZ" dirty="0" smtClean="0"/>
                        <a:t>Y</a:t>
                      </a:r>
                      <a:endParaRPr lang="en-US" dirty="0">
                        <a:solidFill>
                          <a:schemeClr val="tx1"/>
                        </a:solidFill>
                      </a:endParaRPr>
                    </a:p>
                  </a:txBody>
                  <a:tcPr marL="99060" marR="99060"/>
                </a:tc>
              </a:tr>
              <a:tr h="370840">
                <a:tc>
                  <a:txBody>
                    <a:bodyPr/>
                    <a:lstStyle/>
                    <a:p>
                      <a:pPr algn="ctr"/>
                      <a:r>
                        <a:rPr lang="en-NZ" dirty="0" smtClean="0"/>
                        <a:t>0</a:t>
                      </a:r>
                      <a:endParaRPr lang="en-US" dirty="0">
                        <a:solidFill>
                          <a:schemeClr val="tx1"/>
                        </a:solidFill>
                      </a:endParaRPr>
                    </a:p>
                  </a:txBody>
                  <a:tcPr marL="99060" marR="99060"/>
                </a:tc>
                <a:tc>
                  <a:txBody>
                    <a:bodyPr/>
                    <a:lstStyle/>
                    <a:p>
                      <a:pPr algn="ctr"/>
                      <a:r>
                        <a:rPr lang="en-NZ" dirty="0" smtClean="0"/>
                        <a:t>0</a:t>
                      </a:r>
                      <a:endParaRPr lang="en-US" dirty="0">
                        <a:solidFill>
                          <a:schemeClr val="tx1"/>
                        </a:solidFill>
                      </a:endParaRPr>
                    </a:p>
                  </a:txBody>
                  <a:tcPr marL="99060" marR="99060"/>
                </a:tc>
                <a:tc>
                  <a:txBody>
                    <a:bodyPr/>
                    <a:lstStyle/>
                    <a:p>
                      <a:pPr algn="ctr"/>
                      <a:r>
                        <a:rPr lang="en-NZ" dirty="0" smtClean="0">
                          <a:solidFill>
                            <a:schemeClr val="tx1"/>
                          </a:solidFill>
                        </a:rPr>
                        <a:t>0</a:t>
                      </a:r>
                      <a:endParaRPr lang="en-US" dirty="0">
                        <a:solidFill>
                          <a:schemeClr val="tx1"/>
                        </a:solidFill>
                      </a:endParaRPr>
                    </a:p>
                  </a:txBody>
                  <a:tcPr marL="99060" marR="99060"/>
                </a:tc>
              </a:tr>
              <a:tr h="370840">
                <a:tc>
                  <a:txBody>
                    <a:bodyPr/>
                    <a:lstStyle/>
                    <a:p>
                      <a:pPr algn="ctr"/>
                      <a:r>
                        <a:rPr lang="en-NZ" dirty="0" smtClean="0"/>
                        <a:t>0</a:t>
                      </a:r>
                      <a:endParaRPr lang="en-US" dirty="0">
                        <a:solidFill>
                          <a:schemeClr val="tx1"/>
                        </a:solidFill>
                      </a:endParaRPr>
                    </a:p>
                  </a:txBody>
                  <a:tcPr marL="99060" marR="99060"/>
                </a:tc>
                <a:tc>
                  <a:txBody>
                    <a:bodyPr/>
                    <a:lstStyle/>
                    <a:p>
                      <a:pPr algn="ctr"/>
                      <a:r>
                        <a:rPr lang="en-NZ" dirty="0" smtClean="0"/>
                        <a:t>1</a:t>
                      </a:r>
                      <a:endParaRPr lang="en-US" dirty="0">
                        <a:solidFill>
                          <a:schemeClr val="tx1"/>
                        </a:solidFill>
                      </a:endParaRPr>
                    </a:p>
                  </a:txBody>
                  <a:tcPr marL="99060" marR="99060"/>
                </a:tc>
                <a:tc>
                  <a:txBody>
                    <a:bodyPr/>
                    <a:lstStyle/>
                    <a:p>
                      <a:pPr algn="ctr"/>
                      <a:r>
                        <a:rPr lang="en-IN" dirty="0" smtClean="0">
                          <a:solidFill>
                            <a:schemeClr val="tx1"/>
                          </a:solidFill>
                        </a:rPr>
                        <a:t>1</a:t>
                      </a:r>
                      <a:endParaRPr lang="en-US" dirty="0">
                        <a:solidFill>
                          <a:schemeClr val="tx1"/>
                        </a:solidFill>
                      </a:endParaRPr>
                    </a:p>
                  </a:txBody>
                  <a:tcPr marL="99060" marR="99060"/>
                </a:tc>
              </a:tr>
              <a:tr h="370840">
                <a:tc>
                  <a:txBody>
                    <a:bodyPr/>
                    <a:lstStyle/>
                    <a:p>
                      <a:pPr algn="ctr"/>
                      <a:r>
                        <a:rPr lang="en-NZ" dirty="0" smtClean="0"/>
                        <a:t>1</a:t>
                      </a:r>
                      <a:endParaRPr lang="en-US" dirty="0">
                        <a:solidFill>
                          <a:schemeClr val="tx1"/>
                        </a:solidFill>
                      </a:endParaRPr>
                    </a:p>
                  </a:txBody>
                  <a:tcPr marL="99060" marR="99060"/>
                </a:tc>
                <a:tc>
                  <a:txBody>
                    <a:bodyPr/>
                    <a:lstStyle/>
                    <a:p>
                      <a:pPr algn="ctr"/>
                      <a:r>
                        <a:rPr lang="en-NZ" dirty="0" smtClean="0"/>
                        <a:t>0</a:t>
                      </a:r>
                      <a:endParaRPr lang="en-US" dirty="0">
                        <a:solidFill>
                          <a:schemeClr val="tx1"/>
                        </a:solidFill>
                      </a:endParaRPr>
                    </a:p>
                  </a:txBody>
                  <a:tcPr marL="99060" marR="99060"/>
                </a:tc>
                <a:tc>
                  <a:txBody>
                    <a:bodyPr/>
                    <a:lstStyle/>
                    <a:p>
                      <a:pPr algn="ctr"/>
                      <a:r>
                        <a:rPr lang="en-NZ" dirty="0" smtClean="0"/>
                        <a:t>1</a:t>
                      </a:r>
                      <a:endParaRPr lang="en-US" dirty="0">
                        <a:solidFill>
                          <a:schemeClr val="tx1"/>
                        </a:solidFill>
                      </a:endParaRPr>
                    </a:p>
                  </a:txBody>
                  <a:tcPr marL="99060" marR="99060"/>
                </a:tc>
              </a:tr>
              <a:tr h="370840">
                <a:tc>
                  <a:txBody>
                    <a:bodyPr/>
                    <a:lstStyle/>
                    <a:p>
                      <a:pPr algn="ctr"/>
                      <a:r>
                        <a:rPr lang="en-NZ" dirty="0" smtClean="0"/>
                        <a:t>1</a:t>
                      </a:r>
                      <a:endParaRPr lang="en-US" dirty="0">
                        <a:solidFill>
                          <a:schemeClr val="tx1"/>
                        </a:solidFill>
                      </a:endParaRPr>
                    </a:p>
                  </a:txBody>
                  <a:tcPr marL="99060" marR="99060"/>
                </a:tc>
                <a:tc>
                  <a:txBody>
                    <a:bodyPr/>
                    <a:lstStyle/>
                    <a:p>
                      <a:pPr algn="ctr"/>
                      <a:r>
                        <a:rPr lang="en-NZ" dirty="0" smtClean="0"/>
                        <a:t>1</a:t>
                      </a:r>
                      <a:endParaRPr lang="en-US" dirty="0">
                        <a:solidFill>
                          <a:schemeClr val="tx1"/>
                        </a:solidFill>
                      </a:endParaRPr>
                    </a:p>
                  </a:txBody>
                  <a:tcPr marL="99060" marR="99060"/>
                </a:tc>
                <a:tc>
                  <a:txBody>
                    <a:bodyPr/>
                    <a:lstStyle/>
                    <a:p>
                      <a:pPr algn="ctr"/>
                      <a:r>
                        <a:rPr lang="en-IN" dirty="0" smtClean="0">
                          <a:solidFill>
                            <a:schemeClr val="tx1"/>
                          </a:solidFill>
                        </a:rPr>
                        <a:t>0</a:t>
                      </a:r>
                      <a:endParaRPr lang="en-US" dirty="0">
                        <a:solidFill>
                          <a:schemeClr val="tx1"/>
                        </a:solidFill>
                      </a:endParaRPr>
                    </a:p>
                  </a:txBody>
                  <a:tcPr marL="99060" marR="99060"/>
                </a:tc>
              </a:tr>
            </a:tbl>
          </a:graphicData>
        </a:graphic>
      </p:graphicFrame>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2" cstate="print"/>
          <a:srcRect/>
          <a:stretch>
            <a:fillRect/>
          </a:stretch>
        </p:blipFill>
        <p:spPr bwMode="auto">
          <a:xfrm>
            <a:off x="742950" y="685801"/>
            <a:ext cx="8502650" cy="4795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95300" y="685801"/>
            <a:ext cx="8915400" cy="690574"/>
          </a:xfrm>
          <a:prstGeom prst="rect">
            <a:avLst/>
          </a:prstGeom>
        </p:spPr>
        <p:txBody>
          <a:bodyPr vert="horz" wrap="square" lIns="0" tIns="13335" rIns="0" bIns="0" rtlCol="0">
            <a:spAutoFit/>
          </a:bodyPr>
          <a:lstStyle/>
          <a:p>
            <a:pPr marL="3728085">
              <a:lnSpc>
                <a:spcPct val="100000"/>
              </a:lnSpc>
              <a:spcBef>
                <a:spcPts val="105"/>
              </a:spcBef>
              <a:tabLst>
                <a:tab pos="6306185" algn="l"/>
                <a:tab pos="7310120" algn="l"/>
              </a:tabLst>
            </a:pPr>
            <a:r>
              <a:rPr smtClean="0">
                <a:latin typeface="Algerian" pitchFamily="82" charset="0"/>
              </a:rPr>
              <a:t>FUTURE</a:t>
            </a:r>
            <a:r>
              <a:rPr dirty="0">
                <a:latin typeface="Algerian" pitchFamily="82" charset="0"/>
              </a:rPr>
              <a:t>	OF	AI</a:t>
            </a:r>
          </a:p>
        </p:txBody>
      </p:sp>
      <p:sp>
        <p:nvSpPr>
          <p:cNvPr id="6" name="object 6"/>
          <p:cNvSpPr/>
          <p:nvPr/>
        </p:nvSpPr>
        <p:spPr>
          <a:xfrm>
            <a:off x="243934" y="1824226"/>
            <a:ext cx="9507284" cy="5033774"/>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371479" y="1981209"/>
            <a:ext cx="8892183" cy="4657685"/>
          </a:xfrm>
          <a:prstGeom prst="rect">
            <a:avLst/>
          </a:prstGeom>
        </p:spPr>
        <p:txBody>
          <a:bodyPr vert="horz" wrap="square" lIns="0" tIns="60960" rIns="0" bIns="0" rtlCol="0">
            <a:spAutoFit/>
          </a:bodyPr>
          <a:lstStyle/>
          <a:p>
            <a:pPr marL="241300" indent="-228600">
              <a:lnSpc>
                <a:spcPct val="100000"/>
              </a:lnSpc>
              <a:spcBef>
                <a:spcPts val="635"/>
              </a:spcBef>
              <a:buChar char="•"/>
              <a:tabLst>
                <a:tab pos="241300" algn="l"/>
                <a:tab pos="929640" algn="l"/>
                <a:tab pos="2108835" algn="l"/>
              </a:tabLst>
            </a:pPr>
            <a:r>
              <a:rPr lang="en-GB" sz="2800" spc="-170" dirty="0" smtClean="0">
                <a:latin typeface="Arial" pitchFamily="34" charset="0"/>
                <a:cs typeface="Arial" pitchFamily="34" charset="0"/>
              </a:rPr>
              <a:t>Automated Transportation</a:t>
            </a:r>
            <a:r>
              <a:rPr sz="2800" spc="-235" dirty="0" smtClean="0">
                <a:latin typeface="Arial" pitchFamily="34" charset="0"/>
                <a:cs typeface="Arial" pitchFamily="34" charset="0"/>
              </a:rPr>
              <a:t>.</a:t>
            </a:r>
            <a:endParaRPr sz="2800" dirty="0">
              <a:latin typeface="Arial" pitchFamily="34" charset="0"/>
              <a:cs typeface="Arial" pitchFamily="34" charset="0"/>
            </a:endParaRPr>
          </a:p>
          <a:p>
            <a:pPr marL="241300" indent="-228600">
              <a:lnSpc>
                <a:spcPct val="100000"/>
              </a:lnSpc>
              <a:spcBef>
                <a:spcPts val="660"/>
              </a:spcBef>
              <a:buChar char="•"/>
              <a:tabLst>
                <a:tab pos="241300" algn="l"/>
                <a:tab pos="1788160" algn="l"/>
                <a:tab pos="3096260" algn="l"/>
                <a:tab pos="3912235" algn="l"/>
                <a:tab pos="4315460" algn="l"/>
              </a:tabLst>
            </a:pPr>
            <a:r>
              <a:rPr sz="2800" spc="-100" dirty="0">
                <a:latin typeface="Arial" pitchFamily="34" charset="0"/>
                <a:cs typeface="Arial" pitchFamily="34" charset="0"/>
              </a:rPr>
              <a:t>Improved	</a:t>
            </a:r>
            <a:r>
              <a:rPr sz="2800" spc="-90" dirty="0">
                <a:latin typeface="Arial" pitchFamily="34" charset="0"/>
                <a:cs typeface="Arial" pitchFamily="34" charset="0"/>
              </a:rPr>
              <a:t>Medical	</a:t>
            </a:r>
            <a:r>
              <a:rPr sz="2800" spc="-229" dirty="0">
                <a:latin typeface="Arial" pitchFamily="34" charset="0"/>
                <a:cs typeface="Arial" pitchFamily="34" charset="0"/>
              </a:rPr>
              <a:t>Care	</a:t>
            </a:r>
            <a:r>
              <a:rPr sz="2800" spc="35" dirty="0" smtClean="0">
                <a:latin typeface="Arial" pitchFamily="34" charset="0"/>
                <a:cs typeface="Arial" pitchFamily="34" charset="0"/>
              </a:rPr>
              <a:t>&amp;</a:t>
            </a:r>
            <a:r>
              <a:rPr sz="2800" spc="-105" dirty="0" smtClean="0">
                <a:latin typeface="Arial" pitchFamily="34" charset="0"/>
                <a:cs typeface="Arial" pitchFamily="34" charset="0"/>
              </a:rPr>
              <a:t>Treatment</a:t>
            </a:r>
            <a:r>
              <a:rPr sz="2800" spc="-105" dirty="0">
                <a:latin typeface="Arial" pitchFamily="34" charset="0"/>
                <a:cs typeface="Arial" pitchFamily="34" charset="0"/>
              </a:rPr>
              <a:t>.</a:t>
            </a:r>
            <a:endParaRPr sz="2800" dirty="0">
              <a:latin typeface="Arial" pitchFamily="34" charset="0"/>
              <a:cs typeface="Arial" pitchFamily="34" charset="0"/>
            </a:endParaRPr>
          </a:p>
          <a:p>
            <a:pPr marL="241300" indent="-228600">
              <a:lnSpc>
                <a:spcPct val="100000"/>
              </a:lnSpc>
              <a:spcBef>
                <a:spcPts val="675"/>
              </a:spcBef>
              <a:buChar char="•"/>
              <a:tabLst>
                <a:tab pos="241300" algn="l"/>
              </a:tabLst>
            </a:pPr>
            <a:r>
              <a:rPr lang="en-GB" sz="2800" spc="-180" dirty="0" err="1" smtClean="0">
                <a:latin typeface="Arial" pitchFamily="34" charset="0"/>
                <a:cs typeface="Arial" pitchFamily="34" charset="0"/>
              </a:rPr>
              <a:t>Cyborg</a:t>
            </a:r>
            <a:r>
              <a:rPr lang="en-GB" sz="2800" spc="-180" dirty="0" smtClean="0">
                <a:latin typeface="Arial" pitchFamily="34" charset="0"/>
                <a:cs typeface="Arial" pitchFamily="34" charset="0"/>
              </a:rPr>
              <a:t> Technology</a:t>
            </a:r>
          </a:p>
          <a:p>
            <a:pPr marL="241300" indent="-228600">
              <a:spcBef>
                <a:spcPts val="675"/>
              </a:spcBef>
              <a:buFontTx/>
              <a:buChar char="•"/>
              <a:tabLst>
                <a:tab pos="241300" algn="l"/>
              </a:tabLst>
            </a:pPr>
            <a:r>
              <a:rPr lang="en-US" sz="2800" dirty="0" smtClean="0">
                <a:latin typeface="Arial" pitchFamily="34" charset="0"/>
                <a:cs typeface="Arial" pitchFamily="34" charset="0"/>
              </a:rPr>
              <a:t>Taking over dangerous jobs</a:t>
            </a:r>
          </a:p>
          <a:p>
            <a:pPr marL="241300" indent="-228600">
              <a:spcBef>
                <a:spcPts val="675"/>
              </a:spcBef>
              <a:buFontTx/>
              <a:buChar char="•"/>
              <a:tabLst>
                <a:tab pos="241300" algn="l"/>
              </a:tabLst>
            </a:pPr>
            <a:r>
              <a:rPr lang="en-US" sz="2800" b="1" dirty="0" smtClean="0"/>
              <a:t>Solving climate change</a:t>
            </a:r>
            <a:endParaRPr lang="en-US" sz="2800" dirty="0" smtClean="0"/>
          </a:p>
          <a:p>
            <a:pPr marL="241300" indent="-228600">
              <a:spcBef>
                <a:spcPts val="675"/>
              </a:spcBef>
              <a:buFontTx/>
              <a:buChar char="•"/>
              <a:tabLst>
                <a:tab pos="241300" algn="l"/>
              </a:tabLst>
            </a:pPr>
            <a:r>
              <a:rPr lang="en-US" sz="2800" b="1" dirty="0" smtClean="0"/>
              <a:t>Robot as friends </a:t>
            </a:r>
            <a:endParaRPr lang="en-US" sz="2800" dirty="0" smtClean="0"/>
          </a:p>
          <a:p>
            <a:pPr marL="241300" indent="-228600">
              <a:spcBef>
                <a:spcPts val="675"/>
              </a:spcBef>
              <a:buFontTx/>
              <a:buChar char="•"/>
              <a:tabLst>
                <a:tab pos="241300" algn="l"/>
              </a:tabLst>
            </a:pPr>
            <a:r>
              <a:rPr lang="en-US" sz="2800" b="1" dirty="0" smtClean="0"/>
              <a:t>Improved elder care</a:t>
            </a:r>
            <a:r>
              <a:rPr lang="en-US" sz="2800" b="1" dirty="0" smtClean="0">
                <a:latin typeface="Arial"/>
                <a:cs typeface="Arial"/>
              </a:rPr>
              <a:t>, etc.</a:t>
            </a:r>
          </a:p>
          <a:p>
            <a:pPr marL="241300" indent="-228600">
              <a:spcBef>
                <a:spcPts val="675"/>
              </a:spcBef>
              <a:buFontTx/>
              <a:buChar char="•"/>
              <a:tabLst>
                <a:tab pos="241300" algn="l"/>
              </a:tabLst>
            </a:pPr>
            <a:r>
              <a:rPr lang="en-US" sz="2800" b="1" dirty="0" smtClean="0">
                <a:latin typeface="Arial"/>
                <a:cs typeface="Arial"/>
              </a:rPr>
              <a:t>60 to 70% works can be done only</a:t>
            </a:r>
          </a:p>
          <a:p>
            <a:pPr marL="241300" indent="-228600">
              <a:spcBef>
                <a:spcPts val="675"/>
              </a:spcBef>
              <a:tabLst>
                <a:tab pos="241300" algn="l"/>
              </a:tabLst>
            </a:pPr>
            <a:r>
              <a:rPr lang="en-US" sz="2800" b="1" dirty="0" smtClean="0">
                <a:latin typeface="Arial"/>
                <a:cs typeface="Arial"/>
              </a:rPr>
              <a:t> AI in year 2025</a:t>
            </a:r>
            <a:endParaRPr lang="en-US" sz="2800" dirty="0" smtClean="0"/>
          </a:p>
        </p:txBody>
      </p:sp>
      <p:sp>
        <p:nvSpPr>
          <p:cNvPr id="9" name="object 9"/>
          <p:cNvSpPr/>
          <p:nvPr/>
        </p:nvSpPr>
        <p:spPr>
          <a:xfrm>
            <a:off x="5715000" y="2895600"/>
            <a:ext cx="3644933" cy="28194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51463" y="4"/>
            <a:ext cx="5054537"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
            <a:ext cx="4737545" cy="6857999"/>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418190" y="663022"/>
            <a:ext cx="3744610" cy="708578"/>
          </a:xfrm>
          <a:prstGeom prst="rect">
            <a:avLst/>
          </a:prstGeom>
        </p:spPr>
        <p:txBody>
          <a:bodyPr vert="horz" wrap="square" lIns="0" tIns="13335" rIns="0" bIns="0" rtlCol="0">
            <a:spAutoFit/>
          </a:bodyPr>
          <a:lstStyle/>
          <a:p>
            <a:pPr marL="12700">
              <a:lnSpc>
                <a:spcPct val="100000"/>
              </a:lnSpc>
              <a:spcBef>
                <a:spcPts val="105"/>
              </a:spcBef>
              <a:tabLst>
                <a:tab pos="2294890" algn="l"/>
              </a:tabLst>
            </a:pPr>
            <a:r>
              <a:rPr spc="40"/>
              <a:t>P</a:t>
            </a:r>
            <a:r>
              <a:rPr spc="-180"/>
              <a:t>ROS</a:t>
            </a:r>
            <a:r>
              <a:rPr spc="275"/>
              <a:t> </a:t>
            </a:r>
            <a:r>
              <a:rPr lang="en-US" spc="275" smtClean="0"/>
              <a:t>  </a:t>
            </a:r>
            <a:r>
              <a:rPr spc="-1050" smtClean="0"/>
              <a:t>&amp;</a:t>
            </a:r>
            <a:r>
              <a:rPr dirty="0"/>
              <a:t>	</a:t>
            </a:r>
            <a:r>
              <a:rPr spc="-250" dirty="0"/>
              <a:t>C</a:t>
            </a:r>
            <a:r>
              <a:rPr spc="-160" dirty="0"/>
              <a:t>ONS</a:t>
            </a:r>
          </a:p>
        </p:txBody>
      </p:sp>
      <p:sp>
        <p:nvSpPr>
          <p:cNvPr id="5" name="object 5"/>
          <p:cNvSpPr/>
          <p:nvPr/>
        </p:nvSpPr>
        <p:spPr>
          <a:xfrm>
            <a:off x="0" y="5198373"/>
            <a:ext cx="9906000" cy="165963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54802" y="1892045"/>
            <a:ext cx="9574769" cy="0"/>
          </a:xfrm>
          <a:custGeom>
            <a:avLst/>
            <a:gdLst/>
            <a:ahLst/>
            <a:cxnLst/>
            <a:rect l="l" t="t" r="r" b="b"/>
            <a:pathLst>
              <a:path w="11784330">
                <a:moveTo>
                  <a:pt x="0" y="0"/>
                </a:moveTo>
                <a:lnTo>
                  <a:pt x="11784050" y="0"/>
                </a:lnTo>
              </a:path>
            </a:pathLst>
          </a:custGeom>
          <a:ln w="12700">
            <a:solidFill>
              <a:srgbClr val="5B9BD4"/>
            </a:solidFill>
          </a:ln>
        </p:spPr>
        <p:txBody>
          <a:bodyPr wrap="square" lIns="0" tIns="0" rIns="0" bIns="0" rtlCol="0"/>
          <a:lstStyle/>
          <a:p>
            <a:endParaRPr/>
          </a:p>
        </p:txBody>
      </p:sp>
      <p:sp>
        <p:nvSpPr>
          <p:cNvPr id="7" name="object 7"/>
          <p:cNvSpPr/>
          <p:nvPr/>
        </p:nvSpPr>
        <p:spPr>
          <a:xfrm>
            <a:off x="154802" y="1423924"/>
            <a:ext cx="9574769" cy="0"/>
          </a:xfrm>
          <a:custGeom>
            <a:avLst/>
            <a:gdLst/>
            <a:ahLst/>
            <a:cxnLst/>
            <a:rect l="l" t="t" r="r" b="b"/>
            <a:pathLst>
              <a:path w="11784330">
                <a:moveTo>
                  <a:pt x="0" y="0"/>
                </a:moveTo>
                <a:lnTo>
                  <a:pt x="11784050" y="0"/>
                </a:lnTo>
              </a:path>
            </a:pathLst>
          </a:custGeom>
          <a:ln w="12700">
            <a:solidFill>
              <a:srgbClr val="5B9BD4"/>
            </a:solidFill>
          </a:ln>
        </p:spPr>
        <p:txBody>
          <a:bodyPr wrap="square" lIns="0" tIns="0" rIns="0" bIns="0" rtlCol="0"/>
          <a:lstStyle/>
          <a:p>
            <a:endParaRPr/>
          </a:p>
        </p:txBody>
      </p:sp>
      <p:sp>
        <p:nvSpPr>
          <p:cNvPr id="8" name="object 8"/>
          <p:cNvSpPr/>
          <p:nvPr/>
        </p:nvSpPr>
        <p:spPr>
          <a:xfrm>
            <a:off x="154802" y="5168391"/>
            <a:ext cx="9574769" cy="0"/>
          </a:xfrm>
          <a:custGeom>
            <a:avLst/>
            <a:gdLst/>
            <a:ahLst/>
            <a:cxnLst/>
            <a:rect l="l" t="t" r="r" b="b"/>
            <a:pathLst>
              <a:path w="11784330">
                <a:moveTo>
                  <a:pt x="0" y="0"/>
                </a:moveTo>
                <a:lnTo>
                  <a:pt x="11784050" y="0"/>
                </a:lnTo>
              </a:path>
            </a:pathLst>
          </a:custGeom>
          <a:ln w="12700">
            <a:solidFill>
              <a:srgbClr val="5B9BD4"/>
            </a:solidFill>
          </a:ln>
        </p:spPr>
        <p:txBody>
          <a:bodyPr wrap="square" lIns="0" tIns="0" rIns="0" bIns="0" rtlCol="0"/>
          <a:lstStyle/>
          <a:p>
            <a:endParaRPr/>
          </a:p>
        </p:txBody>
      </p:sp>
      <p:sp>
        <p:nvSpPr>
          <p:cNvPr id="9" name="object 9"/>
          <p:cNvSpPr txBox="1"/>
          <p:nvPr/>
        </p:nvSpPr>
        <p:spPr>
          <a:xfrm>
            <a:off x="218756" y="1442088"/>
            <a:ext cx="9534843" cy="289823"/>
          </a:xfrm>
          <a:prstGeom prst="rect">
            <a:avLst/>
          </a:prstGeom>
        </p:spPr>
        <p:txBody>
          <a:bodyPr vert="horz" wrap="square" lIns="0" tIns="12700" rIns="0" bIns="0" rtlCol="0">
            <a:spAutoFit/>
          </a:bodyPr>
          <a:lstStyle/>
          <a:p>
            <a:pPr marL="350520" indent="-337820">
              <a:lnSpc>
                <a:spcPct val="100000"/>
              </a:lnSpc>
              <a:spcBef>
                <a:spcPts val="100"/>
              </a:spcBef>
              <a:buFont typeface="Arial"/>
              <a:buChar char="•"/>
              <a:tabLst>
                <a:tab pos="350520" algn="l"/>
                <a:tab pos="351155" algn="l"/>
                <a:tab pos="5904865" algn="l"/>
                <a:tab pos="6191885" algn="l"/>
              </a:tabLst>
            </a:pPr>
            <a:r>
              <a:rPr sz="1800" b="1" spc="-155" dirty="0">
                <a:latin typeface="Arial"/>
                <a:cs typeface="Arial"/>
              </a:rPr>
              <a:t>Precision</a:t>
            </a:r>
            <a:r>
              <a:rPr sz="1800" b="1" spc="-50" dirty="0">
                <a:latin typeface="Arial"/>
                <a:cs typeface="Arial"/>
              </a:rPr>
              <a:t> </a:t>
            </a:r>
            <a:r>
              <a:rPr sz="1800" b="1" spc="-130">
                <a:latin typeface="Arial"/>
                <a:cs typeface="Arial"/>
              </a:rPr>
              <a:t>and</a:t>
            </a:r>
            <a:r>
              <a:rPr sz="1800" b="1" spc="-90">
                <a:latin typeface="Arial"/>
                <a:cs typeface="Arial"/>
              </a:rPr>
              <a:t> </a:t>
            </a:r>
            <a:r>
              <a:rPr sz="1800" b="1" spc="-185" smtClean="0">
                <a:latin typeface="Arial"/>
                <a:cs typeface="Arial"/>
              </a:rPr>
              <a:t>Accuracy	</a:t>
            </a:r>
            <a:r>
              <a:rPr sz="1800" smtClean="0">
                <a:latin typeface="Wingdings"/>
                <a:cs typeface="Wingdings"/>
              </a:rPr>
              <a:t></a:t>
            </a:r>
            <a:r>
              <a:rPr sz="1800" dirty="0">
                <a:latin typeface="Times New Roman"/>
                <a:cs typeface="Times New Roman"/>
              </a:rPr>
              <a:t>	</a:t>
            </a:r>
            <a:r>
              <a:rPr sz="1800" b="1" spc="-195" dirty="0">
                <a:latin typeface="Arial"/>
                <a:cs typeface="Arial"/>
              </a:rPr>
              <a:t>Cost </a:t>
            </a:r>
            <a:r>
              <a:rPr sz="1800" b="1" spc="-125" dirty="0">
                <a:latin typeface="Arial"/>
                <a:cs typeface="Arial"/>
              </a:rPr>
              <a:t>incurred </a:t>
            </a:r>
            <a:r>
              <a:rPr sz="1800" b="1" spc="-100" dirty="0">
                <a:latin typeface="Arial"/>
                <a:cs typeface="Arial"/>
              </a:rPr>
              <a:t>in </a:t>
            </a:r>
            <a:r>
              <a:rPr sz="1800" b="1" spc="-70" dirty="0">
                <a:latin typeface="Arial"/>
                <a:cs typeface="Arial"/>
              </a:rPr>
              <a:t>the </a:t>
            </a:r>
            <a:r>
              <a:rPr sz="1800" b="1" spc="-120">
                <a:latin typeface="Arial"/>
                <a:cs typeface="Arial"/>
              </a:rPr>
              <a:t>maintenance </a:t>
            </a:r>
            <a:r>
              <a:rPr lang="en-IN" sz="1800" b="1" spc="-120" dirty="0" smtClean="0">
                <a:latin typeface="Arial"/>
                <a:cs typeface="Arial"/>
              </a:rPr>
              <a:t>                     </a:t>
            </a:r>
            <a:endParaRPr sz="1800" dirty="0">
              <a:latin typeface="Arial"/>
              <a:cs typeface="Arial"/>
            </a:endParaRPr>
          </a:p>
        </p:txBody>
      </p:sp>
      <p:sp>
        <p:nvSpPr>
          <p:cNvPr id="10" name="object 10"/>
          <p:cNvSpPr txBox="1"/>
          <p:nvPr/>
        </p:nvSpPr>
        <p:spPr>
          <a:xfrm>
            <a:off x="0" y="1981200"/>
            <a:ext cx="9574769" cy="302006"/>
          </a:xfrm>
          <a:prstGeom prst="rect">
            <a:avLst/>
          </a:prstGeom>
          <a:solidFill>
            <a:srgbClr val="5B9BD4">
              <a:alpha val="19999"/>
            </a:srgbClr>
          </a:solidFill>
        </p:spPr>
        <p:txBody>
          <a:bodyPr vert="horz" wrap="square" lIns="0" tIns="24765" rIns="0" bIns="0" rtlCol="0">
            <a:spAutoFit/>
          </a:bodyPr>
          <a:lstStyle/>
          <a:p>
            <a:pPr marL="377825" indent="-287020">
              <a:lnSpc>
                <a:spcPct val="100000"/>
              </a:lnSpc>
              <a:spcBef>
                <a:spcPts val="195"/>
              </a:spcBef>
              <a:buFont typeface="Arial"/>
              <a:buChar char="•"/>
              <a:tabLst>
                <a:tab pos="377825" algn="l"/>
                <a:tab pos="378460" algn="l"/>
                <a:tab pos="5983605" algn="l"/>
                <a:tab pos="6270625" algn="l"/>
              </a:tabLst>
            </a:pPr>
            <a:r>
              <a:rPr sz="1800" b="1" spc="-190" dirty="0">
                <a:latin typeface="Arial"/>
                <a:cs typeface="Arial"/>
              </a:rPr>
              <a:t>Space</a:t>
            </a:r>
            <a:r>
              <a:rPr sz="1800" b="1" spc="-50" dirty="0">
                <a:latin typeface="Arial"/>
                <a:cs typeface="Arial"/>
              </a:rPr>
              <a:t> </a:t>
            </a:r>
            <a:r>
              <a:rPr sz="1800" b="1" spc="-110" dirty="0">
                <a:latin typeface="Arial"/>
                <a:cs typeface="Arial"/>
              </a:rPr>
              <a:t>exploration</a:t>
            </a:r>
            <a:r>
              <a:rPr sz="1800" b="1" spc="-110">
                <a:latin typeface="Arial"/>
                <a:cs typeface="Arial"/>
              </a:rPr>
              <a:t>	</a:t>
            </a:r>
            <a:r>
              <a:rPr lang="en-IN" sz="1800" b="1" spc="-110" dirty="0" smtClean="0">
                <a:latin typeface="Arial"/>
                <a:cs typeface="Arial"/>
              </a:rPr>
              <a:t>   </a:t>
            </a:r>
            <a:r>
              <a:rPr sz="1800" smtClean="0">
                <a:latin typeface="Wingdings"/>
                <a:cs typeface="Wingdings"/>
              </a:rPr>
              <a:t></a:t>
            </a:r>
            <a:r>
              <a:rPr sz="1800" dirty="0">
                <a:latin typeface="Times New Roman"/>
                <a:cs typeface="Times New Roman"/>
              </a:rPr>
              <a:t>	</a:t>
            </a:r>
            <a:r>
              <a:rPr sz="1800" b="1" spc="-75" dirty="0">
                <a:latin typeface="Arial"/>
                <a:cs typeface="Arial"/>
              </a:rPr>
              <a:t>Not </a:t>
            </a:r>
            <a:r>
              <a:rPr sz="1800" b="1" spc="-100" dirty="0">
                <a:latin typeface="Arial"/>
                <a:cs typeface="Arial"/>
              </a:rPr>
              <a:t>able </a:t>
            </a:r>
            <a:r>
              <a:rPr sz="1800" b="1" spc="-65" dirty="0">
                <a:latin typeface="Arial"/>
                <a:cs typeface="Arial"/>
              </a:rPr>
              <a:t>to </a:t>
            </a:r>
            <a:r>
              <a:rPr sz="1800" b="1" spc="-114" dirty="0">
                <a:latin typeface="Arial"/>
                <a:cs typeface="Arial"/>
              </a:rPr>
              <a:t>act </a:t>
            </a:r>
            <a:r>
              <a:rPr sz="1800" b="1" spc="-145" dirty="0">
                <a:latin typeface="Arial"/>
                <a:cs typeface="Arial"/>
              </a:rPr>
              <a:t>any</a:t>
            </a:r>
            <a:r>
              <a:rPr sz="1800" b="1" spc="-155" dirty="0">
                <a:latin typeface="Arial"/>
                <a:cs typeface="Arial"/>
              </a:rPr>
              <a:t> </a:t>
            </a:r>
            <a:r>
              <a:rPr sz="1800" b="1" spc="-80" dirty="0">
                <a:latin typeface="Arial"/>
                <a:cs typeface="Arial"/>
              </a:rPr>
              <a:t>different</a:t>
            </a:r>
            <a:endParaRPr sz="1800" dirty="0">
              <a:latin typeface="Arial"/>
              <a:cs typeface="Arial"/>
            </a:endParaRPr>
          </a:p>
        </p:txBody>
      </p:sp>
      <p:sp>
        <p:nvSpPr>
          <p:cNvPr id="11" name="object 11"/>
          <p:cNvSpPr txBox="1"/>
          <p:nvPr/>
        </p:nvSpPr>
        <p:spPr>
          <a:xfrm>
            <a:off x="218759" y="2378459"/>
            <a:ext cx="6743304" cy="566822"/>
          </a:xfrm>
          <a:prstGeom prst="rect">
            <a:avLst/>
          </a:prstGeom>
        </p:spPr>
        <p:txBody>
          <a:bodyPr vert="horz" wrap="square" lIns="0" tIns="12700" rIns="0" bIns="0" rtlCol="0">
            <a:spAutoFit/>
          </a:bodyPr>
          <a:lstStyle/>
          <a:p>
            <a:pPr marL="299085" indent="-286385">
              <a:lnSpc>
                <a:spcPct val="100000"/>
              </a:lnSpc>
              <a:spcBef>
                <a:spcPts val="100"/>
              </a:spcBef>
              <a:buFont typeface="Arial"/>
              <a:buChar char="•"/>
              <a:tabLst>
                <a:tab pos="299085" algn="l"/>
                <a:tab pos="299720" algn="l"/>
                <a:tab pos="5904865" algn="l"/>
                <a:tab pos="6191885" algn="l"/>
              </a:tabLst>
            </a:pPr>
            <a:r>
              <a:rPr sz="1800" b="1" spc="-160" dirty="0">
                <a:latin typeface="Arial"/>
                <a:cs typeface="Arial"/>
              </a:rPr>
              <a:t>Used </a:t>
            </a:r>
            <a:r>
              <a:rPr sz="1800" b="1" spc="-85" dirty="0">
                <a:latin typeface="Arial"/>
                <a:cs typeface="Arial"/>
              </a:rPr>
              <a:t>for</a:t>
            </a:r>
            <a:r>
              <a:rPr sz="1800" b="1" spc="-25" dirty="0">
                <a:latin typeface="Arial"/>
                <a:cs typeface="Arial"/>
              </a:rPr>
              <a:t> </a:t>
            </a:r>
            <a:r>
              <a:rPr sz="1800" b="1" spc="-130" dirty="0">
                <a:latin typeface="Arial"/>
                <a:cs typeface="Arial"/>
              </a:rPr>
              <a:t>mining</a:t>
            </a:r>
            <a:r>
              <a:rPr sz="1800" b="1" spc="-110" dirty="0">
                <a:latin typeface="Arial"/>
                <a:cs typeface="Arial"/>
              </a:rPr>
              <a:t> </a:t>
            </a:r>
            <a:r>
              <a:rPr sz="1800" b="1" spc="-185" dirty="0">
                <a:latin typeface="Arial"/>
                <a:cs typeface="Arial"/>
              </a:rPr>
              <a:t>process	</a:t>
            </a:r>
            <a:r>
              <a:rPr sz="1800" dirty="0">
                <a:latin typeface="Wingdings"/>
                <a:cs typeface="Wingdings"/>
              </a:rPr>
              <a:t></a:t>
            </a:r>
            <a:r>
              <a:rPr sz="1800" dirty="0">
                <a:latin typeface="Times New Roman"/>
                <a:cs typeface="Times New Roman"/>
              </a:rPr>
              <a:t>	</a:t>
            </a:r>
            <a:r>
              <a:rPr sz="1800" b="1" spc="-215" dirty="0">
                <a:latin typeface="Arial"/>
                <a:cs typeface="Arial"/>
              </a:rPr>
              <a:t>Lack </a:t>
            </a:r>
            <a:r>
              <a:rPr sz="1800" b="1" spc="-70" dirty="0">
                <a:latin typeface="Arial"/>
                <a:cs typeface="Arial"/>
              </a:rPr>
              <a:t>the </a:t>
            </a:r>
            <a:r>
              <a:rPr sz="1800" b="1" spc="-135" dirty="0">
                <a:latin typeface="Arial"/>
                <a:cs typeface="Arial"/>
              </a:rPr>
              <a:t>human</a:t>
            </a:r>
            <a:r>
              <a:rPr sz="1800" b="1" spc="-355" dirty="0">
                <a:latin typeface="Arial"/>
                <a:cs typeface="Arial"/>
              </a:rPr>
              <a:t> </a:t>
            </a:r>
            <a:r>
              <a:rPr sz="1800" b="1" spc="-130" dirty="0">
                <a:latin typeface="Arial"/>
                <a:cs typeface="Arial"/>
              </a:rPr>
              <a:t>touch</a:t>
            </a:r>
            <a:endParaRPr sz="1800" dirty="0">
              <a:latin typeface="Arial"/>
              <a:cs typeface="Arial"/>
            </a:endParaRPr>
          </a:p>
        </p:txBody>
      </p:sp>
      <p:sp>
        <p:nvSpPr>
          <p:cNvPr id="12" name="object 12"/>
          <p:cNvSpPr txBox="1"/>
          <p:nvPr/>
        </p:nvSpPr>
        <p:spPr>
          <a:xfrm>
            <a:off x="154802" y="2828112"/>
            <a:ext cx="9574769" cy="308418"/>
          </a:xfrm>
          <a:prstGeom prst="rect">
            <a:avLst/>
          </a:prstGeom>
          <a:solidFill>
            <a:srgbClr val="5B9BD4">
              <a:alpha val="19999"/>
            </a:srgbClr>
          </a:solidFill>
        </p:spPr>
        <p:txBody>
          <a:bodyPr vert="horz" wrap="square" lIns="0" tIns="31115" rIns="0" bIns="0" rtlCol="0">
            <a:spAutoFit/>
          </a:bodyPr>
          <a:lstStyle/>
          <a:p>
            <a:pPr marL="377825" indent="-287020">
              <a:lnSpc>
                <a:spcPct val="100000"/>
              </a:lnSpc>
              <a:spcBef>
                <a:spcPts val="245"/>
              </a:spcBef>
              <a:buFont typeface="Arial"/>
              <a:buChar char="•"/>
              <a:tabLst>
                <a:tab pos="377825" algn="l"/>
                <a:tab pos="378460" algn="l"/>
                <a:tab pos="5983605" algn="l"/>
                <a:tab pos="6270625" algn="l"/>
              </a:tabLst>
            </a:pPr>
            <a:r>
              <a:rPr sz="1800" b="1" spc="-204" dirty="0">
                <a:latin typeface="Arial"/>
                <a:cs typeface="Arial"/>
              </a:rPr>
              <a:t>Can  </a:t>
            </a:r>
            <a:r>
              <a:rPr sz="1800" b="1" spc="-135" dirty="0">
                <a:latin typeface="Arial"/>
                <a:cs typeface="Arial"/>
              </a:rPr>
              <a:t>do</a:t>
            </a:r>
            <a:r>
              <a:rPr sz="1800" b="1" spc="-260" dirty="0">
                <a:latin typeface="Arial"/>
                <a:cs typeface="Arial"/>
              </a:rPr>
              <a:t> </a:t>
            </a:r>
            <a:r>
              <a:rPr sz="1800" b="1" spc="-125" dirty="0">
                <a:latin typeface="Arial"/>
                <a:cs typeface="Arial"/>
              </a:rPr>
              <a:t>laborious</a:t>
            </a:r>
            <a:r>
              <a:rPr sz="1800" b="1" spc="-110" dirty="0">
                <a:latin typeface="Arial"/>
                <a:cs typeface="Arial"/>
              </a:rPr>
              <a:t> </a:t>
            </a:r>
            <a:r>
              <a:rPr sz="1800" b="1" spc="-165" dirty="0">
                <a:latin typeface="Arial"/>
                <a:cs typeface="Arial"/>
              </a:rPr>
              <a:t>tasks	</a:t>
            </a:r>
            <a:r>
              <a:rPr sz="1800" dirty="0">
                <a:latin typeface="Wingdings"/>
                <a:cs typeface="Wingdings"/>
              </a:rPr>
              <a:t></a:t>
            </a:r>
            <a:r>
              <a:rPr sz="1800" dirty="0">
                <a:latin typeface="Times New Roman"/>
                <a:cs typeface="Times New Roman"/>
              </a:rPr>
              <a:t>	</a:t>
            </a:r>
            <a:r>
              <a:rPr sz="1800" b="1" spc="-215" dirty="0">
                <a:latin typeface="Arial"/>
                <a:cs typeface="Arial"/>
              </a:rPr>
              <a:t>Lack </a:t>
            </a:r>
            <a:r>
              <a:rPr sz="1800" b="1" spc="-114" dirty="0">
                <a:latin typeface="Arial"/>
                <a:cs typeface="Arial"/>
              </a:rPr>
              <a:t>a </a:t>
            </a:r>
            <a:r>
              <a:rPr sz="1800" b="1" spc="-110" dirty="0">
                <a:latin typeface="Arial"/>
                <a:cs typeface="Arial"/>
              </a:rPr>
              <a:t>creative</a:t>
            </a:r>
            <a:r>
              <a:rPr sz="1800" b="1" spc="-270" dirty="0">
                <a:latin typeface="Arial"/>
                <a:cs typeface="Arial"/>
              </a:rPr>
              <a:t> </a:t>
            </a:r>
            <a:r>
              <a:rPr sz="1800" b="1" spc="-120" dirty="0">
                <a:latin typeface="Arial"/>
                <a:cs typeface="Arial"/>
              </a:rPr>
              <a:t>mind</a:t>
            </a:r>
            <a:endParaRPr sz="1800">
              <a:latin typeface="Arial"/>
              <a:cs typeface="Arial"/>
            </a:endParaRPr>
          </a:p>
        </p:txBody>
      </p:sp>
      <p:sp>
        <p:nvSpPr>
          <p:cNvPr id="13" name="object 13"/>
          <p:cNvSpPr txBox="1"/>
          <p:nvPr/>
        </p:nvSpPr>
        <p:spPr>
          <a:xfrm>
            <a:off x="218758" y="3314830"/>
            <a:ext cx="9458642" cy="289823"/>
          </a:xfrm>
          <a:prstGeom prst="rect">
            <a:avLst/>
          </a:prstGeom>
        </p:spPr>
        <p:txBody>
          <a:bodyPr vert="horz" wrap="square" lIns="0" tIns="12700" rIns="0" bIns="0" rtlCol="0">
            <a:spAutoFit/>
          </a:bodyPr>
          <a:lstStyle/>
          <a:p>
            <a:pPr marL="299085" indent="-286385">
              <a:lnSpc>
                <a:spcPct val="100000"/>
              </a:lnSpc>
              <a:spcBef>
                <a:spcPts val="100"/>
              </a:spcBef>
              <a:buFont typeface="Arial"/>
              <a:buChar char="•"/>
              <a:tabLst>
                <a:tab pos="299085" algn="l"/>
                <a:tab pos="299720" algn="l"/>
                <a:tab pos="5904865" algn="l"/>
                <a:tab pos="6191885" algn="l"/>
              </a:tabLst>
            </a:pPr>
            <a:r>
              <a:rPr sz="1800" b="1" spc="-155" dirty="0">
                <a:latin typeface="Arial"/>
                <a:cs typeface="Arial"/>
              </a:rPr>
              <a:t>Fraud </a:t>
            </a:r>
            <a:r>
              <a:rPr sz="1800" b="1" spc="-100" dirty="0">
                <a:latin typeface="Arial"/>
                <a:cs typeface="Arial"/>
              </a:rPr>
              <a:t>detection,</a:t>
            </a:r>
            <a:r>
              <a:rPr sz="1800" b="1" spc="-20" dirty="0">
                <a:latin typeface="Arial"/>
                <a:cs typeface="Arial"/>
              </a:rPr>
              <a:t> </a:t>
            </a:r>
            <a:r>
              <a:rPr sz="1800" b="1" spc="-150" dirty="0">
                <a:latin typeface="Arial"/>
                <a:cs typeface="Arial"/>
              </a:rPr>
              <a:t>manage</a:t>
            </a:r>
            <a:r>
              <a:rPr sz="1800" b="1" spc="-65" dirty="0">
                <a:latin typeface="Arial"/>
                <a:cs typeface="Arial"/>
              </a:rPr>
              <a:t> </a:t>
            </a:r>
            <a:r>
              <a:rPr sz="1800" b="1" spc="-140" dirty="0">
                <a:latin typeface="Arial"/>
                <a:cs typeface="Arial"/>
              </a:rPr>
              <a:t>records.	</a:t>
            </a:r>
            <a:r>
              <a:rPr sz="1800" dirty="0">
                <a:latin typeface="Wingdings"/>
                <a:cs typeface="Wingdings"/>
              </a:rPr>
              <a:t></a:t>
            </a:r>
            <a:r>
              <a:rPr sz="1800" dirty="0">
                <a:latin typeface="Times New Roman"/>
                <a:cs typeface="Times New Roman"/>
              </a:rPr>
              <a:t>	</a:t>
            </a:r>
            <a:r>
              <a:rPr sz="1800" b="1" spc="-215" dirty="0">
                <a:latin typeface="Arial"/>
                <a:cs typeface="Arial"/>
              </a:rPr>
              <a:t>Lack </a:t>
            </a:r>
            <a:r>
              <a:rPr sz="1800" b="1" spc="-160" dirty="0">
                <a:latin typeface="Arial"/>
                <a:cs typeface="Arial"/>
              </a:rPr>
              <a:t>common</a:t>
            </a:r>
            <a:r>
              <a:rPr sz="1800" b="1" spc="-325" dirty="0">
                <a:latin typeface="Arial"/>
                <a:cs typeface="Arial"/>
              </a:rPr>
              <a:t> </a:t>
            </a:r>
            <a:r>
              <a:rPr sz="1800" b="1" spc="-180" dirty="0">
                <a:latin typeface="Arial"/>
                <a:cs typeface="Arial"/>
              </a:rPr>
              <a:t>sense</a:t>
            </a:r>
            <a:endParaRPr sz="1800" dirty="0">
              <a:latin typeface="Arial"/>
              <a:cs typeface="Arial"/>
            </a:endParaRPr>
          </a:p>
        </p:txBody>
      </p:sp>
      <p:sp>
        <p:nvSpPr>
          <p:cNvPr id="14" name="object 14"/>
          <p:cNvSpPr txBox="1"/>
          <p:nvPr/>
        </p:nvSpPr>
        <p:spPr>
          <a:xfrm>
            <a:off x="154802" y="3764229"/>
            <a:ext cx="9574769" cy="308418"/>
          </a:xfrm>
          <a:prstGeom prst="rect">
            <a:avLst/>
          </a:prstGeom>
          <a:solidFill>
            <a:srgbClr val="5B9BD4">
              <a:alpha val="19999"/>
            </a:srgbClr>
          </a:solidFill>
        </p:spPr>
        <p:txBody>
          <a:bodyPr vert="horz" wrap="square" lIns="0" tIns="31115" rIns="0" bIns="0" rtlCol="0">
            <a:spAutoFit/>
          </a:bodyPr>
          <a:lstStyle/>
          <a:p>
            <a:pPr marL="377825" indent="-287020">
              <a:lnSpc>
                <a:spcPct val="100000"/>
              </a:lnSpc>
              <a:spcBef>
                <a:spcPts val="245"/>
              </a:spcBef>
              <a:buFont typeface="Arial"/>
              <a:buChar char="•"/>
              <a:tabLst>
                <a:tab pos="377825" algn="l"/>
                <a:tab pos="378460" algn="l"/>
                <a:tab pos="5983605" algn="l"/>
                <a:tab pos="6270625" algn="l"/>
              </a:tabLst>
            </a:pPr>
            <a:r>
              <a:rPr sz="1800" b="1" spc="-185" dirty="0">
                <a:latin typeface="Arial"/>
                <a:cs typeface="Arial"/>
              </a:rPr>
              <a:t>Lacking </a:t>
            </a:r>
            <a:r>
              <a:rPr sz="1800" b="1" spc="-70" dirty="0">
                <a:latin typeface="Arial"/>
                <a:cs typeface="Arial"/>
              </a:rPr>
              <a:t>the</a:t>
            </a:r>
            <a:r>
              <a:rPr sz="1800" b="1" spc="-15" dirty="0">
                <a:latin typeface="Arial"/>
                <a:cs typeface="Arial"/>
              </a:rPr>
              <a:t> </a:t>
            </a:r>
            <a:r>
              <a:rPr sz="1800" b="1" spc="-95" dirty="0">
                <a:latin typeface="Arial"/>
                <a:cs typeface="Arial"/>
              </a:rPr>
              <a:t>emotional</a:t>
            </a:r>
            <a:r>
              <a:rPr sz="1800" b="1" spc="-120" dirty="0">
                <a:latin typeface="Arial"/>
                <a:cs typeface="Arial"/>
              </a:rPr>
              <a:t> </a:t>
            </a:r>
            <a:r>
              <a:rPr sz="1800" b="1" spc="-145" dirty="0">
                <a:latin typeface="Arial"/>
                <a:cs typeface="Arial"/>
              </a:rPr>
              <a:t>side	</a:t>
            </a:r>
            <a:r>
              <a:rPr sz="1800" dirty="0">
                <a:latin typeface="Wingdings"/>
                <a:cs typeface="Wingdings"/>
              </a:rPr>
              <a:t></a:t>
            </a:r>
            <a:r>
              <a:rPr sz="1800" dirty="0">
                <a:latin typeface="Times New Roman"/>
                <a:cs typeface="Times New Roman"/>
              </a:rPr>
              <a:t>	</a:t>
            </a:r>
            <a:r>
              <a:rPr sz="1800" b="1" spc="-114" dirty="0">
                <a:latin typeface="Arial"/>
                <a:cs typeface="Arial"/>
              </a:rPr>
              <a:t>Unemployment</a:t>
            </a:r>
            <a:endParaRPr sz="1800">
              <a:latin typeface="Arial"/>
              <a:cs typeface="Arial"/>
            </a:endParaRPr>
          </a:p>
        </p:txBody>
      </p:sp>
      <p:sp>
        <p:nvSpPr>
          <p:cNvPr id="15" name="object 15"/>
          <p:cNvSpPr txBox="1"/>
          <p:nvPr/>
        </p:nvSpPr>
        <p:spPr>
          <a:xfrm>
            <a:off x="218762" y="4250821"/>
            <a:ext cx="9306238" cy="289823"/>
          </a:xfrm>
          <a:prstGeom prst="rect">
            <a:avLst/>
          </a:prstGeom>
        </p:spPr>
        <p:txBody>
          <a:bodyPr vert="horz" wrap="square" lIns="0" tIns="12700" rIns="0" bIns="0" rtlCol="0">
            <a:spAutoFit/>
          </a:bodyPr>
          <a:lstStyle/>
          <a:p>
            <a:pPr marL="299085" indent="-286385">
              <a:lnSpc>
                <a:spcPct val="100000"/>
              </a:lnSpc>
              <a:spcBef>
                <a:spcPts val="100"/>
              </a:spcBef>
              <a:buFont typeface="Arial"/>
              <a:buChar char="•"/>
              <a:tabLst>
                <a:tab pos="299085" algn="l"/>
                <a:tab pos="299720" algn="l"/>
                <a:tab pos="5904865" algn="l"/>
                <a:tab pos="6191885" algn="l"/>
              </a:tabLst>
            </a:pPr>
            <a:r>
              <a:rPr sz="1800" b="1" spc="-204" dirty="0">
                <a:latin typeface="Arial"/>
                <a:cs typeface="Arial"/>
              </a:rPr>
              <a:t>Can  </a:t>
            </a:r>
            <a:r>
              <a:rPr sz="1800" b="1" spc="-135" dirty="0">
                <a:latin typeface="Arial"/>
                <a:cs typeface="Arial"/>
              </a:rPr>
              <a:t>do </a:t>
            </a:r>
            <a:r>
              <a:rPr sz="1800" b="1" spc="-75" dirty="0">
                <a:latin typeface="Arial"/>
                <a:cs typeface="Arial"/>
              </a:rPr>
              <a:t>repetitive </a:t>
            </a:r>
            <a:r>
              <a:rPr sz="1800" b="1" spc="-130" dirty="0">
                <a:latin typeface="Arial"/>
                <a:cs typeface="Arial"/>
              </a:rPr>
              <a:t>and</a:t>
            </a:r>
            <a:r>
              <a:rPr sz="1800" b="1" spc="-250" dirty="0">
                <a:latin typeface="Arial"/>
                <a:cs typeface="Arial"/>
              </a:rPr>
              <a:t> </a:t>
            </a:r>
            <a:r>
              <a:rPr sz="1800" b="1" spc="-135" dirty="0">
                <a:latin typeface="Arial"/>
                <a:cs typeface="Arial"/>
              </a:rPr>
              <a:t>time-consuming</a:t>
            </a:r>
            <a:r>
              <a:rPr sz="1800" b="1" spc="-100" dirty="0">
                <a:latin typeface="Arial"/>
                <a:cs typeface="Arial"/>
              </a:rPr>
              <a:t> </a:t>
            </a:r>
            <a:r>
              <a:rPr sz="1800" b="1" spc="-165" dirty="0">
                <a:latin typeface="Arial"/>
                <a:cs typeface="Arial"/>
              </a:rPr>
              <a:t>tasks	</a:t>
            </a:r>
            <a:r>
              <a:rPr sz="1800" dirty="0">
                <a:latin typeface="Wingdings"/>
                <a:cs typeface="Wingdings"/>
              </a:rPr>
              <a:t></a:t>
            </a:r>
            <a:r>
              <a:rPr sz="1800" dirty="0">
                <a:latin typeface="Times New Roman"/>
                <a:cs typeface="Times New Roman"/>
              </a:rPr>
              <a:t>	</a:t>
            </a:r>
            <a:r>
              <a:rPr sz="1800" b="1" spc="-105" dirty="0">
                <a:latin typeface="Arial"/>
                <a:cs typeface="Arial"/>
              </a:rPr>
              <a:t>Abilities </a:t>
            </a:r>
            <a:r>
              <a:rPr sz="1800" b="1" spc="-85" dirty="0">
                <a:latin typeface="Arial"/>
                <a:cs typeface="Arial"/>
              </a:rPr>
              <a:t>of </a:t>
            </a:r>
            <a:r>
              <a:rPr sz="1800" b="1" spc="-160" dirty="0">
                <a:latin typeface="Arial"/>
                <a:cs typeface="Arial"/>
              </a:rPr>
              <a:t>humans </a:t>
            </a:r>
            <a:r>
              <a:rPr sz="1800" b="1" spc="-150">
                <a:latin typeface="Arial"/>
                <a:cs typeface="Arial"/>
              </a:rPr>
              <a:t>may</a:t>
            </a:r>
            <a:r>
              <a:rPr sz="1800" b="1" spc="-100">
                <a:latin typeface="Arial"/>
                <a:cs typeface="Arial"/>
              </a:rPr>
              <a:t> </a:t>
            </a:r>
            <a:r>
              <a:rPr lang="en-IN" sz="1800" b="1" spc="-100" dirty="0" smtClean="0">
                <a:latin typeface="Arial"/>
                <a:cs typeface="Arial"/>
              </a:rPr>
              <a:t> </a:t>
            </a:r>
            <a:r>
              <a:rPr sz="1800" b="1" spc="-130" smtClean="0">
                <a:latin typeface="Arial"/>
                <a:cs typeface="Arial"/>
              </a:rPr>
              <a:t>iminish</a:t>
            </a:r>
            <a:endParaRPr sz="1800" dirty="0">
              <a:latin typeface="Arial"/>
              <a:cs typeface="Arial"/>
            </a:endParaRPr>
          </a:p>
        </p:txBody>
      </p:sp>
      <p:sp>
        <p:nvSpPr>
          <p:cNvPr id="16" name="object 16"/>
          <p:cNvSpPr txBox="1"/>
          <p:nvPr/>
        </p:nvSpPr>
        <p:spPr>
          <a:xfrm>
            <a:off x="154802" y="4700350"/>
            <a:ext cx="9574769" cy="308418"/>
          </a:xfrm>
          <a:prstGeom prst="rect">
            <a:avLst/>
          </a:prstGeom>
          <a:solidFill>
            <a:srgbClr val="5B9BD4">
              <a:alpha val="19999"/>
            </a:srgbClr>
          </a:solidFill>
        </p:spPr>
        <p:txBody>
          <a:bodyPr vert="horz" wrap="square" lIns="0" tIns="31115" rIns="0" bIns="0" rtlCol="0">
            <a:spAutoFit/>
          </a:bodyPr>
          <a:lstStyle/>
          <a:p>
            <a:pPr marL="377825" indent="-287020">
              <a:lnSpc>
                <a:spcPct val="100000"/>
              </a:lnSpc>
              <a:spcBef>
                <a:spcPts val="245"/>
              </a:spcBef>
              <a:buFont typeface="Arial"/>
              <a:buChar char="•"/>
              <a:tabLst>
                <a:tab pos="377825" algn="l"/>
                <a:tab pos="378460" algn="l"/>
                <a:tab pos="5983605" algn="l"/>
                <a:tab pos="6270625" algn="l"/>
              </a:tabLst>
            </a:pPr>
            <a:r>
              <a:rPr sz="1800" b="1" spc="-145" dirty="0">
                <a:latin typeface="Arial"/>
                <a:cs typeface="Arial"/>
              </a:rPr>
              <a:t>Robotic </a:t>
            </a:r>
            <a:r>
              <a:rPr sz="1800" b="1" spc="-110" dirty="0">
                <a:latin typeface="Arial"/>
                <a:cs typeface="Arial"/>
              </a:rPr>
              <a:t>pets,</a:t>
            </a:r>
            <a:r>
              <a:rPr sz="1800" b="1" spc="-30" dirty="0">
                <a:latin typeface="Arial"/>
                <a:cs typeface="Arial"/>
              </a:rPr>
              <a:t> </a:t>
            </a:r>
            <a:r>
              <a:rPr sz="1800" b="1" spc="-145" dirty="0">
                <a:latin typeface="Arial"/>
                <a:cs typeface="Arial"/>
              </a:rPr>
              <a:t>Robotic</a:t>
            </a:r>
            <a:r>
              <a:rPr sz="1800" b="1" spc="-80" dirty="0">
                <a:latin typeface="Arial"/>
                <a:cs typeface="Arial"/>
              </a:rPr>
              <a:t> </a:t>
            </a:r>
            <a:r>
              <a:rPr sz="1800" b="1" spc="-140" dirty="0">
                <a:latin typeface="Arial"/>
                <a:cs typeface="Arial"/>
              </a:rPr>
              <a:t>radiosurgery.	</a:t>
            </a:r>
            <a:r>
              <a:rPr sz="1800" dirty="0">
                <a:latin typeface="Wingdings"/>
                <a:cs typeface="Wingdings"/>
              </a:rPr>
              <a:t></a:t>
            </a:r>
            <a:r>
              <a:rPr sz="1800" dirty="0">
                <a:latin typeface="Times New Roman"/>
                <a:cs typeface="Times New Roman"/>
              </a:rPr>
              <a:t>	</a:t>
            </a:r>
            <a:r>
              <a:rPr sz="1800" b="1" spc="-165" dirty="0">
                <a:latin typeface="Arial"/>
                <a:cs typeface="Arial"/>
              </a:rPr>
              <a:t>Robots </a:t>
            </a:r>
            <a:r>
              <a:rPr sz="1800" b="1" spc="-160" dirty="0">
                <a:latin typeface="Arial"/>
                <a:cs typeface="Arial"/>
              </a:rPr>
              <a:t>superseding</a:t>
            </a:r>
            <a:r>
              <a:rPr sz="1800" b="1" spc="-60" dirty="0">
                <a:latin typeface="Arial"/>
                <a:cs typeface="Arial"/>
              </a:rPr>
              <a:t> </a:t>
            </a:r>
            <a:r>
              <a:rPr sz="1800" b="1" spc="-160" dirty="0">
                <a:latin typeface="Arial"/>
                <a:cs typeface="Arial"/>
              </a:rPr>
              <a:t>humans</a:t>
            </a:r>
            <a:endParaRPr sz="1800">
              <a:latin typeface="Arial"/>
              <a:cs typeface="Arial"/>
            </a:endParaRPr>
          </a:p>
        </p:txBody>
      </p:sp>
      <p:sp>
        <p:nvSpPr>
          <p:cNvPr id="17" name="object 17"/>
          <p:cNvSpPr/>
          <p:nvPr/>
        </p:nvSpPr>
        <p:spPr>
          <a:xfrm>
            <a:off x="142484" y="5731560"/>
            <a:ext cx="9567029" cy="0"/>
          </a:xfrm>
          <a:custGeom>
            <a:avLst/>
            <a:gdLst/>
            <a:ahLst/>
            <a:cxnLst/>
            <a:rect l="l" t="t" r="r" b="b"/>
            <a:pathLst>
              <a:path w="11774805">
                <a:moveTo>
                  <a:pt x="0" y="0"/>
                </a:moveTo>
                <a:lnTo>
                  <a:pt x="11774449" y="0"/>
                </a:lnTo>
              </a:path>
            </a:pathLst>
          </a:custGeom>
          <a:ln w="12700">
            <a:solidFill>
              <a:srgbClr val="5B9BD4"/>
            </a:solidFill>
          </a:ln>
        </p:spPr>
        <p:txBody>
          <a:bodyPr wrap="square" lIns="0" tIns="0" rIns="0" bIns="0" rtlCol="0"/>
          <a:lstStyle/>
          <a:p>
            <a:endParaRPr/>
          </a:p>
        </p:txBody>
      </p:sp>
      <p:sp>
        <p:nvSpPr>
          <p:cNvPr id="18" name="object 18"/>
          <p:cNvSpPr/>
          <p:nvPr/>
        </p:nvSpPr>
        <p:spPr>
          <a:xfrm>
            <a:off x="142484" y="5168391"/>
            <a:ext cx="9567029" cy="0"/>
          </a:xfrm>
          <a:custGeom>
            <a:avLst/>
            <a:gdLst/>
            <a:ahLst/>
            <a:cxnLst/>
            <a:rect l="l" t="t" r="r" b="b"/>
            <a:pathLst>
              <a:path w="11774805">
                <a:moveTo>
                  <a:pt x="0" y="0"/>
                </a:moveTo>
                <a:lnTo>
                  <a:pt x="11774449" y="0"/>
                </a:lnTo>
              </a:path>
            </a:pathLst>
          </a:custGeom>
          <a:ln w="12700">
            <a:solidFill>
              <a:srgbClr val="5B9BD4"/>
            </a:solidFill>
          </a:ln>
        </p:spPr>
        <p:txBody>
          <a:bodyPr wrap="square" lIns="0" tIns="0" rIns="0" bIns="0" rtlCol="0"/>
          <a:lstStyle/>
          <a:p>
            <a:endParaRPr/>
          </a:p>
        </p:txBody>
      </p:sp>
      <p:sp>
        <p:nvSpPr>
          <p:cNvPr id="19" name="object 19"/>
          <p:cNvSpPr/>
          <p:nvPr/>
        </p:nvSpPr>
        <p:spPr>
          <a:xfrm>
            <a:off x="142484" y="6858000"/>
            <a:ext cx="9567029" cy="0"/>
          </a:xfrm>
          <a:custGeom>
            <a:avLst/>
            <a:gdLst/>
            <a:ahLst/>
            <a:cxnLst/>
            <a:rect l="l" t="t" r="r" b="b"/>
            <a:pathLst>
              <a:path w="11774805">
                <a:moveTo>
                  <a:pt x="0" y="0"/>
                </a:moveTo>
                <a:lnTo>
                  <a:pt x="11774449" y="0"/>
                </a:lnTo>
              </a:path>
            </a:pathLst>
          </a:custGeom>
          <a:ln w="12700">
            <a:solidFill>
              <a:srgbClr val="5B9BD4"/>
            </a:solidFill>
          </a:ln>
        </p:spPr>
        <p:txBody>
          <a:bodyPr wrap="square" lIns="0" tIns="0" rIns="0" bIns="0" rtlCol="0"/>
          <a:lstStyle/>
          <a:p>
            <a:endParaRPr/>
          </a:p>
        </p:txBody>
      </p:sp>
      <p:sp>
        <p:nvSpPr>
          <p:cNvPr id="20" name="object 20"/>
          <p:cNvSpPr txBox="1"/>
          <p:nvPr/>
        </p:nvSpPr>
        <p:spPr>
          <a:xfrm>
            <a:off x="206374" y="5187192"/>
            <a:ext cx="9547225" cy="228268"/>
          </a:xfrm>
          <a:prstGeom prst="rect">
            <a:avLst/>
          </a:prstGeom>
        </p:spPr>
        <p:txBody>
          <a:bodyPr vert="horz" wrap="square" lIns="0" tIns="12700" rIns="0" bIns="0" rtlCol="0">
            <a:spAutoFit/>
          </a:bodyPr>
          <a:lstStyle/>
          <a:p>
            <a:pPr marL="299085" indent="-286385">
              <a:lnSpc>
                <a:spcPct val="100000"/>
              </a:lnSpc>
              <a:spcBef>
                <a:spcPts val="100"/>
              </a:spcBef>
              <a:buFont typeface="Arial"/>
              <a:buChar char="•"/>
              <a:tabLst>
                <a:tab pos="299085" algn="l"/>
                <a:tab pos="299720" algn="l"/>
                <a:tab pos="5908675" algn="l"/>
                <a:tab pos="6195060" algn="l"/>
              </a:tabLst>
            </a:pPr>
            <a:r>
              <a:rPr sz="1400" b="1" spc="-140" dirty="0">
                <a:latin typeface="Arial"/>
                <a:cs typeface="Arial"/>
              </a:rPr>
              <a:t>Function </a:t>
            </a:r>
            <a:r>
              <a:rPr sz="1400" b="1" spc="-70" dirty="0">
                <a:latin typeface="Arial"/>
                <a:cs typeface="Arial"/>
              </a:rPr>
              <a:t>without </a:t>
            </a:r>
            <a:r>
              <a:rPr sz="1400" b="1" spc="-130" dirty="0">
                <a:latin typeface="Arial"/>
                <a:cs typeface="Arial"/>
              </a:rPr>
              <a:t>stopping,</a:t>
            </a:r>
            <a:r>
              <a:rPr sz="1400" b="1" spc="-45" dirty="0">
                <a:latin typeface="Arial"/>
                <a:cs typeface="Arial"/>
              </a:rPr>
              <a:t> </a:t>
            </a:r>
            <a:r>
              <a:rPr sz="1400" b="1" spc="-195" dirty="0">
                <a:latin typeface="Arial"/>
                <a:cs typeface="Arial"/>
              </a:rPr>
              <a:t>Risk</a:t>
            </a:r>
            <a:r>
              <a:rPr sz="1400" b="1" spc="-95" dirty="0">
                <a:latin typeface="Arial"/>
                <a:cs typeface="Arial"/>
              </a:rPr>
              <a:t> </a:t>
            </a:r>
            <a:r>
              <a:rPr sz="1400" b="1" spc="-160" dirty="0">
                <a:latin typeface="Arial"/>
                <a:cs typeface="Arial"/>
              </a:rPr>
              <a:t>Reducing.	</a:t>
            </a:r>
            <a:r>
              <a:rPr sz="1400" dirty="0">
                <a:latin typeface="Wingdings"/>
                <a:cs typeface="Wingdings"/>
              </a:rPr>
              <a:t></a:t>
            </a:r>
            <a:r>
              <a:rPr sz="1400" dirty="0">
                <a:latin typeface="Times New Roman"/>
                <a:cs typeface="Times New Roman"/>
              </a:rPr>
              <a:t>	</a:t>
            </a:r>
            <a:r>
              <a:rPr sz="1400" b="1" spc="-165" dirty="0">
                <a:latin typeface="Arial"/>
                <a:cs typeface="Arial"/>
              </a:rPr>
              <a:t>Humans </a:t>
            </a:r>
            <a:r>
              <a:rPr sz="1400" b="1" spc="-150" dirty="0">
                <a:latin typeface="Arial"/>
                <a:cs typeface="Arial"/>
              </a:rPr>
              <a:t>may </a:t>
            </a:r>
            <a:r>
              <a:rPr sz="1400" b="1" spc="-140" dirty="0">
                <a:latin typeface="Arial"/>
                <a:cs typeface="Arial"/>
              </a:rPr>
              <a:t>became </a:t>
            </a:r>
            <a:r>
              <a:rPr sz="1400" b="1" spc="-110" dirty="0">
                <a:latin typeface="Arial"/>
                <a:cs typeface="Arial"/>
              </a:rPr>
              <a:t>dependent </a:t>
            </a:r>
            <a:r>
              <a:rPr sz="1400" b="1" spc="-135" dirty="0">
                <a:latin typeface="Arial"/>
                <a:cs typeface="Arial"/>
              </a:rPr>
              <a:t>on</a:t>
            </a:r>
            <a:r>
              <a:rPr sz="1400" b="1" spc="-10" dirty="0">
                <a:latin typeface="Arial"/>
                <a:cs typeface="Arial"/>
              </a:rPr>
              <a:t> </a:t>
            </a:r>
            <a:r>
              <a:rPr sz="1400" b="1" spc="-140" dirty="0">
                <a:latin typeface="Arial"/>
                <a:cs typeface="Arial"/>
              </a:rPr>
              <a:t>machines.</a:t>
            </a:r>
            <a:endParaRPr sz="1400" dirty="0">
              <a:latin typeface="Arial"/>
              <a:cs typeface="Arial"/>
            </a:endParaRPr>
          </a:p>
        </p:txBody>
      </p:sp>
      <p:sp>
        <p:nvSpPr>
          <p:cNvPr id="21" name="object 21"/>
          <p:cNvSpPr txBox="1"/>
          <p:nvPr/>
        </p:nvSpPr>
        <p:spPr>
          <a:xfrm>
            <a:off x="142484" y="5737915"/>
            <a:ext cx="9567029" cy="302006"/>
          </a:xfrm>
          <a:prstGeom prst="rect">
            <a:avLst/>
          </a:prstGeom>
          <a:solidFill>
            <a:srgbClr val="5B9BD4">
              <a:alpha val="19999"/>
            </a:srgbClr>
          </a:solidFill>
        </p:spPr>
        <p:txBody>
          <a:bodyPr vert="horz" wrap="square" lIns="0" tIns="24765" rIns="0" bIns="0" rtlCol="0">
            <a:spAutoFit/>
          </a:bodyPr>
          <a:lstStyle/>
          <a:p>
            <a:pPr marL="377825" indent="-287020">
              <a:lnSpc>
                <a:spcPct val="100000"/>
              </a:lnSpc>
              <a:spcBef>
                <a:spcPts val="195"/>
              </a:spcBef>
              <a:buFont typeface="Arial"/>
              <a:buChar char="•"/>
              <a:tabLst>
                <a:tab pos="377825" algn="l"/>
                <a:tab pos="378460" algn="l"/>
                <a:tab pos="5987415" algn="l"/>
                <a:tab pos="6273800" algn="l"/>
              </a:tabLst>
            </a:pPr>
            <a:r>
              <a:rPr sz="1800" b="1" spc="-165" dirty="0">
                <a:latin typeface="Arial"/>
                <a:cs typeface="Arial"/>
              </a:rPr>
              <a:t>Diagnosis</a:t>
            </a:r>
            <a:r>
              <a:rPr sz="1800" b="1" spc="-130" dirty="0">
                <a:latin typeface="Arial"/>
                <a:cs typeface="Arial"/>
              </a:rPr>
              <a:t> and</a:t>
            </a:r>
            <a:r>
              <a:rPr sz="1800" b="1" spc="-95" dirty="0">
                <a:latin typeface="Arial"/>
                <a:cs typeface="Arial"/>
              </a:rPr>
              <a:t> </a:t>
            </a:r>
            <a:r>
              <a:rPr sz="1800" b="1" spc="-105" dirty="0">
                <a:latin typeface="Arial"/>
                <a:cs typeface="Arial"/>
              </a:rPr>
              <a:t>Treatment	</a:t>
            </a:r>
            <a:r>
              <a:rPr sz="1800" dirty="0">
                <a:latin typeface="Wingdings"/>
                <a:cs typeface="Wingdings"/>
              </a:rPr>
              <a:t></a:t>
            </a:r>
            <a:r>
              <a:rPr sz="1800" dirty="0">
                <a:latin typeface="Times New Roman"/>
                <a:cs typeface="Times New Roman"/>
              </a:rPr>
              <a:t>	</a:t>
            </a:r>
            <a:r>
              <a:rPr sz="1800" b="1" spc="-145" dirty="0">
                <a:latin typeface="Arial"/>
                <a:cs typeface="Arial"/>
              </a:rPr>
              <a:t>Wrong </a:t>
            </a:r>
            <a:r>
              <a:rPr sz="1800" b="1" spc="-160" dirty="0">
                <a:latin typeface="Arial"/>
                <a:cs typeface="Arial"/>
              </a:rPr>
              <a:t>hands </a:t>
            </a:r>
            <a:r>
              <a:rPr sz="1800" b="1" spc="-195" dirty="0">
                <a:latin typeface="Arial"/>
                <a:cs typeface="Arial"/>
              </a:rPr>
              <a:t>causes</a:t>
            </a:r>
            <a:r>
              <a:rPr sz="1800" b="1" spc="-20" dirty="0">
                <a:latin typeface="Arial"/>
                <a:cs typeface="Arial"/>
              </a:rPr>
              <a:t> </a:t>
            </a:r>
            <a:r>
              <a:rPr sz="1800" b="1" spc="-120" dirty="0">
                <a:latin typeface="Arial"/>
                <a:cs typeface="Arial"/>
              </a:rPr>
              <a:t>destruction</a:t>
            </a:r>
            <a:endParaRPr sz="1800">
              <a:latin typeface="Arial"/>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dirty="0" smtClean="0"/>
              <a:t>Human Brain</a:t>
            </a:r>
            <a:endParaRPr lang="en-US" dirty="0" smtClean="0"/>
          </a:p>
        </p:txBody>
      </p:sp>
      <p:pic>
        <p:nvPicPr>
          <p:cNvPr id="20483" name="Picture 2" descr="A side view illustration of the human brain, with areas labeled and colored"/>
          <p:cNvPicPr>
            <a:picLocks noChangeAspect="1" noChangeArrowheads="1"/>
          </p:cNvPicPr>
          <p:nvPr/>
        </p:nvPicPr>
        <p:blipFill>
          <a:blip r:embed="rId3" cstate="print"/>
          <a:srcRect/>
          <a:stretch>
            <a:fillRect/>
          </a:stretch>
        </p:blipFill>
        <p:spPr bwMode="auto">
          <a:xfrm>
            <a:off x="6113860" y="2071694"/>
            <a:ext cx="3508375" cy="3838575"/>
          </a:xfrm>
          <a:prstGeom prst="rect">
            <a:avLst/>
          </a:prstGeom>
          <a:noFill/>
          <a:ln w="9525">
            <a:noFill/>
            <a:miter lim="800000"/>
            <a:headEnd/>
            <a:tailEnd/>
          </a:ln>
        </p:spPr>
      </p:pic>
      <p:sp>
        <p:nvSpPr>
          <p:cNvPr id="20484" name="Rectangle 4"/>
          <p:cNvSpPr>
            <a:spLocks noChangeArrowheads="1"/>
          </p:cNvSpPr>
          <p:nvPr/>
        </p:nvSpPr>
        <p:spPr bwMode="auto">
          <a:xfrm>
            <a:off x="386954" y="1714508"/>
            <a:ext cx="5572125" cy="4401205"/>
          </a:xfrm>
          <a:prstGeom prst="rect">
            <a:avLst/>
          </a:prstGeom>
          <a:noFill/>
          <a:ln w="9525">
            <a:noFill/>
            <a:miter lim="800000"/>
            <a:headEnd/>
            <a:tailEnd/>
          </a:ln>
        </p:spPr>
        <p:txBody>
          <a:bodyPr>
            <a:spAutoFit/>
          </a:bodyPr>
          <a:lstStyle/>
          <a:p>
            <a:pPr algn="just"/>
            <a:r>
              <a:rPr lang="en-GB" sz="2000" b="1" dirty="0">
                <a:latin typeface="Times New Roman" pitchFamily="18" charset="0"/>
                <a:cs typeface="Times New Roman" pitchFamily="18" charset="0"/>
              </a:rPr>
              <a:t>Cerebrum:</a:t>
            </a:r>
            <a:r>
              <a:rPr lang="en-GB" sz="2000" dirty="0">
                <a:latin typeface="Times New Roman" pitchFamily="18" charset="0"/>
                <a:cs typeface="Times New Roman" pitchFamily="18" charset="0"/>
              </a:rPr>
              <a:t> is the largest part of the brain and is composed of right and left hemispheres. It performs higher functions like interpreting touch, vision and hearing, as well as speech, reasoning, emotions, learning, and fine control of movement.</a:t>
            </a:r>
          </a:p>
          <a:p>
            <a:pPr algn="just"/>
            <a:r>
              <a:rPr lang="en-GB" sz="2000" b="1" dirty="0">
                <a:latin typeface="Times New Roman" pitchFamily="18" charset="0"/>
                <a:cs typeface="Times New Roman" pitchFamily="18" charset="0"/>
              </a:rPr>
              <a:t>Cerebellum:</a:t>
            </a:r>
            <a:r>
              <a:rPr lang="en-GB" sz="2000" dirty="0">
                <a:latin typeface="Times New Roman" pitchFamily="18" charset="0"/>
                <a:cs typeface="Times New Roman" pitchFamily="18" charset="0"/>
              </a:rPr>
              <a:t> is located under the cerebrum. Its function is to coordinate muscle movements, maintain posture, and balance.</a:t>
            </a:r>
          </a:p>
          <a:p>
            <a:pPr algn="just"/>
            <a:r>
              <a:rPr lang="en-GB" sz="2000" b="1" dirty="0">
                <a:latin typeface="Times New Roman" pitchFamily="18" charset="0"/>
                <a:cs typeface="Times New Roman" pitchFamily="18" charset="0"/>
              </a:rPr>
              <a:t>Brainstem:</a:t>
            </a:r>
            <a:r>
              <a:rPr lang="en-GB" sz="2000" dirty="0">
                <a:latin typeface="Times New Roman" pitchFamily="18" charset="0"/>
                <a:cs typeface="Times New Roman" pitchFamily="18" charset="0"/>
              </a:rPr>
              <a:t> acts as a relay </a:t>
            </a:r>
            <a:r>
              <a:rPr lang="en-GB" sz="2000" dirty="0" err="1">
                <a:latin typeface="Times New Roman" pitchFamily="18" charset="0"/>
                <a:cs typeface="Times New Roman" pitchFamily="18" charset="0"/>
              </a:rPr>
              <a:t>center</a:t>
            </a:r>
            <a:r>
              <a:rPr lang="en-GB" sz="2000" dirty="0">
                <a:latin typeface="Times New Roman" pitchFamily="18" charset="0"/>
                <a:cs typeface="Times New Roman" pitchFamily="18" charset="0"/>
              </a:rPr>
              <a:t> connecting the cerebrum and cerebellum to the spinal cord. It performs many automatic functions such as breathing, heart rate, body temperature, wake and sleep cycles, digestion, sneezing, coughing, vomiting, and swallowing.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Electrical Controller </a:t>
            </a:r>
            <a:endParaRPr lang="en-US" dirty="0"/>
          </a:p>
        </p:txBody>
      </p:sp>
      <p:sp>
        <p:nvSpPr>
          <p:cNvPr id="3" name="Text Placeholder 2"/>
          <p:cNvSpPr>
            <a:spLocks noGrp="1"/>
          </p:cNvSpPr>
          <p:nvPr>
            <p:ph idx="1"/>
          </p:nvPr>
        </p:nvSpPr>
        <p:spPr>
          <a:xfrm>
            <a:off x="745013" y="1781306"/>
            <a:ext cx="8415973" cy="3323987"/>
          </a:xfrm>
        </p:spPr>
        <p:txBody>
          <a:bodyPr>
            <a:normAutofit fontScale="92500" lnSpcReduction="10000"/>
          </a:bodyPr>
          <a:lstStyle/>
          <a:p>
            <a:pPr algn="ctr"/>
            <a:r>
              <a:rPr lang="en-US" sz="5400" dirty="0" smtClean="0"/>
              <a:t>P</a:t>
            </a:r>
          </a:p>
          <a:p>
            <a:pPr algn="ctr"/>
            <a:r>
              <a:rPr lang="en-US" sz="5400" dirty="0" smtClean="0"/>
              <a:t>PI</a:t>
            </a:r>
          </a:p>
          <a:p>
            <a:pPr algn="ctr"/>
            <a:r>
              <a:rPr lang="en-US" sz="5400" dirty="0" smtClean="0"/>
              <a:t>PD</a:t>
            </a:r>
          </a:p>
          <a:p>
            <a:pPr algn="ctr"/>
            <a:r>
              <a:rPr lang="en-US" sz="5400" dirty="0" smtClean="0"/>
              <a:t>PID</a:t>
            </a:r>
            <a:endParaRPr lang="en-US" sz="5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786064" y="214313"/>
            <a:ext cx="3482579" cy="553998"/>
          </a:xfrm>
        </p:spPr>
        <p:txBody>
          <a:bodyPr>
            <a:normAutofit fontScale="90000"/>
          </a:bodyPr>
          <a:lstStyle/>
          <a:p>
            <a:r>
              <a:rPr lang="en-GB" sz="3600" smtClean="0"/>
              <a:t>Human Brain</a:t>
            </a:r>
            <a:endParaRPr lang="en-US" sz="3600" smtClean="0"/>
          </a:p>
        </p:txBody>
      </p:sp>
      <p:pic>
        <p:nvPicPr>
          <p:cNvPr id="21507" name="Picture 2"/>
          <p:cNvPicPr>
            <a:picLocks noChangeAspect="1" noChangeArrowheads="1"/>
          </p:cNvPicPr>
          <p:nvPr/>
        </p:nvPicPr>
        <p:blipFill>
          <a:blip r:embed="rId2" cstate="print"/>
          <a:srcRect/>
          <a:stretch>
            <a:fillRect/>
          </a:stretch>
        </p:blipFill>
        <p:spPr bwMode="auto">
          <a:xfrm>
            <a:off x="4086225" y="762000"/>
            <a:ext cx="4333875" cy="4362450"/>
          </a:xfrm>
          <a:prstGeom prst="rect">
            <a:avLst/>
          </a:prstGeom>
          <a:noFill/>
          <a:ln w="9525">
            <a:noFill/>
            <a:miter lim="800000"/>
            <a:headEnd/>
            <a:tailEnd/>
          </a:ln>
        </p:spPr>
      </p:pic>
      <p:sp>
        <p:nvSpPr>
          <p:cNvPr id="21508" name="TextBox 6"/>
          <p:cNvSpPr txBox="1">
            <a:spLocks noChangeArrowheads="1"/>
          </p:cNvSpPr>
          <p:nvPr/>
        </p:nvSpPr>
        <p:spPr bwMode="auto">
          <a:xfrm>
            <a:off x="232175" y="1143005"/>
            <a:ext cx="4923143" cy="5078313"/>
          </a:xfrm>
          <a:prstGeom prst="rect">
            <a:avLst/>
          </a:prstGeom>
          <a:noFill/>
          <a:ln w="9525">
            <a:noFill/>
            <a:miter lim="800000"/>
            <a:headEnd/>
            <a:tailEnd/>
          </a:ln>
        </p:spPr>
        <p:txBody>
          <a:bodyPr wrap="none">
            <a:spAutoFit/>
          </a:bodyPr>
          <a:lstStyle/>
          <a:p>
            <a:r>
              <a:rPr lang="en-GB" b="1"/>
              <a:t>Frontal lobe (blue):</a:t>
            </a:r>
          </a:p>
          <a:p>
            <a:pPr>
              <a:buFont typeface="Arial" charset="0"/>
              <a:buChar char="•"/>
            </a:pPr>
            <a:r>
              <a:rPr lang="en-GB"/>
              <a:t> Personality, behavior, emotions</a:t>
            </a:r>
          </a:p>
          <a:p>
            <a:pPr>
              <a:buFont typeface="Arial" charset="0"/>
              <a:buChar char="•"/>
            </a:pPr>
            <a:r>
              <a:rPr lang="en-GB"/>
              <a:t> Judgement, planning, problem solving</a:t>
            </a:r>
          </a:p>
          <a:p>
            <a:pPr>
              <a:buFont typeface="Arial" charset="0"/>
              <a:buChar char="•"/>
            </a:pPr>
            <a:r>
              <a:rPr lang="en-GB"/>
              <a:t> Speech: speaking and writing (Broca’s area)</a:t>
            </a:r>
          </a:p>
          <a:p>
            <a:pPr>
              <a:buFont typeface="Arial" charset="0"/>
              <a:buChar char="•"/>
            </a:pPr>
            <a:r>
              <a:rPr lang="en-GB"/>
              <a:t> Body movement (motor strip)</a:t>
            </a:r>
          </a:p>
          <a:p>
            <a:pPr>
              <a:buFont typeface="Arial" charset="0"/>
              <a:buChar char="•"/>
            </a:pPr>
            <a:r>
              <a:rPr lang="en-GB"/>
              <a:t> Intelligence, concentration, self awareness</a:t>
            </a:r>
          </a:p>
          <a:p>
            <a:r>
              <a:rPr lang="en-GB" b="1"/>
              <a:t>Parietal lobe (orange)</a:t>
            </a:r>
          </a:p>
          <a:p>
            <a:pPr>
              <a:buFont typeface="Arial" charset="0"/>
              <a:buChar char="•"/>
            </a:pPr>
            <a:r>
              <a:rPr lang="en-GB"/>
              <a:t> Interprets language, words</a:t>
            </a:r>
          </a:p>
          <a:p>
            <a:pPr>
              <a:buFont typeface="Arial" charset="0"/>
              <a:buChar char="•"/>
            </a:pPr>
            <a:r>
              <a:rPr lang="en-GB"/>
              <a:t> Sense of touch, pain, temperature (Sensory strip)</a:t>
            </a:r>
          </a:p>
          <a:p>
            <a:pPr>
              <a:buFont typeface="Arial" charset="0"/>
              <a:buChar char="•"/>
            </a:pPr>
            <a:r>
              <a:rPr lang="en-GB"/>
              <a:t> Interprets vision, hearing, sensory and memory</a:t>
            </a:r>
          </a:p>
          <a:p>
            <a:pPr>
              <a:buFont typeface="Arial" charset="0"/>
              <a:buChar char="•"/>
            </a:pPr>
            <a:r>
              <a:rPr lang="en-GB"/>
              <a:t> Spatial and visual perception</a:t>
            </a:r>
          </a:p>
          <a:p>
            <a:r>
              <a:rPr lang="en-GB" b="1"/>
              <a:t>Occipital lobe (purple)</a:t>
            </a:r>
          </a:p>
          <a:p>
            <a:pPr>
              <a:buFont typeface="Arial" charset="0"/>
              <a:buChar char="•"/>
            </a:pPr>
            <a:r>
              <a:rPr lang="en-GB"/>
              <a:t> Interprets vision (color, light, movement)</a:t>
            </a:r>
          </a:p>
          <a:p>
            <a:r>
              <a:rPr lang="en-GB" b="1"/>
              <a:t>Temporal lobe (green)</a:t>
            </a:r>
          </a:p>
          <a:p>
            <a:pPr>
              <a:buFont typeface="Arial" charset="0"/>
              <a:buChar char="•"/>
            </a:pPr>
            <a:r>
              <a:rPr lang="en-GB"/>
              <a:t> Understanding language (Wernicke’s area)</a:t>
            </a:r>
          </a:p>
          <a:p>
            <a:pPr>
              <a:buFont typeface="Arial" charset="0"/>
              <a:buChar char="•"/>
            </a:pPr>
            <a:r>
              <a:rPr lang="en-GB"/>
              <a:t> Memory</a:t>
            </a:r>
          </a:p>
          <a:p>
            <a:pPr>
              <a:buFont typeface="Arial" charset="0"/>
              <a:buChar char="•"/>
            </a:pPr>
            <a:r>
              <a:rPr lang="en-GB"/>
              <a:t> Hearing</a:t>
            </a:r>
          </a:p>
          <a:p>
            <a:pPr>
              <a:buFont typeface="Arial" charset="0"/>
              <a:buChar char="•"/>
            </a:pPr>
            <a:r>
              <a:rPr lang="en-GB"/>
              <a:t> Sequencing and organization</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67" y="723138"/>
            <a:ext cx="3639526" cy="6771084"/>
          </a:xfrm>
        </p:spPr>
        <p:txBody>
          <a:bodyPr>
            <a:normAutofit fontScale="90000"/>
          </a:bodyPr>
          <a:lstStyle/>
          <a:p>
            <a:pPr algn="l"/>
            <a:r>
              <a:rPr lang="en-IN" dirty="0" smtClean="0"/>
              <a:t>Human Brain</a:t>
            </a:r>
            <a:br>
              <a:rPr lang="en-IN" dirty="0" smtClean="0"/>
            </a:br>
            <a:r>
              <a:rPr lang="en-IN" dirty="0" smtClean="0"/>
              <a:t> consists of  neurons10</a:t>
            </a:r>
            <a:r>
              <a:rPr lang="en-IN" baseline="30000" dirty="0" smtClean="0"/>
              <a:t>10</a:t>
            </a:r>
            <a:r>
              <a:rPr lang="en-IN" dirty="0" smtClean="0"/>
              <a:t> and interconnection of 10</a:t>
            </a:r>
            <a:r>
              <a:rPr lang="en-IN" baseline="30000" dirty="0" smtClean="0"/>
              <a:t>4</a:t>
            </a:r>
            <a:r>
              <a:rPr lang="en-IN" dirty="0" smtClean="0"/>
              <a:t> of each neuron</a:t>
            </a:r>
            <a:br>
              <a:rPr lang="en-IN" dirty="0" smtClean="0"/>
            </a:br>
            <a:r>
              <a:rPr lang="en-IN" dirty="0" smtClean="0"/>
              <a:t>Brain network is massively Parallel </a:t>
            </a:r>
            <a:br>
              <a:rPr lang="en-IN" dirty="0" smtClean="0"/>
            </a:br>
            <a:r>
              <a:rPr lang="en-IN" dirty="0" smtClean="0"/>
              <a:t/>
            </a:r>
            <a:br>
              <a:rPr lang="en-IN" dirty="0" smtClean="0"/>
            </a:br>
            <a:r>
              <a:rPr lang="en-IN" dirty="0" smtClean="0"/>
              <a:t/>
            </a:r>
            <a:br>
              <a:rPr lang="en-IN" dirty="0" smtClean="0"/>
            </a:br>
            <a:r>
              <a:rPr lang="en-IN" dirty="0" smtClean="0"/>
              <a:t> </a:t>
            </a:r>
            <a:endParaRPr lang="en-IN" dirty="0"/>
          </a:p>
        </p:txBody>
      </p:sp>
      <p:pic>
        <p:nvPicPr>
          <p:cNvPr id="5" name="Picture 2" descr="scan0002"/>
          <p:cNvPicPr>
            <a:picLocks noChangeAspect="1" noChangeArrowheads="1"/>
          </p:cNvPicPr>
          <p:nvPr/>
        </p:nvPicPr>
        <p:blipFill>
          <a:blip r:embed="rId2" cstate="print"/>
          <a:srcRect/>
          <a:stretch>
            <a:fillRect/>
          </a:stretch>
        </p:blipFill>
        <p:spPr>
          <a:xfrm>
            <a:off x="4210055" y="0"/>
            <a:ext cx="5265142" cy="597693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p:cNvPicPr>
            <a:picLocks noChangeAspect="1" noChangeArrowheads="1"/>
          </p:cNvPicPr>
          <p:nvPr/>
        </p:nvPicPr>
        <p:blipFill>
          <a:blip r:embed="rId3" cstate="print"/>
          <a:srcRect/>
          <a:stretch>
            <a:fillRect/>
          </a:stretch>
        </p:blipFill>
        <p:spPr bwMode="auto">
          <a:xfrm>
            <a:off x="495305" y="838200"/>
            <a:ext cx="8977312"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NNs vs Computers</a:t>
            </a:r>
            <a:endParaRPr lang="en-GB"/>
          </a:p>
        </p:txBody>
      </p:sp>
      <p:sp>
        <p:nvSpPr>
          <p:cNvPr id="16387" name="Rectangle 3"/>
          <p:cNvSpPr>
            <a:spLocks noGrp="1" noChangeArrowheads="1"/>
          </p:cNvSpPr>
          <p:nvPr>
            <p:ph sz="half" idx="1"/>
          </p:nvPr>
        </p:nvSpPr>
        <p:spPr>
          <a:xfrm>
            <a:off x="495300" y="1600203"/>
            <a:ext cx="3900488" cy="4952999"/>
          </a:xfrm>
          <a:prstGeom prst="rect">
            <a:avLst/>
          </a:prstGeom>
        </p:spPr>
        <p:txBody>
          <a:bodyPr/>
          <a:lstStyle/>
          <a:p>
            <a:pPr>
              <a:buFont typeface="Wingdings" pitchFamily="2" charset="2"/>
              <a:buNone/>
            </a:pPr>
            <a:r>
              <a:rPr lang="en-GB" sz="1600" b="1" dirty="0"/>
              <a:t>Digital Computers</a:t>
            </a:r>
          </a:p>
          <a:p>
            <a:pPr>
              <a:buFont typeface="Arial" pitchFamily="34" charset="0"/>
              <a:buChar char="•"/>
            </a:pPr>
            <a:r>
              <a:rPr lang="en-GB" sz="1600" dirty="0">
                <a:solidFill>
                  <a:schemeClr val="tx2"/>
                </a:solidFill>
              </a:rPr>
              <a:t>Deductive Reasoning</a:t>
            </a:r>
            <a:r>
              <a:rPr lang="en-GB" sz="1600" dirty="0"/>
              <a:t>. We apply known rules to input data to produce output.</a:t>
            </a:r>
          </a:p>
          <a:p>
            <a:pPr>
              <a:buFont typeface="Arial" pitchFamily="34" charset="0"/>
              <a:buChar char="•"/>
            </a:pPr>
            <a:r>
              <a:rPr lang="en-GB" sz="1600" dirty="0"/>
              <a:t>Computation is centralized, synchronous, and serial.</a:t>
            </a:r>
          </a:p>
          <a:p>
            <a:pPr>
              <a:buFont typeface="Arial" pitchFamily="34" charset="0"/>
              <a:buChar char="•"/>
            </a:pPr>
            <a:r>
              <a:rPr lang="en-GB" sz="1600" dirty="0"/>
              <a:t>Memory is </a:t>
            </a:r>
            <a:r>
              <a:rPr lang="en-GB" sz="1600" dirty="0" err="1"/>
              <a:t>packetted</a:t>
            </a:r>
            <a:r>
              <a:rPr lang="en-GB" sz="1600" dirty="0"/>
              <a:t>, literally stored, and location addressable.</a:t>
            </a:r>
          </a:p>
          <a:p>
            <a:pPr>
              <a:buFont typeface="Arial" pitchFamily="34" charset="0"/>
              <a:buChar char="•"/>
            </a:pPr>
            <a:r>
              <a:rPr lang="en-GB" sz="1600" dirty="0"/>
              <a:t>Not fault tolerant. One transistor goes and it no longer works.</a:t>
            </a:r>
          </a:p>
          <a:p>
            <a:pPr>
              <a:buFont typeface="Arial" pitchFamily="34" charset="0"/>
              <a:buChar char="•"/>
            </a:pPr>
            <a:r>
              <a:rPr lang="en-GB" sz="1600" dirty="0"/>
              <a:t>Exact.</a:t>
            </a:r>
          </a:p>
          <a:p>
            <a:pPr>
              <a:buFont typeface="Arial" pitchFamily="34" charset="0"/>
              <a:buChar char="•"/>
            </a:pPr>
            <a:r>
              <a:rPr lang="en-GB" sz="1600" dirty="0"/>
              <a:t>Static connectivity.</a:t>
            </a:r>
            <a:endParaRPr lang="en-US" sz="1600" dirty="0"/>
          </a:p>
          <a:p>
            <a:pPr>
              <a:buFont typeface="Arial" pitchFamily="34" charset="0"/>
              <a:buChar char="•"/>
            </a:pPr>
            <a:endParaRPr lang="en-GB" sz="1600" dirty="0"/>
          </a:p>
          <a:p>
            <a:pPr>
              <a:buFont typeface="Arial" pitchFamily="34" charset="0"/>
              <a:buChar char="•"/>
            </a:pPr>
            <a:r>
              <a:rPr lang="en-GB" sz="1600" dirty="0">
                <a:solidFill>
                  <a:schemeClr val="tx2"/>
                </a:solidFill>
              </a:rPr>
              <a:t>Applicable if well defined rules with precise input data.</a:t>
            </a:r>
          </a:p>
        </p:txBody>
      </p:sp>
      <p:sp>
        <p:nvSpPr>
          <p:cNvPr id="8" name="Rectangle 4"/>
          <p:cNvSpPr txBox="1">
            <a:spLocks noChangeArrowheads="1"/>
          </p:cNvSpPr>
          <p:nvPr/>
        </p:nvSpPr>
        <p:spPr>
          <a:xfrm>
            <a:off x="5138737" y="1524004"/>
            <a:ext cx="4024313" cy="3693319"/>
          </a:xfrm>
          <a:prstGeom prst="rect">
            <a:avLst/>
          </a:prstGeom>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600" b="1" i="0" u="none" strike="noStrike" kern="0" cap="none" spc="0" normalizeH="0" baseline="0" noProof="0" dirty="0" smtClean="0">
                <a:ln>
                  <a:noFill/>
                </a:ln>
                <a:solidFill>
                  <a:schemeClr val="tx1"/>
                </a:solidFill>
                <a:effectLst/>
                <a:uLnTx/>
                <a:uFillTx/>
                <a:latin typeface="+mn-lt"/>
                <a:ea typeface="+mn-ea"/>
                <a:cs typeface="+mn-cs"/>
              </a:rPr>
              <a:t>Neural Networks</a:t>
            </a:r>
            <a:endParaRPr kumimoji="0" lang="en-US" sz="16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600" b="0" i="0" u="none" strike="noStrike" kern="0" cap="none" spc="0" normalizeH="0" baseline="0" noProof="0" dirty="0" smtClean="0">
                <a:ln>
                  <a:noFill/>
                </a:ln>
                <a:solidFill>
                  <a:schemeClr val="tx2"/>
                </a:solidFill>
                <a:effectLst/>
                <a:uLnTx/>
                <a:uFillTx/>
                <a:latin typeface="+mn-lt"/>
                <a:ea typeface="+mn-ea"/>
                <a:cs typeface="+mn-cs"/>
              </a:rPr>
              <a:t>Inductive Reasoning</a:t>
            </a:r>
            <a:r>
              <a:rPr kumimoji="0" lang="en-GB" sz="1600" b="0" i="0" u="none" strike="noStrike" kern="0" cap="none" spc="0" normalizeH="0" baseline="0" noProof="0" dirty="0" smtClean="0">
                <a:ln>
                  <a:noFill/>
                </a:ln>
                <a:solidFill>
                  <a:schemeClr val="tx1"/>
                </a:solidFill>
                <a:effectLst/>
                <a:uLnTx/>
                <a:uFillTx/>
                <a:latin typeface="+mn-lt"/>
                <a:ea typeface="+mn-ea"/>
                <a:cs typeface="+mn-cs"/>
              </a:rPr>
              <a:t>. Given input and output data (training examples), we construct the rules.</a:t>
            </a: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600" b="0" i="0" u="none" strike="noStrike" kern="0" cap="none" spc="0" normalizeH="0" baseline="0" noProof="0" dirty="0" smtClean="0">
                <a:ln>
                  <a:noFill/>
                </a:ln>
                <a:solidFill>
                  <a:schemeClr val="tx1"/>
                </a:solidFill>
                <a:effectLst/>
                <a:uLnTx/>
                <a:uFillTx/>
                <a:latin typeface="+mn-lt"/>
                <a:ea typeface="+mn-ea"/>
                <a:cs typeface="+mn-cs"/>
              </a:rPr>
              <a:t>Computation is collective, asynchronous, and parallel.</a:t>
            </a: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600" b="0" i="0" u="none" strike="noStrike" kern="0" cap="none" spc="0" normalizeH="0" baseline="0" noProof="0" dirty="0" smtClean="0">
                <a:ln>
                  <a:noFill/>
                </a:ln>
                <a:solidFill>
                  <a:schemeClr val="tx1"/>
                </a:solidFill>
                <a:effectLst/>
                <a:uLnTx/>
                <a:uFillTx/>
                <a:latin typeface="+mn-lt"/>
                <a:ea typeface="+mn-ea"/>
                <a:cs typeface="+mn-cs"/>
              </a:rPr>
              <a:t>Memory is distributed, internalized, </a:t>
            </a:r>
            <a:r>
              <a:rPr kumimoji="0" lang="en-US" sz="1600" b="0" i="0" u="none" strike="noStrike" kern="0" cap="none" spc="0" normalizeH="0" baseline="0" noProof="0" dirty="0" smtClean="0">
                <a:ln>
                  <a:noFill/>
                </a:ln>
                <a:solidFill>
                  <a:schemeClr val="tx1"/>
                </a:solidFill>
                <a:effectLst/>
                <a:uLnTx/>
                <a:uFillTx/>
                <a:latin typeface="+mn-lt"/>
                <a:ea typeface="+mn-ea"/>
                <a:cs typeface="+mn-cs"/>
              </a:rPr>
              <a:t>short term </a:t>
            </a:r>
            <a:r>
              <a:rPr kumimoji="0" lang="en-GB" sz="1600" b="0" i="0" u="none" strike="noStrike" kern="0" cap="none" spc="0" normalizeH="0" baseline="0" noProof="0" dirty="0" smtClean="0">
                <a:ln>
                  <a:noFill/>
                </a:ln>
                <a:solidFill>
                  <a:schemeClr val="tx1"/>
                </a:solidFill>
                <a:effectLst/>
                <a:uLnTx/>
                <a:uFillTx/>
                <a:latin typeface="+mn-lt"/>
                <a:ea typeface="+mn-ea"/>
                <a:cs typeface="+mn-cs"/>
              </a:rPr>
              <a:t>and </a:t>
            </a:r>
            <a:r>
              <a:rPr kumimoji="0" lang="en-GB" sz="1600" b="0" i="0" u="none" strike="noStrike" kern="0" cap="none" spc="0" normalizeH="0" baseline="0" noProof="0" dirty="0" smtClean="0">
                <a:ln>
                  <a:noFill/>
                </a:ln>
                <a:solidFill>
                  <a:schemeClr val="tx2"/>
                </a:solidFill>
                <a:effectLst/>
                <a:uLnTx/>
                <a:uFillTx/>
                <a:latin typeface="+mn-lt"/>
                <a:ea typeface="+mn-ea"/>
                <a:cs typeface="+mn-cs"/>
              </a:rPr>
              <a:t>content addressable</a:t>
            </a:r>
            <a:r>
              <a:rPr kumimoji="0" lang="en-GB" sz="1600" b="0" i="0" u="none" strike="noStrike" kern="0" cap="none" spc="0" normalizeH="0" baseline="0" noProof="0" dirty="0" smtClean="0">
                <a:ln>
                  <a:noFill/>
                </a:ln>
                <a:solidFill>
                  <a:schemeClr val="tx1"/>
                </a:solidFill>
                <a:effectLst/>
                <a:uLnTx/>
                <a:uFillTx/>
                <a:latin typeface="+mn-lt"/>
                <a:ea typeface="+mn-ea"/>
                <a:cs typeface="+mn-cs"/>
              </a:rPr>
              <a:t>.</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600" b="0" i="0" u="none" strike="noStrike" kern="0" cap="none" spc="0" normalizeH="0" baseline="0" noProof="0" dirty="0" smtClean="0">
                <a:ln>
                  <a:noFill/>
                </a:ln>
                <a:solidFill>
                  <a:schemeClr val="tx1"/>
                </a:solidFill>
                <a:effectLst/>
                <a:uLnTx/>
                <a:uFillTx/>
                <a:latin typeface="+mn-lt"/>
                <a:ea typeface="+mn-ea"/>
                <a:cs typeface="+mn-cs"/>
              </a:rPr>
              <a:t>Fault tolerant, redundancy, and sharing of responsibilities.</a:t>
            </a: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600" b="0" i="0" u="none" strike="noStrike" kern="0" cap="none" spc="0" normalizeH="0" baseline="0" noProof="0" dirty="0" smtClean="0">
                <a:ln>
                  <a:noFill/>
                </a:ln>
                <a:solidFill>
                  <a:schemeClr val="tx1"/>
                </a:solidFill>
                <a:effectLst/>
                <a:uLnTx/>
                <a:uFillTx/>
                <a:latin typeface="+mn-lt"/>
                <a:ea typeface="+mn-ea"/>
                <a:cs typeface="+mn-cs"/>
              </a:rPr>
              <a:t>Inexact.</a:t>
            </a:r>
            <a:endParaRPr kumimoji="0" lang="en-GB" sz="16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600" b="0" i="0" u="none" strike="noStrike" kern="0" cap="none" spc="0" normalizeH="0" baseline="0" noProof="0" dirty="0" smtClean="0">
                <a:ln>
                  <a:noFill/>
                </a:ln>
                <a:solidFill>
                  <a:schemeClr val="tx1"/>
                </a:solidFill>
                <a:effectLst/>
                <a:uLnTx/>
                <a:uFillTx/>
                <a:latin typeface="+mn-lt"/>
                <a:ea typeface="+mn-ea"/>
                <a:cs typeface="+mn-cs"/>
              </a:rPr>
              <a:t>Dynamic connectivity.</a:t>
            </a: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600" b="0" i="0" u="none" strike="noStrike" kern="0" cap="none" spc="0" normalizeH="0" baseline="0" noProof="0" dirty="0" smtClean="0">
                <a:ln>
                  <a:noFill/>
                </a:ln>
                <a:solidFill>
                  <a:schemeClr val="tx2"/>
                </a:solidFill>
                <a:effectLst/>
                <a:uLnTx/>
                <a:uFillTx/>
                <a:latin typeface="+mn-lt"/>
                <a:ea typeface="+mn-ea"/>
                <a:cs typeface="+mn-cs"/>
              </a:rPr>
              <a:t>Applicable if rules are unknown or complicated, or if data </a:t>
            </a:r>
            <a:r>
              <a:rPr kumimoji="0" lang="en-US" sz="1600" b="0" i="0" u="none" strike="noStrike" kern="0" cap="none" spc="0" normalizeH="0" baseline="0" noProof="0" dirty="0" smtClean="0">
                <a:ln>
                  <a:noFill/>
                </a:ln>
                <a:solidFill>
                  <a:schemeClr val="tx2"/>
                </a:solidFill>
                <a:effectLst/>
                <a:uLnTx/>
                <a:uFillTx/>
                <a:latin typeface="+mn-lt"/>
                <a:ea typeface="+mn-ea"/>
                <a:cs typeface="+mn-cs"/>
              </a:rPr>
              <a:t>are</a:t>
            </a:r>
            <a:r>
              <a:rPr kumimoji="0" lang="en-GB" sz="1600" b="0" i="0" u="none" strike="noStrike" kern="0" cap="none" spc="0" normalizeH="0" baseline="0" noProof="0" dirty="0" smtClean="0">
                <a:ln>
                  <a:noFill/>
                </a:ln>
                <a:solidFill>
                  <a:schemeClr val="tx2"/>
                </a:solidFill>
                <a:effectLst/>
                <a:uLnTx/>
                <a:uFillTx/>
                <a:latin typeface="+mn-lt"/>
                <a:ea typeface="+mn-ea"/>
                <a:cs typeface="+mn-cs"/>
              </a:rPr>
              <a:t> noisy or partial.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Biological Neuron Network </a:t>
            </a:r>
            <a:endParaRPr lang="en-IN" dirty="0"/>
          </a:p>
        </p:txBody>
      </p:sp>
      <p:graphicFrame>
        <p:nvGraphicFramePr>
          <p:cNvPr id="1026" name="Object 3"/>
          <p:cNvGraphicFramePr>
            <a:graphicFrameLocks noChangeAspect="1"/>
          </p:cNvGraphicFramePr>
          <p:nvPr/>
        </p:nvGraphicFramePr>
        <p:xfrm>
          <a:off x="950618" y="1587500"/>
          <a:ext cx="8088610" cy="4660900"/>
        </p:xfrm>
        <a:graphic>
          <a:graphicData uri="http://schemas.openxmlformats.org/presentationml/2006/ole">
            <p:oleObj spid="_x0000_s1026" name="Picture Publisher Image" r:id="rId3" imgW="9151560" imgH="6477120" progId="">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Biological Neuron Network </a:t>
            </a:r>
            <a:endParaRPr lang="en-IN" dirty="0"/>
          </a:p>
        </p:txBody>
      </p:sp>
      <p:sp>
        <p:nvSpPr>
          <p:cNvPr id="3" name="Text Placeholder 2"/>
          <p:cNvSpPr>
            <a:spLocks noGrp="1"/>
          </p:cNvSpPr>
          <p:nvPr>
            <p:ph idx="1"/>
          </p:nvPr>
        </p:nvSpPr>
        <p:spPr>
          <a:xfrm>
            <a:off x="745013" y="1781302"/>
            <a:ext cx="8415973" cy="4339650"/>
          </a:xfrm>
        </p:spPr>
        <p:txBody>
          <a:bodyPr>
            <a:normAutofit fontScale="92500" lnSpcReduction="10000"/>
          </a:bodyPr>
          <a:lstStyle/>
          <a:p>
            <a:pPr lvl="1"/>
            <a:r>
              <a:rPr lang="en-US" sz="2400" dirty="0" smtClean="0"/>
              <a:t>Neurons, membranes, channels</a:t>
            </a:r>
          </a:p>
          <a:p>
            <a:pPr lvl="1"/>
            <a:r>
              <a:rPr lang="en-US" sz="2400" dirty="0" smtClean="0"/>
              <a:t>Structure of Neurons: dendrites, cell body and axon</a:t>
            </a:r>
          </a:p>
          <a:p>
            <a:pPr lvl="2"/>
            <a:r>
              <a:rPr lang="en-US" sz="2400" dirty="0" smtClean="0"/>
              <a:t>Input: Synapses on dendrites and cell body (soma)</a:t>
            </a:r>
          </a:p>
          <a:p>
            <a:pPr lvl="2"/>
            <a:r>
              <a:rPr lang="en-US" sz="2400" dirty="0" smtClean="0"/>
              <a:t>Output: Axon, myelin for fast signal propagation</a:t>
            </a:r>
          </a:p>
          <a:p>
            <a:pPr lvl="1"/>
            <a:r>
              <a:rPr lang="en-US" sz="2400" dirty="0" smtClean="0"/>
              <a:t>Function of Neurons:</a:t>
            </a:r>
          </a:p>
          <a:p>
            <a:pPr lvl="2"/>
            <a:r>
              <a:rPr lang="en-US" sz="2400" dirty="0" smtClean="0"/>
              <a:t>Internal voltage controlled by Na/K/</a:t>
            </a:r>
            <a:r>
              <a:rPr lang="en-US" sz="2400" dirty="0" err="1" smtClean="0"/>
              <a:t>Cl</a:t>
            </a:r>
            <a:r>
              <a:rPr lang="en-US" sz="2400" dirty="0" smtClean="0"/>
              <a:t>… channels</a:t>
            </a:r>
          </a:p>
          <a:p>
            <a:pPr lvl="2">
              <a:buFont typeface="Arial" pitchFamily="34" charset="0"/>
              <a:buChar char="•"/>
            </a:pPr>
            <a:r>
              <a:rPr lang="en-US" sz="2400" dirty="0" smtClean="0"/>
              <a:t>Channels gated by chemicals (neurotransmitters) and membrane voltage</a:t>
            </a:r>
          </a:p>
          <a:p>
            <a:pPr lvl="2">
              <a:buFont typeface="Arial" pitchFamily="34" charset="0"/>
              <a:buChar char="•"/>
            </a:pPr>
            <a:r>
              <a:rPr lang="en-US" sz="2400" dirty="0" smtClean="0"/>
              <a:t>Inputs at synapses release neurotransmitter, causing increase or decrease in membrane voltages (via currents in channels)</a:t>
            </a:r>
          </a:p>
          <a:p>
            <a:pPr lvl="2">
              <a:buFont typeface="Arial" pitchFamily="34" charset="0"/>
              <a:buChar char="•"/>
            </a:pPr>
            <a:r>
              <a:rPr lang="en-US" sz="2400" dirty="0" smtClean="0"/>
              <a:t>Large positive change in voltage </a:t>
            </a:r>
            <a:r>
              <a:rPr lang="en-US" sz="2400" dirty="0" smtClean="0">
                <a:sym typeface="Wingdings" pitchFamily="2" charset="2"/>
              </a:rPr>
              <a:t> membrane voltage exceeds threshold  action potential or spike generated.</a:t>
            </a:r>
            <a:endParaRPr lang="en-US" sz="2400" dirty="0" smtClean="0"/>
          </a:p>
          <a:p>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smtClean="0"/>
              <a:t>Biological Neuron</a:t>
            </a:r>
          </a:p>
        </p:txBody>
      </p:sp>
      <p:sp>
        <p:nvSpPr>
          <p:cNvPr id="9219" name="Text Box 3"/>
          <p:cNvSpPr txBox="1">
            <a:spLocks noChangeArrowheads="1"/>
          </p:cNvSpPr>
          <p:nvPr/>
        </p:nvSpPr>
        <p:spPr bwMode="auto">
          <a:xfrm>
            <a:off x="1155700" y="1790701"/>
            <a:ext cx="8502650" cy="1754326"/>
          </a:xfrm>
          <a:prstGeom prst="rect">
            <a:avLst/>
          </a:prstGeom>
          <a:noFill/>
          <a:ln w="9525">
            <a:noFill/>
            <a:miter lim="800000"/>
            <a:headEnd/>
            <a:tailEnd/>
          </a:ln>
        </p:spPr>
        <p:txBody>
          <a:bodyPr>
            <a:spAutoFit/>
          </a:bodyPr>
          <a:lstStyle/>
          <a:p>
            <a:pPr algn="l">
              <a:spcBef>
                <a:spcPct val="50000"/>
              </a:spcBef>
            </a:pPr>
            <a:r>
              <a:rPr lang="en-GB" dirty="0"/>
              <a:t>Animals are able to react adaptively to changes in their external and internal environment, and they use their nervous system to perform these behaviours.</a:t>
            </a:r>
          </a:p>
          <a:p>
            <a:pPr algn="l">
              <a:spcBef>
                <a:spcPct val="50000"/>
              </a:spcBef>
            </a:pPr>
            <a:r>
              <a:rPr lang="en-GB" dirty="0"/>
              <a:t>An appropriate model/simulation of the nervous system should be able to produce similar responses and behaviours in artificial systems.</a:t>
            </a:r>
          </a:p>
          <a:p>
            <a:pPr algn="l">
              <a:spcBef>
                <a:spcPct val="50000"/>
              </a:spcBef>
            </a:pPr>
            <a:endParaRPr lang="en-GB" dirty="0"/>
          </a:p>
        </p:txBody>
      </p:sp>
      <p:pic>
        <p:nvPicPr>
          <p:cNvPr id="9220" name="Picture 4" descr="neurnet"/>
          <p:cNvPicPr>
            <a:picLocks noChangeAspect="1" noChangeArrowheads="1"/>
          </p:cNvPicPr>
          <p:nvPr/>
        </p:nvPicPr>
        <p:blipFill>
          <a:blip r:embed="rId4" cstate="print"/>
          <a:srcRect/>
          <a:stretch>
            <a:fillRect/>
          </a:stretch>
        </p:blipFill>
        <p:spPr bwMode="auto">
          <a:xfrm>
            <a:off x="3124200" y="3657600"/>
            <a:ext cx="4498975" cy="254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smtClean="0"/>
              <a:t>Biological Neuron</a:t>
            </a:r>
          </a:p>
        </p:txBody>
      </p:sp>
      <p:pic>
        <p:nvPicPr>
          <p:cNvPr id="10243" name="Picture 51" descr="neuron"/>
          <p:cNvPicPr>
            <a:picLocks noChangeAspect="1" noChangeArrowheads="1"/>
          </p:cNvPicPr>
          <p:nvPr/>
        </p:nvPicPr>
        <p:blipFill>
          <a:blip r:embed="rId3" cstate="print"/>
          <a:srcRect/>
          <a:stretch>
            <a:fillRect/>
          </a:stretch>
        </p:blipFill>
        <p:spPr bwMode="auto">
          <a:xfrm>
            <a:off x="428229" y="1700223"/>
            <a:ext cx="4117181" cy="1952625"/>
          </a:xfrm>
          <a:prstGeom prst="rect">
            <a:avLst/>
          </a:prstGeom>
          <a:noFill/>
          <a:ln w="9525">
            <a:noFill/>
            <a:miter lim="800000"/>
            <a:headEnd/>
            <a:tailEnd/>
          </a:ln>
        </p:spPr>
      </p:pic>
      <p:pic>
        <p:nvPicPr>
          <p:cNvPr id="10244" name="Picture 52" descr="neuron1"/>
          <p:cNvPicPr>
            <a:picLocks noChangeAspect="1" noChangeArrowheads="1"/>
          </p:cNvPicPr>
          <p:nvPr/>
        </p:nvPicPr>
        <p:blipFill>
          <a:blip r:embed="rId4" cstate="print"/>
          <a:srcRect/>
          <a:stretch>
            <a:fillRect/>
          </a:stretch>
        </p:blipFill>
        <p:spPr bwMode="auto">
          <a:xfrm>
            <a:off x="5499896" y="1773238"/>
            <a:ext cx="4137819" cy="1885950"/>
          </a:xfrm>
          <a:prstGeom prst="rect">
            <a:avLst/>
          </a:prstGeom>
          <a:noFill/>
          <a:ln w="9525">
            <a:noFill/>
            <a:miter lim="800000"/>
            <a:headEnd/>
            <a:tailEnd/>
          </a:ln>
        </p:spPr>
      </p:pic>
      <p:sp>
        <p:nvSpPr>
          <p:cNvPr id="10245" name="Text Box 53"/>
          <p:cNvSpPr txBox="1">
            <a:spLocks noChangeArrowheads="1"/>
          </p:cNvSpPr>
          <p:nvPr/>
        </p:nvSpPr>
        <p:spPr bwMode="auto">
          <a:xfrm>
            <a:off x="1129904" y="3810006"/>
            <a:ext cx="8007350" cy="646331"/>
          </a:xfrm>
          <a:prstGeom prst="rect">
            <a:avLst/>
          </a:prstGeom>
          <a:noFill/>
          <a:ln w="9525">
            <a:noFill/>
            <a:miter lim="800000"/>
            <a:headEnd/>
            <a:tailEnd/>
          </a:ln>
        </p:spPr>
        <p:txBody>
          <a:bodyPr wrap="square">
            <a:spAutoFit/>
          </a:bodyPr>
          <a:lstStyle/>
          <a:p>
            <a:pPr algn="l">
              <a:spcBef>
                <a:spcPct val="50000"/>
              </a:spcBef>
            </a:pPr>
            <a:r>
              <a:rPr lang="en-GB" dirty="0"/>
              <a:t>The information transmission happens at the synapses</a:t>
            </a:r>
            <a:r>
              <a:rPr lang="en-GB" dirty="0" smtClean="0"/>
              <a:t>. Distance between 2 </a:t>
            </a:r>
            <a:r>
              <a:rPr lang="en-GB" dirty="0" err="1" smtClean="0"/>
              <a:t>dentrites</a:t>
            </a:r>
            <a:r>
              <a:rPr lang="en-GB" dirty="0" smtClean="0"/>
              <a:t> in between  2 neurons </a:t>
            </a:r>
            <a:r>
              <a:rPr lang="en-GB" smtClean="0"/>
              <a:t>is 2nm </a:t>
            </a:r>
            <a:endParaRPr lang="en-GB" dirty="0"/>
          </a:p>
        </p:txBody>
      </p:sp>
      <p:sp>
        <p:nvSpPr>
          <p:cNvPr id="7" name="Rectangle 6"/>
          <p:cNvSpPr/>
          <p:nvPr/>
        </p:nvSpPr>
        <p:spPr>
          <a:xfrm>
            <a:off x="762000" y="4648200"/>
            <a:ext cx="8915400" cy="1569660"/>
          </a:xfrm>
          <a:prstGeom prst="rect">
            <a:avLst/>
          </a:prstGeom>
        </p:spPr>
        <p:txBody>
          <a:bodyPr wrap="square">
            <a:spAutoFit/>
          </a:bodyPr>
          <a:lstStyle/>
          <a:p>
            <a:pPr>
              <a:spcBef>
                <a:spcPct val="50000"/>
              </a:spcBef>
            </a:pPr>
            <a:r>
              <a:rPr lang="en-GB" sz="2400" dirty="0" smtClean="0"/>
              <a:t>Average Weight of Human Brain 1.5kg </a:t>
            </a:r>
          </a:p>
          <a:p>
            <a:pPr>
              <a:spcBef>
                <a:spcPct val="50000"/>
              </a:spcBef>
            </a:pPr>
            <a:r>
              <a:rPr lang="en-GB" sz="2400" dirty="0" smtClean="0"/>
              <a:t>Length of each neuron is approximately 0.01mm to 1mm</a:t>
            </a:r>
          </a:p>
          <a:p>
            <a:pPr>
              <a:spcBef>
                <a:spcPct val="50000"/>
              </a:spcBef>
            </a:pPr>
            <a:r>
              <a:rPr lang="en-GB" sz="2400" dirty="0" smtClean="0"/>
              <a:t>Average Weight of each neuron is approximately 1.5*10^-19 </a:t>
            </a:r>
            <a:r>
              <a:rPr lang="en-GB" sz="2400" dirty="0" err="1" smtClean="0"/>
              <a:t>gms</a:t>
            </a:r>
            <a:endParaRPr lang="en-GB"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95300" y="274638"/>
            <a:ext cx="8915400" cy="677108"/>
          </a:xfrm>
        </p:spPr>
        <p:txBody>
          <a:bodyPr>
            <a:normAutofit fontScale="90000"/>
          </a:bodyPr>
          <a:lstStyle/>
          <a:p>
            <a:r>
              <a:rPr lang="en-US" smtClean="0"/>
              <a:t>Neuron Model</a:t>
            </a:r>
          </a:p>
        </p:txBody>
      </p:sp>
      <p:sp>
        <p:nvSpPr>
          <p:cNvPr id="7" name="Rectangle 3"/>
          <p:cNvSpPr txBox="1">
            <a:spLocks noChangeArrowheads="1"/>
          </p:cNvSpPr>
          <p:nvPr/>
        </p:nvSpPr>
        <p:spPr bwMode="auto">
          <a:xfrm>
            <a:off x="495300" y="1981200"/>
            <a:ext cx="8915400" cy="38862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3200" kern="0">
                <a:latin typeface="+mn-lt"/>
                <a:cs typeface="+mn-cs"/>
              </a:rPr>
              <a:t>Abstract neuron model:</a:t>
            </a:r>
            <a:endParaRPr lang="en-US" sz="3200" kern="0" dirty="0">
              <a:latin typeface="+mn-lt"/>
              <a:cs typeface="+mn-cs"/>
            </a:endParaRPr>
          </a:p>
        </p:txBody>
      </p:sp>
      <p:pic>
        <p:nvPicPr>
          <p:cNvPr id="28676" name="Picture 4"/>
          <p:cNvPicPr>
            <a:picLocks noChangeAspect="1" noChangeArrowheads="1"/>
          </p:cNvPicPr>
          <p:nvPr/>
        </p:nvPicPr>
        <p:blipFill>
          <a:blip r:embed="rId3" cstate="print"/>
          <a:srcRect/>
          <a:stretch>
            <a:fillRect/>
          </a:stretch>
        </p:blipFill>
        <p:spPr bwMode="auto">
          <a:xfrm>
            <a:off x="971685" y="2789248"/>
            <a:ext cx="7929959" cy="347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66" y="723138"/>
            <a:ext cx="9384077" cy="5693866"/>
          </a:xfrm>
        </p:spPr>
        <p:txBody>
          <a:bodyPr>
            <a:normAutofit fontScale="90000"/>
          </a:bodyPr>
          <a:lstStyle/>
          <a:p>
            <a:pPr algn="l"/>
            <a:r>
              <a:rPr lang="en-IN" sz="3200" dirty="0" smtClean="0">
                <a:solidFill>
                  <a:srgbClr val="FF0000"/>
                </a:solidFill>
              </a:rPr>
              <a:t>WHY ARTIFICIAL NEURAL NETWORKS?</a:t>
            </a:r>
            <a:r>
              <a:rPr lang="en-IN" sz="2000" dirty="0" smtClean="0"/>
              <a:t/>
            </a:r>
            <a:br>
              <a:rPr lang="en-IN" sz="2000" dirty="0" smtClean="0"/>
            </a:br>
            <a:r>
              <a:rPr lang="en-IN" sz="2600" dirty="0" smtClean="0"/>
              <a:t>The long course of evolution has given the human brain many desirable characteristics not present in von Neumann or modern parallel computers. These massively parallel systems with large numbers of interconnected simple processors may solve a variety of challenging computational problems. These include </a:t>
            </a:r>
            <a:br>
              <a:rPr lang="en-IN" sz="2600" dirty="0" smtClean="0"/>
            </a:br>
            <a:r>
              <a:rPr lang="en-IN" sz="2600" dirty="0" smtClean="0"/>
              <a:t>.Massive parallelism </a:t>
            </a:r>
            <a:br>
              <a:rPr lang="en-IN" sz="2600" dirty="0" smtClean="0"/>
            </a:br>
            <a:r>
              <a:rPr lang="en-IN" sz="2600" dirty="0" smtClean="0"/>
              <a:t>.Distributed representation and computation </a:t>
            </a:r>
            <a:br>
              <a:rPr lang="en-IN" sz="2600" dirty="0" smtClean="0"/>
            </a:br>
            <a:r>
              <a:rPr lang="en-IN" sz="2600" dirty="0" smtClean="0"/>
              <a:t>.Learning ability </a:t>
            </a:r>
            <a:br>
              <a:rPr lang="en-IN" sz="2600" dirty="0" smtClean="0"/>
            </a:br>
            <a:r>
              <a:rPr lang="en-IN" sz="2600" dirty="0" smtClean="0"/>
              <a:t>.Generalization ability </a:t>
            </a:r>
            <a:br>
              <a:rPr lang="en-IN" sz="2600" dirty="0" smtClean="0"/>
            </a:br>
            <a:r>
              <a:rPr lang="en-IN" sz="2600" dirty="0" smtClean="0"/>
              <a:t>.Adaptively </a:t>
            </a:r>
            <a:br>
              <a:rPr lang="en-IN" sz="2600" dirty="0" smtClean="0"/>
            </a:br>
            <a:r>
              <a:rPr lang="en-IN" sz="2600" dirty="0" smtClean="0"/>
              <a:t>.Inherent contextual information processing </a:t>
            </a:r>
            <a:br>
              <a:rPr lang="en-IN" sz="2600" dirty="0" smtClean="0"/>
            </a:br>
            <a:r>
              <a:rPr lang="en-IN" sz="2600" dirty="0" smtClean="0"/>
              <a:t>.Fault tolerance  and</a:t>
            </a:r>
            <a:br>
              <a:rPr lang="en-IN" sz="2600" dirty="0" smtClean="0"/>
            </a:br>
            <a:r>
              <a:rPr lang="en-IN" sz="2600" dirty="0" smtClean="0"/>
              <a:t>.Low energy consumption.</a:t>
            </a:r>
            <a:endParaRPr lang="en-IN" sz="2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MOVIES </a:t>
            </a:r>
            <a:endParaRPr lang="en-US" dirty="0"/>
          </a:p>
        </p:txBody>
      </p:sp>
      <p:sp>
        <p:nvSpPr>
          <p:cNvPr id="3" name="Text Placeholder 2"/>
          <p:cNvSpPr>
            <a:spLocks noGrp="1"/>
          </p:cNvSpPr>
          <p:nvPr>
            <p:ph idx="1"/>
          </p:nvPr>
        </p:nvSpPr>
        <p:spPr>
          <a:xfrm>
            <a:off x="433389" y="1781311"/>
            <a:ext cx="8727598" cy="2769989"/>
          </a:xfrm>
        </p:spPr>
        <p:txBody>
          <a:bodyPr>
            <a:normAutofit lnSpcReduction="10000"/>
          </a:bodyPr>
          <a:lstStyle/>
          <a:p>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1.ROBO</a:t>
            </a:r>
          </a:p>
          <a:p>
            <a:pPr marL="342900" indent="-342900"/>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2. 7</a:t>
            </a:r>
            <a:r>
              <a:rPr lang="en-US" sz="5400" b="1" baseline="300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a:t>
            </a: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Scene </a:t>
            </a:r>
          </a:p>
          <a:p>
            <a:pPr marL="342900" indent="-342900"/>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3. FUZZY LOGIC Machines </a:t>
            </a:r>
          </a:p>
          <a:p>
            <a:pPr marL="342900" indent="-342900"/>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u="sng" smtClean="0">
                <a:solidFill>
                  <a:srgbClr val="FF0000"/>
                </a:solidFill>
              </a:rPr>
              <a:t>Artificial Neural Network</a:t>
            </a:r>
            <a:endParaRPr lang="en-US" u="sng" smtClean="0">
              <a:solidFill>
                <a:srgbClr val="FF0000"/>
              </a:solidFill>
            </a:endParaRPr>
          </a:p>
        </p:txBody>
      </p:sp>
      <p:sp>
        <p:nvSpPr>
          <p:cNvPr id="11267" name="Content Placeholder 2"/>
          <p:cNvSpPr>
            <a:spLocks noGrp="1"/>
          </p:cNvSpPr>
          <p:nvPr>
            <p:ph idx="1"/>
          </p:nvPr>
        </p:nvSpPr>
        <p:spPr>
          <a:xfrm>
            <a:off x="533400" y="1270396"/>
            <a:ext cx="8915400" cy="5587604"/>
          </a:xfrm>
        </p:spPr>
        <p:txBody>
          <a:bodyPr>
            <a:normAutofit lnSpcReduction="10000"/>
          </a:bodyPr>
          <a:lstStyle/>
          <a:p>
            <a:pPr algn="just">
              <a:buFont typeface="Wingdings" pitchFamily="2" charset="2"/>
              <a:buChar char="Ø"/>
            </a:pPr>
            <a:r>
              <a:rPr lang="en-GB" sz="2400" dirty="0" smtClean="0"/>
              <a:t>ANNs are also named as “artificial neural systems,” or “parallel distributed processing systems,” or “connectionist systems.” </a:t>
            </a:r>
          </a:p>
          <a:p>
            <a:pPr algn="just">
              <a:buFont typeface="Wingdings" pitchFamily="2" charset="2"/>
              <a:buChar char="Ø"/>
            </a:pPr>
            <a:r>
              <a:rPr lang="en-GB" sz="2400" dirty="0" smtClean="0"/>
              <a:t>ANN acquires a large collection of units that are interconnected in some pattern to allow communication between the units. </a:t>
            </a:r>
          </a:p>
          <a:p>
            <a:pPr algn="just">
              <a:buFont typeface="Wingdings" pitchFamily="2" charset="2"/>
              <a:buChar char="Ø"/>
            </a:pPr>
            <a:r>
              <a:rPr lang="en-GB" sz="2400" dirty="0" smtClean="0"/>
              <a:t>These units, also referred to as nodes or neurons, are simple processors which operate in parallel.</a:t>
            </a:r>
          </a:p>
          <a:p>
            <a:pPr algn="just">
              <a:buFont typeface="Wingdings" pitchFamily="2" charset="2"/>
              <a:buChar char="Ø"/>
            </a:pPr>
            <a:r>
              <a:rPr lang="en-GB" sz="2400" dirty="0" smtClean="0"/>
              <a:t>Every neuron is connected with other neuron through a connection link. Each connection link is associated with a weight that has information about the input signal.</a:t>
            </a:r>
          </a:p>
          <a:p>
            <a:pPr algn="just">
              <a:buFont typeface="Wingdings" pitchFamily="2" charset="2"/>
              <a:buChar char="Ø"/>
            </a:pPr>
            <a:r>
              <a:rPr lang="en-GB" sz="2400" dirty="0" smtClean="0"/>
              <a:t>This is the most useful information for neurons to solve a particular problem because the weight usually excites or inhibits the signal that is being communicated. </a:t>
            </a:r>
          </a:p>
          <a:p>
            <a:pPr algn="just">
              <a:buFont typeface="Wingdings" pitchFamily="2" charset="2"/>
              <a:buChar char="Ø"/>
            </a:pPr>
            <a:r>
              <a:rPr lang="en-GB" sz="2400" dirty="0" smtClean="0"/>
              <a:t>Each neuron has an internal state, which is called an activation signal. Output signals, which are produced after combining the input signals and activation rule, may be sent to other units.</a:t>
            </a:r>
          </a:p>
          <a:p>
            <a:pPr algn="just">
              <a:buFont typeface="Wingdings" pitchFamily="2" charset="2"/>
              <a:buChar char="Ø"/>
            </a:pPr>
            <a:endParaRPr lang="en-GB" sz="2400" dirty="0" smtClean="0"/>
          </a:p>
          <a:p>
            <a:pPr algn="just"/>
            <a:endParaRPr lang="en-GB" sz="24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dirty="0" smtClean="0"/>
              <a:t>Artificial neurons Neuron</a:t>
            </a:r>
          </a:p>
        </p:txBody>
      </p:sp>
      <p:pic>
        <p:nvPicPr>
          <p:cNvPr id="11267" name="Picture 46" descr="Neural5"/>
          <p:cNvPicPr>
            <a:picLocks noChangeAspect="1" noChangeArrowheads="1"/>
          </p:cNvPicPr>
          <p:nvPr/>
        </p:nvPicPr>
        <p:blipFill>
          <a:blip r:embed="rId4" cstate="print"/>
          <a:srcRect/>
          <a:stretch>
            <a:fillRect/>
          </a:stretch>
        </p:blipFill>
        <p:spPr bwMode="auto">
          <a:xfrm>
            <a:off x="5654678" y="1557348"/>
            <a:ext cx="3250406" cy="1838325"/>
          </a:xfrm>
          <a:prstGeom prst="rect">
            <a:avLst/>
          </a:prstGeom>
          <a:noFill/>
          <a:ln w="9525">
            <a:noFill/>
            <a:miter lim="800000"/>
            <a:headEnd/>
            <a:tailEnd/>
          </a:ln>
        </p:spPr>
      </p:pic>
      <p:pic>
        <p:nvPicPr>
          <p:cNvPr id="11268" name="Picture 47" descr="Neural1"/>
          <p:cNvPicPr>
            <a:picLocks noChangeAspect="1" noChangeArrowheads="1"/>
          </p:cNvPicPr>
          <p:nvPr/>
        </p:nvPicPr>
        <p:blipFill>
          <a:blip r:embed="rId5" cstate="print"/>
          <a:srcRect/>
          <a:stretch>
            <a:fillRect/>
          </a:stretch>
        </p:blipFill>
        <p:spPr bwMode="auto">
          <a:xfrm>
            <a:off x="1209014" y="4005263"/>
            <a:ext cx="3776663" cy="2152650"/>
          </a:xfrm>
          <a:prstGeom prst="rect">
            <a:avLst/>
          </a:prstGeom>
          <a:noFill/>
          <a:ln w="9525">
            <a:noFill/>
            <a:miter lim="800000"/>
            <a:headEnd/>
            <a:tailEnd/>
          </a:ln>
        </p:spPr>
      </p:pic>
      <p:pic>
        <p:nvPicPr>
          <p:cNvPr id="11269" name="Picture 48" descr="Neural4"/>
          <p:cNvPicPr>
            <a:picLocks noChangeAspect="1" noChangeArrowheads="1"/>
          </p:cNvPicPr>
          <p:nvPr/>
        </p:nvPicPr>
        <p:blipFill>
          <a:blip r:embed="rId6" cstate="print"/>
          <a:srcRect/>
          <a:stretch>
            <a:fillRect/>
          </a:stretch>
        </p:blipFill>
        <p:spPr bwMode="auto">
          <a:xfrm>
            <a:off x="1363797" y="1557340"/>
            <a:ext cx="2012156" cy="695325"/>
          </a:xfrm>
          <a:prstGeom prst="rect">
            <a:avLst/>
          </a:prstGeom>
          <a:noFill/>
          <a:ln w="9525">
            <a:noFill/>
            <a:miter lim="800000"/>
            <a:headEnd/>
            <a:tailEnd/>
          </a:ln>
        </p:spPr>
      </p:pic>
      <p:pic>
        <p:nvPicPr>
          <p:cNvPr id="11270" name="Picture 49" descr="Neural6"/>
          <p:cNvPicPr>
            <a:picLocks noChangeAspect="1" noChangeArrowheads="1"/>
          </p:cNvPicPr>
          <p:nvPr/>
        </p:nvPicPr>
        <p:blipFill>
          <a:blip r:embed="rId7" cstate="print"/>
          <a:srcRect/>
          <a:stretch>
            <a:fillRect/>
          </a:stretch>
        </p:blipFill>
        <p:spPr bwMode="auto">
          <a:xfrm>
            <a:off x="6045068" y="4005263"/>
            <a:ext cx="3446463"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idx="4294967295"/>
          </p:nvPr>
        </p:nvSpPr>
        <p:spPr>
          <a:xfrm>
            <a:off x="0" y="274638"/>
            <a:ext cx="8915400" cy="677862"/>
          </a:xfrm>
        </p:spPr>
        <p:txBody>
          <a:bodyPr>
            <a:normAutofit fontScale="90000"/>
          </a:bodyPr>
          <a:lstStyle/>
          <a:p>
            <a:pPr eaLnBrk="1" hangingPunct="1"/>
            <a:r>
              <a:rPr lang="en-US" smtClean="0"/>
              <a:t>Artificial Neural Networks</a:t>
            </a:r>
            <a:endParaRPr lang="en-IN" smtClean="0"/>
          </a:p>
        </p:txBody>
      </p:sp>
      <p:grpSp>
        <p:nvGrpSpPr>
          <p:cNvPr id="2" name="Group 25"/>
          <p:cNvGrpSpPr>
            <a:grpSpLocks/>
          </p:cNvGrpSpPr>
          <p:nvPr/>
        </p:nvGrpSpPr>
        <p:grpSpPr bwMode="auto">
          <a:xfrm>
            <a:off x="928693" y="1676400"/>
            <a:ext cx="7242962" cy="3168650"/>
            <a:chOff x="657" y="1434"/>
            <a:chExt cx="3388" cy="1633"/>
          </a:xfrm>
        </p:grpSpPr>
        <p:sp>
          <p:nvSpPr>
            <p:cNvPr id="1031" name="Oval 4"/>
            <p:cNvSpPr>
              <a:spLocks noChangeArrowheads="1"/>
            </p:cNvSpPr>
            <p:nvPr/>
          </p:nvSpPr>
          <p:spPr bwMode="auto">
            <a:xfrm>
              <a:off x="1247" y="1480"/>
              <a:ext cx="499" cy="453"/>
            </a:xfrm>
            <a:prstGeom prst="ellipse">
              <a:avLst/>
            </a:prstGeom>
            <a:noFill/>
            <a:ln w="9525">
              <a:solidFill>
                <a:schemeClr val="tx1"/>
              </a:solidFill>
              <a:round/>
              <a:headEnd/>
              <a:tailEnd/>
            </a:ln>
          </p:spPr>
          <p:txBody>
            <a:bodyPr wrap="none" anchor="ctr"/>
            <a:lstStyle/>
            <a:p>
              <a:endParaRPr lang="en-US"/>
            </a:p>
          </p:txBody>
        </p:sp>
        <p:sp>
          <p:nvSpPr>
            <p:cNvPr id="1032" name="Oval 5"/>
            <p:cNvSpPr>
              <a:spLocks noChangeArrowheads="1"/>
            </p:cNvSpPr>
            <p:nvPr/>
          </p:nvSpPr>
          <p:spPr bwMode="auto">
            <a:xfrm>
              <a:off x="1292" y="2614"/>
              <a:ext cx="499" cy="453"/>
            </a:xfrm>
            <a:prstGeom prst="ellipse">
              <a:avLst/>
            </a:prstGeom>
            <a:noFill/>
            <a:ln w="9525">
              <a:solidFill>
                <a:schemeClr val="tx1"/>
              </a:solidFill>
              <a:round/>
              <a:headEnd/>
              <a:tailEnd/>
            </a:ln>
          </p:spPr>
          <p:txBody>
            <a:bodyPr wrap="none" anchor="ctr"/>
            <a:lstStyle/>
            <a:p>
              <a:endParaRPr lang="en-US"/>
            </a:p>
          </p:txBody>
        </p:sp>
        <p:sp>
          <p:nvSpPr>
            <p:cNvPr id="1033" name="Line 6"/>
            <p:cNvSpPr>
              <a:spLocks noChangeShapeType="1"/>
            </p:cNvSpPr>
            <p:nvPr/>
          </p:nvSpPr>
          <p:spPr bwMode="auto">
            <a:xfrm>
              <a:off x="657" y="1661"/>
              <a:ext cx="590" cy="0"/>
            </a:xfrm>
            <a:prstGeom prst="line">
              <a:avLst/>
            </a:prstGeom>
            <a:noFill/>
            <a:ln w="9525">
              <a:solidFill>
                <a:schemeClr val="tx1"/>
              </a:solidFill>
              <a:round/>
              <a:headEnd/>
              <a:tailEnd type="triangle" w="med" len="med"/>
            </a:ln>
          </p:spPr>
          <p:txBody>
            <a:bodyPr/>
            <a:lstStyle/>
            <a:p>
              <a:endParaRPr lang="en-US"/>
            </a:p>
          </p:txBody>
        </p:sp>
        <p:sp>
          <p:nvSpPr>
            <p:cNvPr id="1034" name="Line 7"/>
            <p:cNvSpPr>
              <a:spLocks noChangeShapeType="1"/>
            </p:cNvSpPr>
            <p:nvPr/>
          </p:nvSpPr>
          <p:spPr bwMode="auto">
            <a:xfrm>
              <a:off x="703" y="2840"/>
              <a:ext cx="590" cy="0"/>
            </a:xfrm>
            <a:prstGeom prst="line">
              <a:avLst/>
            </a:prstGeom>
            <a:noFill/>
            <a:ln w="9525">
              <a:solidFill>
                <a:schemeClr val="tx1"/>
              </a:solidFill>
              <a:round/>
              <a:headEnd/>
              <a:tailEnd type="triangle" w="med" len="med"/>
            </a:ln>
          </p:spPr>
          <p:txBody>
            <a:bodyPr/>
            <a:lstStyle/>
            <a:p>
              <a:endParaRPr lang="en-US"/>
            </a:p>
          </p:txBody>
        </p:sp>
        <p:sp>
          <p:nvSpPr>
            <p:cNvPr id="1035" name="Oval 8"/>
            <p:cNvSpPr>
              <a:spLocks noChangeArrowheads="1"/>
            </p:cNvSpPr>
            <p:nvPr/>
          </p:nvSpPr>
          <p:spPr bwMode="auto">
            <a:xfrm>
              <a:off x="3546" y="2050"/>
              <a:ext cx="499" cy="453"/>
            </a:xfrm>
            <a:prstGeom prst="ellipse">
              <a:avLst/>
            </a:prstGeom>
            <a:noFill/>
            <a:ln w="9525">
              <a:solidFill>
                <a:schemeClr val="tx1"/>
              </a:solidFill>
              <a:round/>
              <a:headEnd/>
              <a:tailEnd/>
            </a:ln>
          </p:spPr>
          <p:txBody>
            <a:bodyPr wrap="none" anchor="ctr"/>
            <a:lstStyle/>
            <a:p>
              <a:endParaRPr lang="en-US"/>
            </a:p>
          </p:txBody>
        </p:sp>
        <p:sp>
          <p:nvSpPr>
            <p:cNvPr id="1036" name="Line 9"/>
            <p:cNvSpPr>
              <a:spLocks noChangeShapeType="1"/>
            </p:cNvSpPr>
            <p:nvPr/>
          </p:nvSpPr>
          <p:spPr bwMode="auto">
            <a:xfrm>
              <a:off x="3148" y="2298"/>
              <a:ext cx="405" cy="24"/>
            </a:xfrm>
            <a:prstGeom prst="line">
              <a:avLst/>
            </a:prstGeom>
            <a:noFill/>
            <a:ln w="9525">
              <a:solidFill>
                <a:schemeClr val="tx1"/>
              </a:solidFill>
              <a:round/>
              <a:headEnd/>
              <a:tailEnd type="triangle" w="med" len="med"/>
            </a:ln>
          </p:spPr>
          <p:txBody>
            <a:bodyPr/>
            <a:lstStyle/>
            <a:p>
              <a:endParaRPr lang="en-US"/>
            </a:p>
          </p:txBody>
        </p:sp>
        <p:sp>
          <p:nvSpPr>
            <p:cNvPr id="1037" name="Line 10"/>
            <p:cNvSpPr>
              <a:spLocks noChangeShapeType="1"/>
            </p:cNvSpPr>
            <p:nvPr/>
          </p:nvSpPr>
          <p:spPr bwMode="auto">
            <a:xfrm>
              <a:off x="1746" y="1706"/>
              <a:ext cx="1083" cy="513"/>
            </a:xfrm>
            <a:prstGeom prst="line">
              <a:avLst/>
            </a:prstGeom>
            <a:noFill/>
            <a:ln w="9525">
              <a:solidFill>
                <a:schemeClr val="tx1"/>
              </a:solidFill>
              <a:round/>
              <a:headEnd/>
              <a:tailEnd type="triangle" w="med" len="med"/>
            </a:ln>
          </p:spPr>
          <p:txBody>
            <a:bodyPr/>
            <a:lstStyle/>
            <a:p>
              <a:endParaRPr lang="en-US"/>
            </a:p>
          </p:txBody>
        </p:sp>
        <p:sp>
          <p:nvSpPr>
            <p:cNvPr id="1038" name="Line 11"/>
            <p:cNvSpPr>
              <a:spLocks noChangeShapeType="1"/>
            </p:cNvSpPr>
            <p:nvPr/>
          </p:nvSpPr>
          <p:spPr bwMode="auto">
            <a:xfrm flipV="1">
              <a:off x="1791" y="2478"/>
              <a:ext cx="998" cy="362"/>
            </a:xfrm>
            <a:prstGeom prst="line">
              <a:avLst/>
            </a:prstGeom>
            <a:noFill/>
            <a:ln w="9525">
              <a:solidFill>
                <a:schemeClr val="tx1"/>
              </a:solidFill>
              <a:round/>
              <a:headEnd/>
              <a:tailEnd type="triangle" w="med" len="med"/>
            </a:ln>
          </p:spPr>
          <p:txBody>
            <a:bodyPr/>
            <a:lstStyle/>
            <a:p>
              <a:endParaRPr lang="en-US"/>
            </a:p>
          </p:txBody>
        </p:sp>
        <p:sp>
          <p:nvSpPr>
            <p:cNvPr id="1039" name="Text Box 12"/>
            <p:cNvSpPr txBox="1">
              <a:spLocks noChangeArrowheads="1"/>
            </p:cNvSpPr>
            <p:nvPr/>
          </p:nvSpPr>
          <p:spPr bwMode="auto">
            <a:xfrm>
              <a:off x="854" y="1434"/>
              <a:ext cx="195" cy="189"/>
            </a:xfrm>
            <a:prstGeom prst="rect">
              <a:avLst/>
            </a:prstGeom>
            <a:noFill/>
            <a:ln w="9525">
              <a:noFill/>
              <a:miter lim="800000"/>
              <a:headEnd/>
              <a:tailEnd/>
            </a:ln>
          </p:spPr>
          <p:txBody>
            <a:bodyPr>
              <a:spAutoFit/>
            </a:bodyPr>
            <a:lstStyle/>
            <a:p>
              <a:pPr>
                <a:spcBef>
                  <a:spcPct val="50000"/>
                </a:spcBef>
              </a:pPr>
              <a:endParaRPr lang="en-US"/>
            </a:p>
          </p:txBody>
        </p:sp>
        <p:sp>
          <p:nvSpPr>
            <p:cNvPr id="1040" name="Text Box 13"/>
            <p:cNvSpPr txBox="1">
              <a:spLocks noChangeArrowheads="1"/>
            </p:cNvSpPr>
            <p:nvPr/>
          </p:nvSpPr>
          <p:spPr bwMode="auto">
            <a:xfrm>
              <a:off x="884" y="1434"/>
              <a:ext cx="316" cy="189"/>
            </a:xfrm>
            <a:prstGeom prst="rect">
              <a:avLst/>
            </a:prstGeom>
            <a:noFill/>
            <a:ln w="9525">
              <a:noFill/>
              <a:miter lim="800000"/>
              <a:headEnd/>
              <a:tailEnd/>
            </a:ln>
          </p:spPr>
          <p:txBody>
            <a:bodyPr>
              <a:spAutoFit/>
            </a:bodyPr>
            <a:lstStyle/>
            <a:p>
              <a:pPr>
                <a:spcBef>
                  <a:spcPct val="50000"/>
                </a:spcBef>
              </a:pPr>
              <a:r>
                <a:rPr lang="en-US" i="1"/>
                <a:t>x</a:t>
              </a:r>
              <a:r>
                <a:rPr lang="en-US" i="1" baseline="-25000"/>
                <a:t>1</a:t>
              </a:r>
              <a:endParaRPr lang="en-IN" i="1" baseline="-25000"/>
            </a:p>
          </p:txBody>
        </p:sp>
        <p:sp>
          <p:nvSpPr>
            <p:cNvPr id="1041" name="Text Box 14"/>
            <p:cNvSpPr txBox="1">
              <a:spLocks noChangeArrowheads="1"/>
            </p:cNvSpPr>
            <p:nvPr/>
          </p:nvSpPr>
          <p:spPr bwMode="auto">
            <a:xfrm>
              <a:off x="884" y="2568"/>
              <a:ext cx="316" cy="189"/>
            </a:xfrm>
            <a:prstGeom prst="rect">
              <a:avLst/>
            </a:prstGeom>
            <a:noFill/>
            <a:ln w="9525">
              <a:noFill/>
              <a:miter lim="800000"/>
              <a:headEnd/>
              <a:tailEnd/>
            </a:ln>
          </p:spPr>
          <p:txBody>
            <a:bodyPr>
              <a:spAutoFit/>
            </a:bodyPr>
            <a:lstStyle/>
            <a:p>
              <a:pPr>
                <a:spcBef>
                  <a:spcPct val="50000"/>
                </a:spcBef>
              </a:pPr>
              <a:r>
                <a:rPr lang="en-US" i="1"/>
                <a:t>x</a:t>
              </a:r>
              <a:r>
                <a:rPr lang="en-US" i="1" baseline="-25000"/>
                <a:t>2</a:t>
              </a:r>
              <a:endParaRPr lang="en-IN" i="1" baseline="-25000"/>
            </a:p>
          </p:txBody>
        </p:sp>
        <p:sp>
          <p:nvSpPr>
            <p:cNvPr id="1042" name="Rectangle 16"/>
            <p:cNvSpPr>
              <a:spLocks noChangeArrowheads="1"/>
            </p:cNvSpPr>
            <p:nvPr/>
          </p:nvSpPr>
          <p:spPr bwMode="auto">
            <a:xfrm>
              <a:off x="1385" y="1616"/>
              <a:ext cx="179" cy="190"/>
            </a:xfrm>
            <a:prstGeom prst="rect">
              <a:avLst/>
            </a:prstGeom>
            <a:noFill/>
            <a:ln w="9525">
              <a:noFill/>
              <a:miter lim="800000"/>
              <a:headEnd/>
              <a:tailEnd/>
            </a:ln>
          </p:spPr>
          <p:txBody>
            <a:bodyPr wrap="none">
              <a:spAutoFit/>
            </a:bodyPr>
            <a:lstStyle/>
            <a:p>
              <a:r>
                <a:rPr lang="en-US" i="1"/>
                <a:t>X</a:t>
              </a:r>
              <a:r>
                <a:rPr lang="en-US" i="1" baseline="-25000"/>
                <a:t>1</a:t>
              </a:r>
              <a:endParaRPr lang="en-IN" i="1" baseline="-25000"/>
            </a:p>
          </p:txBody>
        </p:sp>
        <p:sp>
          <p:nvSpPr>
            <p:cNvPr id="1043" name="Rectangle 18"/>
            <p:cNvSpPr>
              <a:spLocks noChangeArrowheads="1"/>
            </p:cNvSpPr>
            <p:nvPr/>
          </p:nvSpPr>
          <p:spPr bwMode="auto">
            <a:xfrm>
              <a:off x="1428" y="2750"/>
              <a:ext cx="179" cy="190"/>
            </a:xfrm>
            <a:prstGeom prst="rect">
              <a:avLst/>
            </a:prstGeom>
            <a:noFill/>
            <a:ln w="9525">
              <a:noFill/>
              <a:miter lim="800000"/>
              <a:headEnd/>
              <a:tailEnd/>
            </a:ln>
          </p:spPr>
          <p:txBody>
            <a:bodyPr wrap="none">
              <a:spAutoFit/>
            </a:bodyPr>
            <a:lstStyle/>
            <a:p>
              <a:pPr>
                <a:spcBef>
                  <a:spcPct val="50000"/>
                </a:spcBef>
              </a:pPr>
              <a:r>
                <a:rPr lang="en-US"/>
                <a:t>X</a:t>
              </a:r>
              <a:r>
                <a:rPr lang="en-US" i="1" baseline="-25000"/>
                <a:t>2</a:t>
              </a:r>
              <a:endParaRPr lang="en-IN" i="1" baseline="-25000"/>
            </a:p>
          </p:txBody>
        </p:sp>
        <p:sp>
          <p:nvSpPr>
            <p:cNvPr id="1044" name="Text Box 19"/>
            <p:cNvSpPr txBox="1">
              <a:spLocks noChangeArrowheads="1"/>
            </p:cNvSpPr>
            <p:nvPr/>
          </p:nvSpPr>
          <p:spPr bwMode="auto">
            <a:xfrm>
              <a:off x="2290" y="1797"/>
              <a:ext cx="318" cy="189"/>
            </a:xfrm>
            <a:prstGeom prst="rect">
              <a:avLst/>
            </a:prstGeom>
            <a:noFill/>
            <a:ln w="9525">
              <a:noFill/>
              <a:miter lim="800000"/>
              <a:headEnd/>
              <a:tailEnd/>
            </a:ln>
          </p:spPr>
          <p:txBody>
            <a:bodyPr>
              <a:spAutoFit/>
            </a:bodyPr>
            <a:lstStyle/>
            <a:p>
              <a:pPr>
                <a:spcBef>
                  <a:spcPct val="50000"/>
                </a:spcBef>
              </a:pPr>
              <a:r>
                <a:rPr lang="en-US" i="1"/>
                <a:t>w</a:t>
              </a:r>
              <a:r>
                <a:rPr lang="en-US" i="1" baseline="-25000"/>
                <a:t>1</a:t>
              </a:r>
              <a:endParaRPr lang="en-IN" i="1" baseline="-25000"/>
            </a:p>
          </p:txBody>
        </p:sp>
        <p:sp>
          <p:nvSpPr>
            <p:cNvPr id="1045" name="Text Box 20"/>
            <p:cNvSpPr txBox="1">
              <a:spLocks noChangeArrowheads="1"/>
            </p:cNvSpPr>
            <p:nvPr/>
          </p:nvSpPr>
          <p:spPr bwMode="auto">
            <a:xfrm>
              <a:off x="2290" y="2659"/>
              <a:ext cx="318" cy="189"/>
            </a:xfrm>
            <a:prstGeom prst="rect">
              <a:avLst/>
            </a:prstGeom>
            <a:noFill/>
            <a:ln w="9525">
              <a:noFill/>
              <a:miter lim="800000"/>
              <a:headEnd/>
              <a:tailEnd/>
            </a:ln>
          </p:spPr>
          <p:txBody>
            <a:bodyPr>
              <a:spAutoFit/>
            </a:bodyPr>
            <a:lstStyle/>
            <a:p>
              <a:pPr>
                <a:spcBef>
                  <a:spcPct val="50000"/>
                </a:spcBef>
              </a:pPr>
              <a:r>
                <a:rPr lang="en-US" i="1"/>
                <a:t>w</a:t>
              </a:r>
              <a:r>
                <a:rPr lang="en-US" i="1" baseline="-25000"/>
                <a:t>2</a:t>
              </a:r>
              <a:endParaRPr lang="en-IN" i="1" baseline="-25000"/>
            </a:p>
          </p:txBody>
        </p:sp>
        <p:sp>
          <p:nvSpPr>
            <p:cNvPr id="1046" name="Text Box 21"/>
            <p:cNvSpPr txBox="1">
              <a:spLocks noChangeArrowheads="1"/>
            </p:cNvSpPr>
            <p:nvPr/>
          </p:nvSpPr>
          <p:spPr bwMode="auto">
            <a:xfrm>
              <a:off x="2835" y="2205"/>
              <a:ext cx="225" cy="189"/>
            </a:xfrm>
            <a:prstGeom prst="rect">
              <a:avLst/>
            </a:prstGeom>
            <a:noFill/>
            <a:ln w="9525">
              <a:noFill/>
              <a:miter lim="800000"/>
              <a:headEnd/>
              <a:tailEnd/>
            </a:ln>
          </p:spPr>
          <p:txBody>
            <a:bodyPr>
              <a:spAutoFit/>
            </a:bodyPr>
            <a:lstStyle/>
            <a:p>
              <a:pPr>
                <a:spcBef>
                  <a:spcPct val="50000"/>
                </a:spcBef>
              </a:pPr>
              <a:r>
                <a:rPr lang="en-US" dirty="0"/>
                <a:t>Y</a:t>
              </a:r>
              <a:endParaRPr lang="en-IN" dirty="0"/>
            </a:p>
          </p:txBody>
        </p:sp>
        <p:sp>
          <p:nvSpPr>
            <p:cNvPr id="1047" name="Text Box 22"/>
            <p:cNvSpPr txBox="1">
              <a:spLocks noChangeArrowheads="1"/>
            </p:cNvSpPr>
            <p:nvPr/>
          </p:nvSpPr>
          <p:spPr bwMode="auto">
            <a:xfrm>
              <a:off x="3582" y="2160"/>
              <a:ext cx="432" cy="190"/>
            </a:xfrm>
            <a:prstGeom prst="rect">
              <a:avLst/>
            </a:prstGeom>
            <a:noFill/>
            <a:ln w="9525">
              <a:noFill/>
              <a:miter lim="800000"/>
              <a:headEnd/>
              <a:tailEnd/>
            </a:ln>
          </p:spPr>
          <p:txBody>
            <a:bodyPr wrap="square">
              <a:spAutoFit/>
            </a:bodyPr>
            <a:lstStyle/>
            <a:p>
              <a:pPr>
                <a:spcBef>
                  <a:spcPct val="50000"/>
                </a:spcBef>
              </a:pPr>
              <a:r>
                <a:rPr lang="en-US" i="1" dirty="0" smtClean="0"/>
                <a:t>A.F = f()</a:t>
              </a:r>
              <a:endParaRPr lang="en-IN" i="1" dirty="0"/>
            </a:p>
          </p:txBody>
        </p:sp>
      </p:grpSp>
      <p:graphicFrame>
        <p:nvGraphicFramePr>
          <p:cNvPr id="1026" name="Object 29"/>
          <p:cNvGraphicFramePr>
            <a:graphicFrameLocks noChangeAspect="1"/>
          </p:cNvGraphicFramePr>
          <p:nvPr/>
        </p:nvGraphicFramePr>
        <p:xfrm>
          <a:off x="4836056" y="3314700"/>
          <a:ext cx="233892" cy="228600"/>
        </p:xfrm>
        <a:graphic>
          <a:graphicData uri="http://schemas.openxmlformats.org/presentationml/2006/ole">
            <p:oleObj spid="_x0000_s67586" name="Equation" r:id="rId4" imgW="215806" imgH="228501" progId="">
              <p:embed/>
            </p:oleObj>
          </a:graphicData>
        </a:graphic>
      </p:graphicFrame>
      <p:graphicFrame>
        <p:nvGraphicFramePr>
          <p:cNvPr id="1027" name="Object 31"/>
          <p:cNvGraphicFramePr>
            <a:graphicFrameLocks noChangeAspect="1"/>
          </p:cNvGraphicFramePr>
          <p:nvPr/>
        </p:nvGraphicFramePr>
        <p:xfrm>
          <a:off x="1833299" y="5373698"/>
          <a:ext cx="3510095" cy="549275"/>
        </p:xfrm>
        <a:graphic>
          <a:graphicData uri="http://schemas.openxmlformats.org/presentationml/2006/ole">
            <p:oleObj spid="_x0000_s67587" name="Equation" r:id="rId5" imgW="1028700" imgH="228600" progId="">
              <p:embed/>
            </p:oleObj>
          </a:graphicData>
        </a:graphic>
      </p:graphicFrame>
      <p:graphicFrame>
        <p:nvGraphicFramePr>
          <p:cNvPr id="1028" name="Object 32"/>
          <p:cNvGraphicFramePr>
            <a:graphicFrameLocks noChangeAspect="1"/>
          </p:cNvGraphicFramePr>
          <p:nvPr/>
        </p:nvGraphicFramePr>
        <p:xfrm>
          <a:off x="6825856" y="3716338"/>
          <a:ext cx="2524654" cy="792162"/>
        </p:xfrm>
        <a:graphic>
          <a:graphicData uri="http://schemas.openxmlformats.org/presentationml/2006/ole">
            <p:oleObj spid="_x0000_s67588" name="Equation" r:id="rId6" imgW="672808" imgH="228501" progId="">
              <p:embed/>
            </p:oleObj>
          </a:graphicData>
        </a:graphic>
      </p:graphicFrame>
      <p:sp>
        <p:nvSpPr>
          <p:cNvPr id="24" name="Rectangle 23"/>
          <p:cNvSpPr/>
          <p:nvPr/>
        </p:nvSpPr>
        <p:spPr>
          <a:xfrm>
            <a:off x="5572125" y="2971800"/>
            <a:ext cx="742950" cy="914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a:t>
            </a:r>
            <a:r>
              <a:rPr lang="en-US" baseline="-25000" dirty="0" smtClean="0"/>
              <a:t>in</a:t>
            </a:r>
            <a:endParaRPr lang="en-US" baseline="-25000" dirty="0"/>
          </a:p>
        </p:txBody>
      </p:sp>
      <p:cxnSp>
        <p:nvCxnSpPr>
          <p:cNvPr id="26" name="Straight Arrow Connector 25"/>
          <p:cNvCxnSpPr/>
          <p:nvPr/>
        </p:nvCxnSpPr>
        <p:spPr>
          <a:xfrm>
            <a:off x="8172450" y="3276600"/>
            <a:ext cx="4953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8667750" y="2971800"/>
            <a:ext cx="1052513" cy="6096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Output(Y)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a:r>
              <a:rPr lang="en-GB" dirty="0"/>
              <a:t>Artificial neural networks</a:t>
            </a:r>
          </a:p>
        </p:txBody>
      </p:sp>
      <p:sp>
        <p:nvSpPr>
          <p:cNvPr id="34" name="Date Placeholder 33"/>
          <p:cNvSpPr>
            <a:spLocks noGrp="1"/>
          </p:cNvSpPr>
          <p:nvPr>
            <p:ph type="dt" sz="half" idx="10"/>
          </p:nvPr>
        </p:nvSpPr>
        <p:spPr>
          <a:prstGeom prst="rect">
            <a:avLst/>
          </a:prstGeom>
        </p:spPr>
        <p:txBody>
          <a:bodyPr/>
          <a:lstStyle/>
          <a:p>
            <a:fld id="{0018ED0A-CB62-4DB2-A25D-020A01FCC7E4}" type="datetime3">
              <a:rPr lang="en-US" smtClean="0"/>
              <a:pPr/>
              <a:t>1 December 2023</a:t>
            </a:fld>
            <a:endParaRPr lang="en-US" dirty="0"/>
          </a:p>
        </p:txBody>
      </p:sp>
      <p:sp>
        <p:nvSpPr>
          <p:cNvPr id="10243" name="Oval 3"/>
          <p:cNvSpPr>
            <a:spLocks noChangeArrowheads="1"/>
          </p:cNvSpPr>
          <p:nvPr/>
        </p:nvSpPr>
        <p:spPr bwMode="auto">
          <a:xfrm>
            <a:off x="2641600" y="2057400"/>
            <a:ext cx="495300" cy="457200"/>
          </a:xfrm>
          <a:prstGeom prst="ellipse">
            <a:avLst/>
          </a:prstGeom>
          <a:solidFill>
            <a:schemeClr val="accent2"/>
          </a:solidFill>
          <a:ln w="9525">
            <a:noFill/>
            <a:round/>
            <a:headEnd/>
            <a:tailEnd/>
          </a:ln>
          <a:effectLst/>
        </p:spPr>
        <p:txBody>
          <a:bodyPr wrap="none" anchor="ctr"/>
          <a:lstStyle/>
          <a:p>
            <a:endParaRPr lang="en-US" dirty="0"/>
          </a:p>
        </p:txBody>
      </p:sp>
      <p:sp>
        <p:nvSpPr>
          <p:cNvPr id="10244" name="Oval 4"/>
          <p:cNvSpPr>
            <a:spLocks noChangeArrowheads="1"/>
          </p:cNvSpPr>
          <p:nvPr/>
        </p:nvSpPr>
        <p:spPr bwMode="auto">
          <a:xfrm>
            <a:off x="2641600" y="2819400"/>
            <a:ext cx="495300" cy="457200"/>
          </a:xfrm>
          <a:prstGeom prst="ellipse">
            <a:avLst/>
          </a:prstGeom>
          <a:solidFill>
            <a:schemeClr val="accent2"/>
          </a:solidFill>
          <a:ln w="9525">
            <a:noFill/>
            <a:round/>
            <a:headEnd/>
            <a:tailEnd/>
          </a:ln>
          <a:effectLst/>
        </p:spPr>
        <p:txBody>
          <a:bodyPr wrap="none" anchor="ctr"/>
          <a:lstStyle/>
          <a:p>
            <a:endParaRPr lang="en-US" dirty="0"/>
          </a:p>
        </p:txBody>
      </p:sp>
      <p:sp>
        <p:nvSpPr>
          <p:cNvPr id="10245" name="Oval 5"/>
          <p:cNvSpPr>
            <a:spLocks noChangeArrowheads="1"/>
          </p:cNvSpPr>
          <p:nvPr/>
        </p:nvSpPr>
        <p:spPr bwMode="auto">
          <a:xfrm>
            <a:off x="2641600" y="3581400"/>
            <a:ext cx="495300" cy="457200"/>
          </a:xfrm>
          <a:prstGeom prst="ellipse">
            <a:avLst/>
          </a:prstGeom>
          <a:solidFill>
            <a:schemeClr val="accent2"/>
          </a:solidFill>
          <a:ln w="9525">
            <a:noFill/>
            <a:round/>
            <a:headEnd/>
            <a:tailEnd/>
          </a:ln>
          <a:effectLst/>
        </p:spPr>
        <p:txBody>
          <a:bodyPr wrap="none" anchor="ctr"/>
          <a:lstStyle/>
          <a:p>
            <a:endParaRPr lang="en-US" dirty="0"/>
          </a:p>
        </p:txBody>
      </p:sp>
      <p:sp>
        <p:nvSpPr>
          <p:cNvPr id="10246" name="Oval 6"/>
          <p:cNvSpPr>
            <a:spLocks noChangeArrowheads="1"/>
          </p:cNvSpPr>
          <p:nvPr/>
        </p:nvSpPr>
        <p:spPr bwMode="auto">
          <a:xfrm>
            <a:off x="2641600" y="4343400"/>
            <a:ext cx="495300" cy="457200"/>
          </a:xfrm>
          <a:prstGeom prst="ellipse">
            <a:avLst/>
          </a:prstGeom>
          <a:solidFill>
            <a:schemeClr val="accent2"/>
          </a:solidFill>
          <a:ln w="9525">
            <a:noFill/>
            <a:round/>
            <a:headEnd/>
            <a:tailEnd/>
          </a:ln>
          <a:effectLst/>
        </p:spPr>
        <p:txBody>
          <a:bodyPr wrap="none" anchor="ctr"/>
          <a:lstStyle/>
          <a:p>
            <a:endParaRPr lang="en-US" dirty="0"/>
          </a:p>
        </p:txBody>
      </p:sp>
      <p:sp>
        <p:nvSpPr>
          <p:cNvPr id="10247" name="Line 7"/>
          <p:cNvSpPr>
            <a:spLocks noChangeShapeType="1"/>
          </p:cNvSpPr>
          <p:nvPr/>
        </p:nvSpPr>
        <p:spPr bwMode="auto">
          <a:xfrm>
            <a:off x="3136900" y="2286000"/>
            <a:ext cx="2063750" cy="990600"/>
          </a:xfrm>
          <a:prstGeom prst="line">
            <a:avLst/>
          </a:prstGeom>
          <a:noFill/>
          <a:ln w="9525">
            <a:solidFill>
              <a:srgbClr val="A50021"/>
            </a:solidFill>
            <a:round/>
            <a:headEnd/>
            <a:tailEnd type="triangle" w="med" len="med"/>
          </a:ln>
          <a:effectLst/>
        </p:spPr>
        <p:txBody>
          <a:bodyPr/>
          <a:lstStyle/>
          <a:p>
            <a:endParaRPr lang="en-US" dirty="0"/>
          </a:p>
        </p:txBody>
      </p:sp>
      <p:sp>
        <p:nvSpPr>
          <p:cNvPr id="10248" name="Line 8"/>
          <p:cNvSpPr>
            <a:spLocks noChangeShapeType="1"/>
          </p:cNvSpPr>
          <p:nvPr/>
        </p:nvSpPr>
        <p:spPr bwMode="auto">
          <a:xfrm>
            <a:off x="3136900" y="3124200"/>
            <a:ext cx="1981200" cy="304800"/>
          </a:xfrm>
          <a:prstGeom prst="line">
            <a:avLst/>
          </a:prstGeom>
          <a:noFill/>
          <a:ln w="9525">
            <a:solidFill>
              <a:srgbClr val="A50021"/>
            </a:solidFill>
            <a:round/>
            <a:headEnd/>
            <a:tailEnd type="triangle" w="med" len="med"/>
          </a:ln>
          <a:effectLst/>
        </p:spPr>
        <p:txBody>
          <a:bodyPr/>
          <a:lstStyle/>
          <a:p>
            <a:endParaRPr lang="en-US" dirty="0"/>
          </a:p>
        </p:txBody>
      </p:sp>
      <p:sp>
        <p:nvSpPr>
          <p:cNvPr id="10249" name="Line 9"/>
          <p:cNvSpPr>
            <a:spLocks noChangeShapeType="1"/>
          </p:cNvSpPr>
          <p:nvPr/>
        </p:nvSpPr>
        <p:spPr bwMode="auto">
          <a:xfrm flipV="1">
            <a:off x="3136900" y="3505200"/>
            <a:ext cx="2063750" cy="304800"/>
          </a:xfrm>
          <a:prstGeom prst="line">
            <a:avLst/>
          </a:prstGeom>
          <a:noFill/>
          <a:ln w="9525">
            <a:solidFill>
              <a:srgbClr val="A50021"/>
            </a:solidFill>
            <a:round/>
            <a:headEnd/>
            <a:tailEnd type="triangle" w="med" len="med"/>
          </a:ln>
          <a:effectLst/>
        </p:spPr>
        <p:txBody>
          <a:bodyPr/>
          <a:lstStyle/>
          <a:p>
            <a:endParaRPr lang="en-US" dirty="0"/>
          </a:p>
        </p:txBody>
      </p:sp>
      <p:sp>
        <p:nvSpPr>
          <p:cNvPr id="10250" name="Line 10"/>
          <p:cNvSpPr>
            <a:spLocks noChangeShapeType="1"/>
          </p:cNvSpPr>
          <p:nvPr/>
        </p:nvSpPr>
        <p:spPr bwMode="auto">
          <a:xfrm flipV="1">
            <a:off x="3136900" y="3581400"/>
            <a:ext cx="2063750" cy="990600"/>
          </a:xfrm>
          <a:prstGeom prst="line">
            <a:avLst/>
          </a:prstGeom>
          <a:noFill/>
          <a:ln w="9525">
            <a:solidFill>
              <a:srgbClr val="A50021"/>
            </a:solidFill>
            <a:round/>
            <a:headEnd/>
            <a:tailEnd type="triangle" w="med" len="med"/>
          </a:ln>
          <a:effectLst/>
        </p:spPr>
        <p:txBody>
          <a:bodyPr/>
          <a:lstStyle/>
          <a:p>
            <a:endParaRPr lang="en-US" dirty="0"/>
          </a:p>
        </p:txBody>
      </p:sp>
      <p:sp>
        <p:nvSpPr>
          <p:cNvPr id="10251" name="Oval 11"/>
          <p:cNvSpPr>
            <a:spLocks noChangeArrowheads="1"/>
          </p:cNvSpPr>
          <p:nvPr/>
        </p:nvSpPr>
        <p:spPr bwMode="auto">
          <a:xfrm>
            <a:off x="5118100" y="3200400"/>
            <a:ext cx="495300" cy="457200"/>
          </a:xfrm>
          <a:prstGeom prst="ellipse">
            <a:avLst/>
          </a:prstGeom>
          <a:solidFill>
            <a:schemeClr val="accent2"/>
          </a:solidFill>
          <a:ln w="9525">
            <a:noFill/>
            <a:round/>
            <a:headEnd/>
            <a:tailEnd/>
          </a:ln>
          <a:effectLst/>
        </p:spPr>
        <p:txBody>
          <a:bodyPr wrap="none" anchor="ctr"/>
          <a:lstStyle/>
          <a:p>
            <a:endParaRPr lang="en-US" dirty="0"/>
          </a:p>
        </p:txBody>
      </p:sp>
      <p:sp>
        <p:nvSpPr>
          <p:cNvPr id="10252" name="Oval 12"/>
          <p:cNvSpPr>
            <a:spLocks noChangeArrowheads="1"/>
          </p:cNvSpPr>
          <p:nvPr/>
        </p:nvSpPr>
        <p:spPr bwMode="auto">
          <a:xfrm>
            <a:off x="5118100" y="3886200"/>
            <a:ext cx="495300" cy="457200"/>
          </a:xfrm>
          <a:prstGeom prst="ellipse">
            <a:avLst/>
          </a:prstGeom>
          <a:solidFill>
            <a:schemeClr val="accent2"/>
          </a:solidFill>
          <a:ln w="9525">
            <a:noFill/>
            <a:round/>
            <a:headEnd/>
            <a:tailEnd/>
          </a:ln>
          <a:effectLst/>
        </p:spPr>
        <p:txBody>
          <a:bodyPr wrap="none" anchor="ctr"/>
          <a:lstStyle/>
          <a:p>
            <a:endParaRPr lang="en-US" dirty="0"/>
          </a:p>
        </p:txBody>
      </p:sp>
      <p:sp>
        <p:nvSpPr>
          <p:cNvPr id="10253" name="Oval 13"/>
          <p:cNvSpPr>
            <a:spLocks noChangeArrowheads="1"/>
          </p:cNvSpPr>
          <p:nvPr/>
        </p:nvSpPr>
        <p:spPr bwMode="auto">
          <a:xfrm>
            <a:off x="5118100" y="2514600"/>
            <a:ext cx="495300" cy="457200"/>
          </a:xfrm>
          <a:prstGeom prst="ellipse">
            <a:avLst/>
          </a:prstGeom>
          <a:solidFill>
            <a:schemeClr val="accent2"/>
          </a:solidFill>
          <a:ln w="9525">
            <a:noFill/>
            <a:round/>
            <a:headEnd/>
            <a:tailEnd/>
          </a:ln>
          <a:effectLst/>
        </p:spPr>
        <p:txBody>
          <a:bodyPr wrap="none" anchor="ctr"/>
          <a:lstStyle/>
          <a:p>
            <a:endParaRPr lang="en-US" dirty="0"/>
          </a:p>
        </p:txBody>
      </p:sp>
      <p:sp>
        <p:nvSpPr>
          <p:cNvPr id="10254" name="Line 14"/>
          <p:cNvSpPr>
            <a:spLocks noChangeShapeType="1"/>
          </p:cNvSpPr>
          <p:nvPr/>
        </p:nvSpPr>
        <p:spPr bwMode="auto">
          <a:xfrm>
            <a:off x="3136900" y="2362200"/>
            <a:ext cx="2063750" cy="609600"/>
          </a:xfrm>
          <a:prstGeom prst="line">
            <a:avLst/>
          </a:prstGeom>
          <a:noFill/>
          <a:ln w="9525">
            <a:solidFill>
              <a:srgbClr val="A50021"/>
            </a:solidFill>
            <a:round/>
            <a:headEnd/>
            <a:tailEnd type="triangle" w="med" len="med"/>
          </a:ln>
          <a:effectLst/>
        </p:spPr>
        <p:txBody>
          <a:bodyPr/>
          <a:lstStyle/>
          <a:p>
            <a:endParaRPr lang="en-US" dirty="0"/>
          </a:p>
        </p:txBody>
      </p:sp>
      <p:sp>
        <p:nvSpPr>
          <p:cNvPr id="10255" name="Line 15"/>
          <p:cNvSpPr>
            <a:spLocks noChangeShapeType="1"/>
          </p:cNvSpPr>
          <p:nvPr/>
        </p:nvSpPr>
        <p:spPr bwMode="auto">
          <a:xfrm>
            <a:off x="2971800" y="2514600"/>
            <a:ext cx="2146300" cy="1447800"/>
          </a:xfrm>
          <a:prstGeom prst="line">
            <a:avLst/>
          </a:prstGeom>
          <a:noFill/>
          <a:ln w="9525">
            <a:solidFill>
              <a:srgbClr val="A50021"/>
            </a:solidFill>
            <a:round/>
            <a:headEnd/>
            <a:tailEnd type="triangle" w="med" len="med"/>
          </a:ln>
          <a:effectLst/>
        </p:spPr>
        <p:txBody>
          <a:bodyPr/>
          <a:lstStyle/>
          <a:p>
            <a:endParaRPr lang="en-US" dirty="0"/>
          </a:p>
        </p:txBody>
      </p:sp>
      <p:sp>
        <p:nvSpPr>
          <p:cNvPr id="10256" name="Line 16"/>
          <p:cNvSpPr>
            <a:spLocks noChangeShapeType="1"/>
          </p:cNvSpPr>
          <p:nvPr/>
        </p:nvSpPr>
        <p:spPr bwMode="auto">
          <a:xfrm flipV="1">
            <a:off x="3136900" y="2895600"/>
            <a:ext cx="2063750" cy="76200"/>
          </a:xfrm>
          <a:prstGeom prst="line">
            <a:avLst/>
          </a:prstGeom>
          <a:noFill/>
          <a:ln w="9525">
            <a:solidFill>
              <a:srgbClr val="A50021"/>
            </a:solidFill>
            <a:round/>
            <a:headEnd/>
            <a:tailEnd type="triangle" w="med" len="med"/>
          </a:ln>
          <a:effectLst/>
        </p:spPr>
        <p:txBody>
          <a:bodyPr/>
          <a:lstStyle/>
          <a:p>
            <a:endParaRPr lang="en-US" dirty="0"/>
          </a:p>
        </p:txBody>
      </p:sp>
      <p:sp>
        <p:nvSpPr>
          <p:cNvPr id="10257" name="Line 17"/>
          <p:cNvSpPr>
            <a:spLocks noChangeShapeType="1"/>
          </p:cNvSpPr>
          <p:nvPr/>
        </p:nvSpPr>
        <p:spPr bwMode="auto">
          <a:xfrm>
            <a:off x="3136900" y="3200400"/>
            <a:ext cx="1981200" cy="914400"/>
          </a:xfrm>
          <a:prstGeom prst="line">
            <a:avLst/>
          </a:prstGeom>
          <a:noFill/>
          <a:ln w="9525">
            <a:solidFill>
              <a:srgbClr val="A50021"/>
            </a:solidFill>
            <a:round/>
            <a:headEnd/>
            <a:tailEnd type="triangle" w="med" len="med"/>
          </a:ln>
          <a:effectLst/>
        </p:spPr>
        <p:txBody>
          <a:bodyPr/>
          <a:lstStyle/>
          <a:p>
            <a:endParaRPr lang="en-US" dirty="0"/>
          </a:p>
        </p:txBody>
      </p:sp>
      <p:sp>
        <p:nvSpPr>
          <p:cNvPr id="10258" name="Line 18"/>
          <p:cNvSpPr>
            <a:spLocks noChangeShapeType="1"/>
          </p:cNvSpPr>
          <p:nvPr/>
        </p:nvSpPr>
        <p:spPr bwMode="auto">
          <a:xfrm flipV="1">
            <a:off x="3136900" y="2895600"/>
            <a:ext cx="2063750" cy="762000"/>
          </a:xfrm>
          <a:prstGeom prst="line">
            <a:avLst/>
          </a:prstGeom>
          <a:noFill/>
          <a:ln w="9525">
            <a:solidFill>
              <a:srgbClr val="A50021"/>
            </a:solidFill>
            <a:round/>
            <a:headEnd/>
            <a:tailEnd type="triangle" w="med" len="med"/>
          </a:ln>
          <a:effectLst/>
        </p:spPr>
        <p:txBody>
          <a:bodyPr/>
          <a:lstStyle/>
          <a:p>
            <a:endParaRPr lang="en-US" dirty="0"/>
          </a:p>
        </p:txBody>
      </p:sp>
      <p:sp>
        <p:nvSpPr>
          <p:cNvPr id="10259" name="Line 19"/>
          <p:cNvSpPr>
            <a:spLocks noChangeShapeType="1"/>
          </p:cNvSpPr>
          <p:nvPr/>
        </p:nvSpPr>
        <p:spPr bwMode="auto">
          <a:xfrm>
            <a:off x="3136900" y="3886200"/>
            <a:ext cx="1981200" cy="304800"/>
          </a:xfrm>
          <a:prstGeom prst="line">
            <a:avLst/>
          </a:prstGeom>
          <a:noFill/>
          <a:ln w="9525">
            <a:solidFill>
              <a:srgbClr val="A50021"/>
            </a:solidFill>
            <a:round/>
            <a:headEnd/>
            <a:tailEnd type="triangle" w="med" len="med"/>
          </a:ln>
          <a:effectLst/>
        </p:spPr>
        <p:txBody>
          <a:bodyPr/>
          <a:lstStyle/>
          <a:p>
            <a:endParaRPr lang="en-US" dirty="0"/>
          </a:p>
        </p:txBody>
      </p:sp>
      <p:sp>
        <p:nvSpPr>
          <p:cNvPr id="10260" name="Line 20"/>
          <p:cNvSpPr>
            <a:spLocks noChangeShapeType="1"/>
          </p:cNvSpPr>
          <p:nvPr/>
        </p:nvSpPr>
        <p:spPr bwMode="auto">
          <a:xfrm flipV="1">
            <a:off x="3054350" y="2971800"/>
            <a:ext cx="2146300" cy="1524000"/>
          </a:xfrm>
          <a:prstGeom prst="line">
            <a:avLst/>
          </a:prstGeom>
          <a:noFill/>
          <a:ln w="9525">
            <a:solidFill>
              <a:srgbClr val="A50021"/>
            </a:solidFill>
            <a:round/>
            <a:headEnd/>
            <a:tailEnd type="triangle" w="med" len="med"/>
          </a:ln>
          <a:effectLst/>
        </p:spPr>
        <p:txBody>
          <a:bodyPr/>
          <a:lstStyle/>
          <a:p>
            <a:endParaRPr lang="en-US" dirty="0"/>
          </a:p>
        </p:txBody>
      </p:sp>
      <p:sp>
        <p:nvSpPr>
          <p:cNvPr id="10261" name="Line 21"/>
          <p:cNvSpPr>
            <a:spLocks noChangeShapeType="1"/>
          </p:cNvSpPr>
          <p:nvPr/>
        </p:nvSpPr>
        <p:spPr bwMode="auto">
          <a:xfrm flipV="1">
            <a:off x="3136900" y="4191000"/>
            <a:ext cx="2063750" cy="457200"/>
          </a:xfrm>
          <a:prstGeom prst="line">
            <a:avLst/>
          </a:prstGeom>
          <a:noFill/>
          <a:ln w="9525">
            <a:solidFill>
              <a:srgbClr val="A50021"/>
            </a:solidFill>
            <a:round/>
            <a:headEnd/>
            <a:tailEnd type="triangle" w="med" len="med"/>
          </a:ln>
          <a:effectLst/>
        </p:spPr>
        <p:txBody>
          <a:bodyPr/>
          <a:lstStyle/>
          <a:p>
            <a:endParaRPr lang="en-US" dirty="0"/>
          </a:p>
        </p:txBody>
      </p:sp>
      <p:sp>
        <p:nvSpPr>
          <p:cNvPr id="10262" name="Oval 22"/>
          <p:cNvSpPr>
            <a:spLocks noChangeArrowheads="1"/>
          </p:cNvSpPr>
          <p:nvPr/>
        </p:nvSpPr>
        <p:spPr bwMode="auto">
          <a:xfrm>
            <a:off x="6686550" y="3200400"/>
            <a:ext cx="495300" cy="457200"/>
          </a:xfrm>
          <a:prstGeom prst="ellipse">
            <a:avLst/>
          </a:prstGeom>
          <a:solidFill>
            <a:schemeClr val="accent2"/>
          </a:solidFill>
          <a:ln w="9525">
            <a:noFill/>
            <a:round/>
            <a:headEnd/>
            <a:tailEnd/>
          </a:ln>
          <a:effectLst/>
        </p:spPr>
        <p:txBody>
          <a:bodyPr wrap="none" anchor="ctr"/>
          <a:lstStyle/>
          <a:p>
            <a:endParaRPr lang="en-US" dirty="0"/>
          </a:p>
        </p:txBody>
      </p:sp>
      <p:sp>
        <p:nvSpPr>
          <p:cNvPr id="10263" name="Line 23"/>
          <p:cNvSpPr>
            <a:spLocks noChangeShapeType="1"/>
          </p:cNvSpPr>
          <p:nvPr/>
        </p:nvSpPr>
        <p:spPr bwMode="auto">
          <a:xfrm>
            <a:off x="5613400" y="2819400"/>
            <a:ext cx="1155700" cy="609600"/>
          </a:xfrm>
          <a:prstGeom prst="line">
            <a:avLst/>
          </a:prstGeom>
          <a:noFill/>
          <a:ln w="9525">
            <a:solidFill>
              <a:srgbClr val="A50021"/>
            </a:solidFill>
            <a:round/>
            <a:headEnd/>
            <a:tailEnd type="triangle" w="med" len="med"/>
          </a:ln>
          <a:effectLst/>
        </p:spPr>
        <p:txBody>
          <a:bodyPr/>
          <a:lstStyle/>
          <a:p>
            <a:endParaRPr lang="en-US" dirty="0"/>
          </a:p>
        </p:txBody>
      </p:sp>
      <p:sp>
        <p:nvSpPr>
          <p:cNvPr id="10264" name="Line 24"/>
          <p:cNvSpPr>
            <a:spLocks noChangeShapeType="1"/>
          </p:cNvSpPr>
          <p:nvPr/>
        </p:nvSpPr>
        <p:spPr bwMode="auto">
          <a:xfrm>
            <a:off x="5613400" y="3429000"/>
            <a:ext cx="1073150" cy="76200"/>
          </a:xfrm>
          <a:prstGeom prst="line">
            <a:avLst/>
          </a:prstGeom>
          <a:noFill/>
          <a:ln w="9525">
            <a:solidFill>
              <a:srgbClr val="A50021"/>
            </a:solidFill>
            <a:round/>
            <a:headEnd/>
            <a:tailEnd type="triangle" w="med" len="med"/>
          </a:ln>
          <a:effectLst/>
        </p:spPr>
        <p:txBody>
          <a:bodyPr/>
          <a:lstStyle/>
          <a:p>
            <a:endParaRPr lang="en-US" dirty="0"/>
          </a:p>
        </p:txBody>
      </p:sp>
      <p:sp>
        <p:nvSpPr>
          <p:cNvPr id="10265" name="Line 25"/>
          <p:cNvSpPr>
            <a:spLocks noChangeShapeType="1"/>
          </p:cNvSpPr>
          <p:nvPr/>
        </p:nvSpPr>
        <p:spPr bwMode="auto">
          <a:xfrm flipV="1">
            <a:off x="5613400" y="3505200"/>
            <a:ext cx="1155700" cy="609600"/>
          </a:xfrm>
          <a:prstGeom prst="line">
            <a:avLst/>
          </a:prstGeom>
          <a:noFill/>
          <a:ln w="9525">
            <a:solidFill>
              <a:srgbClr val="A50021"/>
            </a:solidFill>
            <a:round/>
            <a:headEnd/>
            <a:tailEnd type="triangle" w="med" len="med"/>
          </a:ln>
          <a:effectLst/>
        </p:spPr>
        <p:txBody>
          <a:bodyPr/>
          <a:lstStyle/>
          <a:p>
            <a:endParaRPr lang="en-US" dirty="0"/>
          </a:p>
        </p:txBody>
      </p:sp>
      <p:sp>
        <p:nvSpPr>
          <p:cNvPr id="10266" name="Line 26"/>
          <p:cNvSpPr>
            <a:spLocks noChangeShapeType="1"/>
          </p:cNvSpPr>
          <p:nvPr/>
        </p:nvSpPr>
        <p:spPr bwMode="auto">
          <a:xfrm>
            <a:off x="7181850" y="3429000"/>
            <a:ext cx="908050" cy="0"/>
          </a:xfrm>
          <a:prstGeom prst="line">
            <a:avLst/>
          </a:prstGeom>
          <a:noFill/>
          <a:ln w="9525">
            <a:solidFill>
              <a:srgbClr val="A50021"/>
            </a:solidFill>
            <a:round/>
            <a:headEnd/>
            <a:tailEnd type="triangle" w="med" len="med"/>
          </a:ln>
          <a:effectLst/>
        </p:spPr>
        <p:txBody>
          <a:bodyPr/>
          <a:lstStyle/>
          <a:p>
            <a:endParaRPr lang="en-US" dirty="0"/>
          </a:p>
        </p:txBody>
      </p:sp>
      <p:sp>
        <p:nvSpPr>
          <p:cNvPr id="10267" name="Line 27"/>
          <p:cNvSpPr>
            <a:spLocks noChangeShapeType="1"/>
          </p:cNvSpPr>
          <p:nvPr/>
        </p:nvSpPr>
        <p:spPr bwMode="auto">
          <a:xfrm>
            <a:off x="1816100" y="2209800"/>
            <a:ext cx="825500" cy="0"/>
          </a:xfrm>
          <a:prstGeom prst="line">
            <a:avLst/>
          </a:prstGeom>
          <a:noFill/>
          <a:ln w="9525">
            <a:solidFill>
              <a:schemeClr val="hlink"/>
            </a:solidFill>
            <a:round/>
            <a:headEnd/>
            <a:tailEnd type="triangle" w="med" len="med"/>
          </a:ln>
          <a:effectLst/>
        </p:spPr>
        <p:txBody>
          <a:bodyPr wrap="none"/>
          <a:lstStyle/>
          <a:p>
            <a:endParaRPr lang="en-US" dirty="0"/>
          </a:p>
        </p:txBody>
      </p:sp>
      <p:sp>
        <p:nvSpPr>
          <p:cNvPr id="10268" name="Line 28"/>
          <p:cNvSpPr>
            <a:spLocks noChangeShapeType="1"/>
          </p:cNvSpPr>
          <p:nvPr/>
        </p:nvSpPr>
        <p:spPr bwMode="auto">
          <a:xfrm>
            <a:off x="1816100" y="3048000"/>
            <a:ext cx="825500" cy="0"/>
          </a:xfrm>
          <a:prstGeom prst="line">
            <a:avLst/>
          </a:prstGeom>
          <a:noFill/>
          <a:ln w="9525">
            <a:solidFill>
              <a:schemeClr val="hlink"/>
            </a:solidFill>
            <a:round/>
            <a:headEnd/>
            <a:tailEnd type="triangle" w="med" len="med"/>
          </a:ln>
          <a:effectLst/>
        </p:spPr>
        <p:txBody>
          <a:bodyPr wrap="none"/>
          <a:lstStyle/>
          <a:p>
            <a:endParaRPr lang="en-US" dirty="0"/>
          </a:p>
        </p:txBody>
      </p:sp>
      <p:sp>
        <p:nvSpPr>
          <p:cNvPr id="10269" name="Line 29"/>
          <p:cNvSpPr>
            <a:spLocks noChangeShapeType="1"/>
          </p:cNvSpPr>
          <p:nvPr/>
        </p:nvSpPr>
        <p:spPr bwMode="auto">
          <a:xfrm>
            <a:off x="1816100" y="3810000"/>
            <a:ext cx="825500" cy="0"/>
          </a:xfrm>
          <a:prstGeom prst="line">
            <a:avLst/>
          </a:prstGeom>
          <a:noFill/>
          <a:ln w="9525">
            <a:solidFill>
              <a:schemeClr val="hlink"/>
            </a:solidFill>
            <a:round/>
            <a:headEnd/>
            <a:tailEnd type="triangle" w="med" len="med"/>
          </a:ln>
          <a:effectLst/>
        </p:spPr>
        <p:txBody>
          <a:bodyPr wrap="none"/>
          <a:lstStyle/>
          <a:p>
            <a:endParaRPr lang="en-US" dirty="0"/>
          </a:p>
        </p:txBody>
      </p:sp>
      <p:sp>
        <p:nvSpPr>
          <p:cNvPr id="10270" name="Line 30"/>
          <p:cNvSpPr>
            <a:spLocks noChangeShapeType="1"/>
          </p:cNvSpPr>
          <p:nvPr/>
        </p:nvSpPr>
        <p:spPr bwMode="auto">
          <a:xfrm>
            <a:off x="1816100" y="4572000"/>
            <a:ext cx="825500" cy="0"/>
          </a:xfrm>
          <a:prstGeom prst="line">
            <a:avLst/>
          </a:prstGeom>
          <a:noFill/>
          <a:ln w="9525">
            <a:solidFill>
              <a:schemeClr val="hlink"/>
            </a:solidFill>
            <a:round/>
            <a:headEnd/>
            <a:tailEnd type="triangle" w="med" len="med"/>
          </a:ln>
          <a:effectLst/>
        </p:spPr>
        <p:txBody>
          <a:bodyPr wrap="none"/>
          <a:lstStyle/>
          <a:p>
            <a:endParaRPr lang="en-US" dirty="0"/>
          </a:p>
        </p:txBody>
      </p:sp>
      <p:sp>
        <p:nvSpPr>
          <p:cNvPr id="10271" name="Text Box 31"/>
          <p:cNvSpPr txBox="1">
            <a:spLocks noChangeArrowheads="1"/>
          </p:cNvSpPr>
          <p:nvPr/>
        </p:nvSpPr>
        <p:spPr bwMode="auto">
          <a:xfrm>
            <a:off x="1189350" y="2895600"/>
            <a:ext cx="461665" cy="1524000"/>
          </a:xfrm>
          <a:prstGeom prst="rect">
            <a:avLst/>
          </a:prstGeom>
          <a:noFill/>
          <a:ln w="9525">
            <a:noFill/>
            <a:miter lim="800000"/>
            <a:headEnd/>
            <a:tailEnd/>
          </a:ln>
          <a:effectLst/>
        </p:spPr>
        <p:txBody>
          <a:bodyPr vert="eaVert">
            <a:spAutoFit/>
          </a:bodyPr>
          <a:lstStyle/>
          <a:p>
            <a:pPr algn="l">
              <a:spcBef>
                <a:spcPct val="50000"/>
              </a:spcBef>
            </a:pPr>
            <a:r>
              <a:rPr lang="en-GB" dirty="0">
                <a:solidFill>
                  <a:schemeClr val="tx2"/>
                </a:solidFill>
              </a:rPr>
              <a:t>Inputs</a:t>
            </a:r>
          </a:p>
        </p:txBody>
      </p:sp>
      <p:sp>
        <p:nvSpPr>
          <p:cNvPr id="10272" name="Text Box 32"/>
          <p:cNvSpPr txBox="1">
            <a:spLocks noChangeArrowheads="1"/>
          </p:cNvSpPr>
          <p:nvPr/>
        </p:nvSpPr>
        <p:spPr bwMode="auto">
          <a:xfrm>
            <a:off x="7924800" y="2743200"/>
            <a:ext cx="1320800" cy="369332"/>
          </a:xfrm>
          <a:prstGeom prst="rect">
            <a:avLst/>
          </a:prstGeom>
          <a:noFill/>
          <a:ln w="9525">
            <a:noFill/>
            <a:miter lim="800000"/>
            <a:headEnd/>
            <a:tailEnd/>
          </a:ln>
          <a:effectLst/>
        </p:spPr>
        <p:txBody>
          <a:bodyPr>
            <a:spAutoFit/>
          </a:bodyPr>
          <a:lstStyle/>
          <a:p>
            <a:pPr algn="l">
              <a:spcBef>
                <a:spcPct val="50000"/>
              </a:spcBef>
            </a:pPr>
            <a:r>
              <a:rPr lang="en-GB" dirty="0">
                <a:solidFill>
                  <a:schemeClr val="tx2"/>
                </a:solidFill>
              </a:rPr>
              <a:t>Output</a:t>
            </a:r>
          </a:p>
        </p:txBody>
      </p:sp>
      <p:sp>
        <p:nvSpPr>
          <p:cNvPr id="10273" name="Text Box 33"/>
          <p:cNvSpPr txBox="1">
            <a:spLocks noChangeArrowheads="1"/>
          </p:cNvSpPr>
          <p:nvPr/>
        </p:nvSpPr>
        <p:spPr bwMode="auto">
          <a:xfrm>
            <a:off x="1238250" y="4953003"/>
            <a:ext cx="8089900" cy="923330"/>
          </a:xfrm>
          <a:prstGeom prst="rect">
            <a:avLst/>
          </a:prstGeom>
          <a:noFill/>
          <a:ln w="9525">
            <a:noFill/>
            <a:miter lim="800000"/>
            <a:headEnd/>
            <a:tailEnd/>
          </a:ln>
          <a:effectLst/>
        </p:spPr>
        <p:txBody>
          <a:bodyPr>
            <a:spAutoFit/>
          </a:bodyPr>
          <a:lstStyle/>
          <a:p>
            <a:pPr algn="l">
              <a:spcBef>
                <a:spcPct val="50000"/>
              </a:spcBef>
            </a:pPr>
            <a:r>
              <a:rPr lang="en-GB" dirty="0"/>
              <a:t>An artificial neural network is composed of many artificial neurons that are linked together according to a specific network architecture. The objective of the neural network is to transform the inputs into meaningful outputs.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Model of Artificial neuron</a:t>
            </a:r>
            <a:endParaRPr lang="en-US" dirty="0"/>
          </a:p>
        </p:txBody>
      </p:sp>
      <p:sp>
        <p:nvSpPr>
          <p:cNvPr id="6" name="Content Placeholder 5"/>
          <p:cNvSpPr>
            <a:spLocks noGrp="1"/>
          </p:cNvSpPr>
          <p:nvPr>
            <p:ph idx="1"/>
          </p:nvPr>
        </p:nvSpPr>
        <p:spPr>
          <a:xfrm>
            <a:off x="745013" y="1781311"/>
            <a:ext cx="8415973" cy="1661993"/>
          </a:xfrm>
        </p:spPr>
        <p:txBody>
          <a:bodyPr/>
          <a:lstStyle/>
          <a:p>
            <a:pPr>
              <a:spcBef>
                <a:spcPct val="50000"/>
              </a:spcBef>
              <a:buFont typeface="Arial" pitchFamily="34" charset="0"/>
              <a:buChar char="•"/>
            </a:pPr>
            <a:r>
              <a:rPr lang="en-GB" sz="2000" dirty="0" smtClean="0">
                <a:latin typeface="Arial" pitchFamily="34" charset="0"/>
                <a:cs typeface="Arial" pitchFamily="34" charset="0"/>
              </a:rPr>
              <a:t>An appropriate model/simulation of the nervous system should be able to produce similar responses and behaviours in artificial systems.</a:t>
            </a:r>
          </a:p>
          <a:p>
            <a:pPr>
              <a:spcBef>
                <a:spcPct val="50000"/>
              </a:spcBef>
              <a:buFont typeface="Arial" pitchFamily="34" charset="0"/>
              <a:buChar char="•"/>
            </a:pPr>
            <a:r>
              <a:rPr lang="en-GB" sz="2000" dirty="0" smtClean="0">
                <a:latin typeface="Arial" pitchFamily="34" charset="0"/>
                <a:cs typeface="Arial" pitchFamily="34" charset="0"/>
              </a:rPr>
              <a:t>The nervous system is build by relatively simple units, the neurons, so copying their behaviour and functionality should be the solution.</a:t>
            </a:r>
          </a:p>
          <a:p>
            <a:pPr>
              <a:buNone/>
            </a:pPr>
            <a:endParaRPr lang="en-US" dirty="0"/>
          </a:p>
        </p:txBody>
      </p:sp>
      <p:pic>
        <p:nvPicPr>
          <p:cNvPr id="5" name="Content Placeholder 8" descr="6.png"/>
          <p:cNvPicPr>
            <a:picLocks noChangeAspect="1"/>
          </p:cNvPicPr>
          <p:nvPr/>
        </p:nvPicPr>
        <p:blipFill>
          <a:blip r:embed="rId2" cstate="print">
            <a:grayscl/>
          </a:blip>
          <a:srcRect t="11644"/>
          <a:stretch>
            <a:fillRect/>
          </a:stretch>
        </p:blipFill>
        <p:spPr>
          <a:xfrm>
            <a:off x="1362075" y="3276600"/>
            <a:ext cx="7070063" cy="31242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pPr algn="ctr" eaLnBrk="1" hangingPunct="1"/>
            <a:r>
              <a:rPr lang="en-GB" dirty="0" smtClean="0"/>
              <a:t>Artificial neurons</a:t>
            </a:r>
          </a:p>
        </p:txBody>
      </p:sp>
      <p:sp>
        <p:nvSpPr>
          <p:cNvPr id="2053" name="Text Box 3"/>
          <p:cNvSpPr txBox="1">
            <a:spLocks noChangeArrowheads="1"/>
          </p:cNvSpPr>
          <p:nvPr/>
        </p:nvSpPr>
        <p:spPr bwMode="auto">
          <a:xfrm>
            <a:off x="1219200" y="1600200"/>
            <a:ext cx="6851650" cy="369332"/>
          </a:xfrm>
          <a:prstGeom prst="rect">
            <a:avLst/>
          </a:prstGeom>
          <a:noFill/>
          <a:ln w="9525">
            <a:noFill/>
            <a:miter lim="800000"/>
            <a:headEnd/>
            <a:tailEnd/>
          </a:ln>
        </p:spPr>
        <p:txBody>
          <a:bodyPr>
            <a:spAutoFit/>
          </a:bodyPr>
          <a:lstStyle/>
          <a:p>
            <a:pPr algn="l">
              <a:spcBef>
                <a:spcPct val="50000"/>
              </a:spcBef>
            </a:pPr>
            <a:r>
              <a:rPr lang="en-GB" dirty="0"/>
              <a:t>Nonlinear generalization of neuron:</a:t>
            </a:r>
          </a:p>
        </p:txBody>
      </p:sp>
      <p:graphicFrame>
        <p:nvGraphicFramePr>
          <p:cNvPr id="2050" name="Object 4"/>
          <p:cNvGraphicFramePr>
            <a:graphicFrameLocks noChangeAspect="1"/>
          </p:cNvGraphicFramePr>
          <p:nvPr/>
        </p:nvGraphicFramePr>
        <p:xfrm>
          <a:off x="3048000" y="2209800"/>
          <a:ext cx="2641600" cy="731838"/>
        </p:xfrm>
        <a:graphic>
          <a:graphicData uri="http://schemas.openxmlformats.org/presentationml/2006/ole">
            <p:oleObj spid="_x0000_s18434" name="Equation" r:id="rId4" imgW="634680" imgH="190440" progId="Equation.3">
              <p:embed/>
            </p:oleObj>
          </a:graphicData>
        </a:graphic>
      </p:graphicFrame>
      <p:sp>
        <p:nvSpPr>
          <p:cNvPr id="2054" name="Text Box 5"/>
          <p:cNvSpPr txBox="1">
            <a:spLocks noChangeArrowheads="1"/>
          </p:cNvSpPr>
          <p:nvPr/>
        </p:nvSpPr>
        <p:spPr bwMode="auto">
          <a:xfrm>
            <a:off x="1295400" y="2971800"/>
            <a:ext cx="7759700" cy="1061829"/>
          </a:xfrm>
          <a:prstGeom prst="rect">
            <a:avLst/>
          </a:prstGeom>
          <a:noFill/>
          <a:ln w="9525">
            <a:noFill/>
            <a:miter lim="800000"/>
            <a:headEnd/>
            <a:tailEnd/>
          </a:ln>
        </p:spPr>
        <p:txBody>
          <a:bodyPr>
            <a:spAutoFit/>
          </a:bodyPr>
          <a:lstStyle/>
          <a:p>
            <a:pPr algn="l">
              <a:spcBef>
                <a:spcPct val="50000"/>
              </a:spcBef>
            </a:pPr>
            <a:r>
              <a:rPr lang="en-GB" dirty="0"/>
              <a:t>y is the neuron’s output, x is the vector of inputs, and w is the vector of synaptic weights.</a:t>
            </a:r>
          </a:p>
          <a:p>
            <a:pPr algn="l">
              <a:spcBef>
                <a:spcPct val="50000"/>
              </a:spcBef>
            </a:pPr>
            <a:r>
              <a:rPr lang="en-GB" dirty="0"/>
              <a:t>Examples:</a:t>
            </a:r>
          </a:p>
        </p:txBody>
      </p:sp>
      <p:graphicFrame>
        <p:nvGraphicFramePr>
          <p:cNvPr id="2051" name="Object 6"/>
          <p:cNvGraphicFramePr>
            <a:graphicFrameLocks noChangeAspect="1"/>
          </p:cNvGraphicFramePr>
          <p:nvPr/>
        </p:nvGraphicFramePr>
        <p:xfrm>
          <a:off x="2438400" y="4038600"/>
          <a:ext cx="3473550" cy="2133591"/>
        </p:xfrm>
        <a:graphic>
          <a:graphicData uri="http://schemas.openxmlformats.org/presentationml/2006/ole">
            <p:oleObj spid="_x0000_s18435" name="Equation" r:id="rId5" imgW="1104840" imgH="787320" progId="Equation.3">
              <p:embed/>
            </p:oleObj>
          </a:graphicData>
        </a:graphic>
      </p:graphicFrame>
      <p:sp>
        <p:nvSpPr>
          <p:cNvPr id="2055" name="Text Box 7"/>
          <p:cNvSpPr txBox="1">
            <a:spLocks noChangeArrowheads="1"/>
          </p:cNvSpPr>
          <p:nvPr/>
        </p:nvSpPr>
        <p:spPr bwMode="auto">
          <a:xfrm>
            <a:off x="6172200" y="4495800"/>
            <a:ext cx="2578100" cy="1615827"/>
          </a:xfrm>
          <a:prstGeom prst="rect">
            <a:avLst/>
          </a:prstGeom>
          <a:noFill/>
          <a:ln w="9525">
            <a:noFill/>
            <a:miter lim="800000"/>
            <a:headEnd/>
            <a:tailEnd/>
          </a:ln>
        </p:spPr>
        <p:txBody>
          <a:bodyPr wrap="square">
            <a:spAutoFit/>
          </a:bodyPr>
          <a:lstStyle/>
          <a:p>
            <a:pPr algn="l">
              <a:spcBef>
                <a:spcPct val="50000"/>
              </a:spcBef>
            </a:pPr>
            <a:r>
              <a:rPr lang="en-GB" dirty="0" smtClean="0"/>
              <a:t> sigmoid </a:t>
            </a:r>
            <a:r>
              <a:rPr lang="en-GB" dirty="0"/>
              <a:t>neuron</a:t>
            </a:r>
          </a:p>
          <a:p>
            <a:pPr algn="l">
              <a:spcBef>
                <a:spcPct val="50000"/>
              </a:spcBef>
            </a:pPr>
            <a:endParaRPr lang="en-GB" smtClean="0"/>
          </a:p>
          <a:p>
            <a:pPr algn="l">
              <a:spcBef>
                <a:spcPct val="50000"/>
              </a:spcBef>
            </a:pPr>
            <a:endParaRPr lang="en-GB" dirty="0"/>
          </a:p>
          <a:p>
            <a:pPr algn="l">
              <a:spcBef>
                <a:spcPct val="50000"/>
              </a:spcBef>
            </a:pPr>
            <a:r>
              <a:rPr lang="en-GB" dirty="0"/>
              <a:t>Gaussian neuron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Weights</a:t>
            </a:r>
          </a:p>
        </p:txBody>
      </p:sp>
      <p:sp>
        <p:nvSpPr>
          <p:cNvPr id="57347" name="Rectangle 3"/>
          <p:cNvSpPr>
            <a:spLocks noGrp="1" noChangeArrowheads="1"/>
          </p:cNvSpPr>
          <p:nvPr>
            <p:ph idx="1"/>
          </p:nvPr>
        </p:nvSpPr>
        <p:spPr>
          <a:xfrm>
            <a:off x="745013" y="1781306"/>
            <a:ext cx="8415973" cy="3508653"/>
          </a:xfrm>
        </p:spPr>
        <p:txBody>
          <a:bodyPr/>
          <a:lstStyle/>
          <a:p>
            <a:pPr>
              <a:buFont typeface="Arial" pitchFamily="34" charset="0"/>
              <a:buChar char="•"/>
            </a:pPr>
            <a:r>
              <a:rPr lang="en-US" sz="3200" dirty="0" smtClean="0"/>
              <a:t>Each neuron is connected to every other neuron by means of directed links</a:t>
            </a:r>
          </a:p>
          <a:p>
            <a:pPr>
              <a:buFont typeface="Arial" pitchFamily="34" charset="0"/>
              <a:buChar char="•"/>
            </a:pPr>
            <a:r>
              <a:rPr lang="en-US" sz="3200" dirty="0" smtClean="0"/>
              <a:t>Links are associated with weights</a:t>
            </a:r>
          </a:p>
          <a:p>
            <a:pPr>
              <a:buFont typeface="Arial" pitchFamily="34" charset="0"/>
              <a:buChar char="•"/>
            </a:pPr>
            <a:r>
              <a:rPr lang="en-US" sz="3200" dirty="0" smtClean="0"/>
              <a:t>Weights contain information about the input signal and is represented as a matrix</a:t>
            </a:r>
          </a:p>
          <a:p>
            <a:pPr>
              <a:buFont typeface="Arial" pitchFamily="34" charset="0"/>
              <a:buChar char="•"/>
            </a:pPr>
            <a:r>
              <a:rPr lang="en-US" sz="3200" dirty="0" smtClean="0"/>
              <a:t>Weight matrix also called </a:t>
            </a:r>
            <a:r>
              <a:rPr lang="en-US" sz="3200" u="sng" dirty="0" smtClean="0"/>
              <a:t>connection matrix</a:t>
            </a:r>
          </a:p>
          <a:p>
            <a:pPr>
              <a:buNone/>
            </a:pPr>
            <a:endParaRPr lang="en-US" dirty="0" smtClean="0"/>
          </a:p>
          <a:p>
            <a:pPr eaLnBrk="1" hangingPunct="1"/>
            <a:endParaRPr lang="en-US" u="sng"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normAutofit fontScale="90000"/>
          </a:bodyPr>
          <a:lstStyle/>
          <a:p>
            <a:pPr eaLnBrk="1" hangingPunct="1"/>
            <a:r>
              <a:rPr lang="en-US" smtClean="0"/>
              <a:t>Weight matrix</a:t>
            </a:r>
          </a:p>
        </p:txBody>
      </p:sp>
      <p:sp>
        <p:nvSpPr>
          <p:cNvPr id="6149" name="Rectangle 3"/>
          <p:cNvSpPr>
            <a:spLocks noGrp="1" noChangeArrowheads="1"/>
          </p:cNvSpPr>
          <p:nvPr>
            <p:ph type="body" sz="half" idx="1"/>
          </p:nvPr>
        </p:nvSpPr>
        <p:spPr>
          <a:xfrm>
            <a:off x="495300" y="1600202"/>
            <a:ext cx="4375150" cy="430887"/>
          </a:xfrm>
        </p:spPr>
        <p:txBody>
          <a:bodyPr>
            <a:normAutofit fontScale="92500" lnSpcReduction="20000"/>
          </a:bodyPr>
          <a:lstStyle/>
          <a:p>
            <a:pPr eaLnBrk="1" hangingPunct="1">
              <a:buFontTx/>
              <a:buNone/>
            </a:pPr>
            <a:r>
              <a:rPr lang="en-US" sz="2800" smtClean="0"/>
              <a:t>W=</a:t>
            </a:r>
          </a:p>
        </p:txBody>
      </p:sp>
      <p:graphicFrame>
        <p:nvGraphicFramePr>
          <p:cNvPr id="6146" name="Object 5"/>
          <p:cNvGraphicFramePr>
            <a:graphicFrameLocks noChangeAspect="1"/>
          </p:cNvGraphicFramePr>
          <p:nvPr>
            <p:ph sz="quarter" idx="2"/>
          </p:nvPr>
        </p:nvGraphicFramePr>
        <p:xfrm>
          <a:off x="1488480" y="1628778"/>
          <a:ext cx="608806" cy="4537075"/>
        </p:xfrm>
        <a:graphic>
          <a:graphicData uri="http://schemas.openxmlformats.org/presentationml/2006/ole">
            <p:oleObj spid="_x0000_s68610" name="Equation" r:id="rId3" imgW="406224" imgH="2462731" progId="">
              <p:embed/>
            </p:oleObj>
          </a:graphicData>
        </a:graphic>
      </p:graphicFrame>
      <p:graphicFrame>
        <p:nvGraphicFramePr>
          <p:cNvPr id="6147" name="Object 9"/>
          <p:cNvGraphicFramePr>
            <a:graphicFrameLocks noChangeAspect="1"/>
          </p:cNvGraphicFramePr>
          <p:nvPr>
            <p:ph sz="quarter" idx="3"/>
          </p:nvPr>
        </p:nvGraphicFramePr>
        <p:xfrm>
          <a:off x="5142610" y="1773239"/>
          <a:ext cx="3519983" cy="4249737"/>
        </p:xfrm>
        <a:graphic>
          <a:graphicData uri="http://schemas.openxmlformats.org/presentationml/2006/ole">
            <p:oleObj spid="_x0000_s68611" name="Equation" r:id="rId4" imgW="1320800" imgH="1295400" progId="">
              <p:embed/>
            </p:oleObj>
          </a:graphicData>
        </a:graphic>
      </p:graphicFrame>
      <p:sp>
        <p:nvSpPr>
          <p:cNvPr id="6150" name="Text Box 7"/>
          <p:cNvSpPr txBox="1">
            <a:spLocks noChangeArrowheads="1"/>
          </p:cNvSpPr>
          <p:nvPr/>
        </p:nvSpPr>
        <p:spPr bwMode="auto">
          <a:xfrm>
            <a:off x="2378478" y="3573463"/>
            <a:ext cx="1014677" cy="366712"/>
          </a:xfrm>
          <a:prstGeom prst="rect">
            <a:avLst/>
          </a:prstGeom>
          <a:noFill/>
          <a:ln w="9525">
            <a:noFill/>
            <a:miter lim="800000"/>
            <a:headEnd/>
            <a:tailEnd/>
          </a:ln>
        </p:spPr>
        <p:txBody>
          <a:bodyPr>
            <a:spAutoFit/>
          </a:bodyPr>
          <a:lstStyle/>
          <a:p>
            <a:pPr>
              <a:spcBef>
                <a:spcPct val="50000"/>
              </a:spcBef>
            </a:pPr>
            <a:r>
              <a:rPr lang="en-US"/>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fontScale="90000"/>
          </a:bodyPr>
          <a:lstStyle/>
          <a:p>
            <a:pPr eaLnBrk="1" hangingPunct="1"/>
            <a:r>
              <a:rPr lang="en-US" smtClean="0"/>
              <a:t>Weights contd…</a:t>
            </a:r>
          </a:p>
        </p:txBody>
      </p:sp>
      <p:sp>
        <p:nvSpPr>
          <p:cNvPr id="7172" name="Rectangle 3"/>
          <p:cNvSpPr>
            <a:spLocks noGrp="1" noChangeArrowheads="1"/>
          </p:cNvSpPr>
          <p:nvPr>
            <p:ph type="body" sz="half" idx="1"/>
          </p:nvPr>
        </p:nvSpPr>
        <p:spPr>
          <a:xfrm>
            <a:off x="350843" y="1196976"/>
            <a:ext cx="9138973" cy="1329595"/>
          </a:xfrm>
        </p:spPr>
        <p:txBody>
          <a:bodyPr/>
          <a:lstStyle/>
          <a:p>
            <a:pPr eaLnBrk="1" hangingPunct="1">
              <a:lnSpc>
                <a:spcPct val="90000"/>
              </a:lnSpc>
            </a:pPr>
            <a:r>
              <a:rPr lang="en-US" sz="2400" i="1" smtClean="0"/>
              <a:t>w</a:t>
            </a:r>
            <a:r>
              <a:rPr lang="en-US" sz="2400" i="1" baseline="-25000" smtClean="0"/>
              <a:t>ij –</a:t>
            </a:r>
            <a:r>
              <a:rPr lang="en-US" sz="2400" smtClean="0"/>
              <a:t>is the weight from processing element </a:t>
            </a:r>
            <a:r>
              <a:rPr lang="en-US" sz="2400" i="1" smtClean="0"/>
              <a:t>”i”</a:t>
            </a:r>
            <a:r>
              <a:rPr lang="en-US" sz="2400" i="1" baseline="-25000" smtClean="0"/>
              <a:t>  </a:t>
            </a:r>
            <a:r>
              <a:rPr lang="en-US" sz="2400" smtClean="0"/>
              <a:t>(source node) to processing element </a:t>
            </a:r>
            <a:r>
              <a:rPr lang="en-US" sz="2400" i="1" smtClean="0"/>
              <a:t>“j” </a:t>
            </a:r>
            <a:r>
              <a:rPr lang="en-US" sz="2400" smtClean="0"/>
              <a:t>(destination node)</a:t>
            </a:r>
          </a:p>
          <a:p>
            <a:pPr eaLnBrk="1" hangingPunct="1">
              <a:lnSpc>
                <a:spcPct val="90000"/>
              </a:lnSpc>
              <a:buFontTx/>
              <a:buNone/>
            </a:pPr>
            <a:endParaRPr lang="en-US" sz="2400" i="1" smtClean="0"/>
          </a:p>
          <a:p>
            <a:pPr eaLnBrk="1" hangingPunct="1">
              <a:lnSpc>
                <a:spcPct val="90000"/>
              </a:lnSpc>
              <a:buFontTx/>
              <a:buNone/>
            </a:pPr>
            <a:endParaRPr lang="en-US" sz="2400" i="1" smtClean="0"/>
          </a:p>
        </p:txBody>
      </p:sp>
      <p:grpSp>
        <p:nvGrpSpPr>
          <p:cNvPr id="2" name="Group 19"/>
          <p:cNvGrpSpPr>
            <a:grpSpLocks/>
          </p:cNvGrpSpPr>
          <p:nvPr/>
        </p:nvGrpSpPr>
        <p:grpSpPr bwMode="auto">
          <a:xfrm>
            <a:off x="194342" y="2708275"/>
            <a:ext cx="4201450" cy="3600450"/>
            <a:chOff x="1474" y="1842"/>
            <a:chExt cx="2993" cy="2268"/>
          </a:xfrm>
        </p:grpSpPr>
        <p:sp>
          <p:nvSpPr>
            <p:cNvPr id="7174" name="Oval 4"/>
            <p:cNvSpPr>
              <a:spLocks noChangeArrowheads="1"/>
            </p:cNvSpPr>
            <p:nvPr/>
          </p:nvSpPr>
          <p:spPr bwMode="auto">
            <a:xfrm>
              <a:off x="1474" y="2115"/>
              <a:ext cx="453" cy="408"/>
            </a:xfrm>
            <a:prstGeom prst="ellipse">
              <a:avLst/>
            </a:prstGeom>
            <a:noFill/>
            <a:ln w="9525">
              <a:solidFill>
                <a:schemeClr val="tx1"/>
              </a:solidFill>
              <a:round/>
              <a:headEnd/>
              <a:tailEnd/>
            </a:ln>
          </p:spPr>
          <p:txBody>
            <a:bodyPr wrap="none" anchor="ctr"/>
            <a:lstStyle/>
            <a:p>
              <a:pPr algn="ctr"/>
              <a:r>
                <a:rPr lang="en-US" i="1"/>
                <a:t>X</a:t>
              </a:r>
              <a:r>
                <a:rPr lang="en-US" i="1" baseline="-25000"/>
                <a:t>1</a:t>
              </a:r>
            </a:p>
          </p:txBody>
        </p:sp>
        <p:sp>
          <p:nvSpPr>
            <p:cNvPr id="7175" name="Oval 5"/>
            <p:cNvSpPr>
              <a:spLocks noChangeArrowheads="1"/>
            </p:cNvSpPr>
            <p:nvPr/>
          </p:nvSpPr>
          <p:spPr bwMode="auto">
            <a:xfrm>
              <a:off x="2699" y="1842"/>
              <a:ext cx="453" cy="408"/>
            </a:xfrm>
            <a:prstGeom prst="ellipse">
              <a:avLst/>
            </a:prstGeom>
            <a:noFill/>
            <a:ln w="9525">
              <a:solidFill>
                <a:schemeClr val="tx1"/>
              </a:solidFill>
              <a:round/>
              <a:headEnd/>
              <a:tailEnd/>
            </a:ln>
          </p:spPr>
          <p:txBody>
            <a:bodyPr wrap="none" anchor="ctr"/>
            <a:lstStyle/>
            <a:p>
              <a:pPr algn="ctr"/>
              <a:r>
                <a:rPr lang="en-US"/>
                <a:t>1</a:t>
              </a:r>
            </a:p>
          </p:txBody>
        </p:sp>
        <p:sp>
          <p:nvSpPr>
            <p:cNvPr id="7176" name="Oval 6"/>
            <p:cNvSpPr>
              <a:spLocks noChangeArrowheads="1"/>
            </p:cNvSpPr>
            <p:nvPr/>
          </p:nvSpPr>
          <p:spPr bwMode="auto">
            <a:xfrm>
              <a:off x="1474" y="2886"/>
              <a:ext cx="453" cy="408"/>
            </a:xfrm>
            <a:prstGeom prst="ellipse">
              <a:avLst/>
            </a:prstGeom>
            <a:noFill/>
            <a:ln w="9525">
              <a:solidFill>
                <a:schemeClr val="tx1"/>
              </a:solidFill>
              <a:round/>
              <a:headEnd/>
              <a:tailEnd/>
            </a:ln>
          </p:spPr>
          <p:txBody>
            <a:bodyPr wrap="none" anchor="ctr"/>
            <a:lstStyle/>
            <a:p>
              <a:pPr algn="ctr"/>
              <a:r>
                <a:rPr lang="en-US" i="1"/>
                <a:t>X</a:t>
              </a:r>
              <a:r>
                <a:rPr lang="en-US" i="1" baseline="-25000"/>
                <a:t>i</a:t>
              </a:r>
            </a:p>
          </p:txBody>
        </p:sp>
        <p:sp>
          <p:nvSpPr>
            <p:cNvPr id="7177" name="Oval 7"/>
            <p:cNvSpPr>
              <a:spLocks noChangeArrowheads="1"/>
            </p:cNvSpPr>
            <p:nvPr/>
          </p:nvSpPr>
          <p:spPr bwMode="auto">
            <a:xfrm>
              <a:off x="4014" y="2840"/>
              <a:ext cx="453" cy="454"/>
            </a:xfrm>
            <a:prstGeom prst="ellipse">
              <a:avLst/>
            </a:prstGeom>
            <a:noFill/>
            <a:ln w="9525">
              <a:solidFill>
                <a:schemeClr val="tx1"/>
              </a:solidFill>
              <a:round/>
              <a:headEnd/>
              <a:tailEnd/>
            </a:ln>
          </p:spPr>
          <p:txBody>
            <a:bodyPr wrap="none" anchor="ctr"/>
            <a:lstStyle/>
            <a:p>
              <a:pPr algn="ctr"/>
              <a:r>
                <a:rPr lang="en-US" i="1"/>
                <a:t>Y</a:t>
              </a:r>
              <a:r>
                <a:rPr lang="en-US" i="1" baseline="-25000"/>
                <a:t>j</a:t>
              </a:r>
            </a:p>
          </p:txBody>
        </p:sp>
        <p:sp>
          <p:nvSpPr>
            <p:cNvPr id="7178" name="Oval 8"/>
            <p:cNvSpPr>
              <a:spLocks noChangeArrowheads="1"/>
            </p:cNvSpPr>
            <p:nvPr/>
          </p:nvSpPr>
          <p:spPr bwMode="auto">
            <a:xfrm>
              <a:off x="1474" y="3702"/>
              <a:ext cx="453" cy="408"/>
            </a:xfrm>
            <a:prstGeom prst="ellipse">
              <a:avLst/>
            </a:prstGeom>
            <a:noFill/>
            <a:ln w="9525">
              <a:solidFill>
                <a:schemeClr val="tx1"/>
              </a:solidFill>
              <a:round/>
              <a:headEnd/>
              <a:tailEnd/>
            </a:ln>
          </p:spPr>
          <p:txBody>
            <a:bodyPr wrap="none" anchor="ctr"/>
            <a:lstStyle/>
            <a:p>
              <a:pPr algn="ctr"/>
              <a:r>
                <a:rPr lang="en-US" i="1"/>
                <a:t>X</a:t>
              </a:r>
              <a:r>
                <a:rPr lang="en-US" i="1" baseline="-25000"/>
                <a:t>n</a:t>
              </a:r>
            </a:p>
          </p:txBody>
        </p:sp>
        <p:sp>
          <p:nvSpPr>
            <p:cNvPr id="7179" name="Line 9"/>
            <p:cNvSpPr>
              <a:spLocks noChangeShapeType="1"/>
            </p:cNvSpPr>
            <p:nvPr/>
          </p:nvSpPr>
          <p:spPr bwMode="auto">
            <a:xfrm>
              <a:off x="1701" y="2523"/>
              <a:ext cx="0" cy="363"/>
            </a:xfrm>
            <a:prstGeom prst="line">
              <a:avLst/>
            </a:prstGeom>
            <a:noFill/>
            <a:ln w="9525">
              <a:solidFill>
                <a:schemeClr val="tx1"/>
              </a:solidFill>
              <a:prstDash val="dash"/>
              <a:round/>
              <a:headEnd/>
              <a:tailEnd/>
            </a:ln>
          </p:spPr>
          <p:txBody>
            <a:bodyPr/>
            <a:lstStyle/>
            <a:p>
              <a:endParaRPr lang="en-IN"/>
            </a:p>
          </p:txBody>
        </p:sp>
        <p:sp>
          <p:nvSpPr>
            <p:cNvPr id="7180" name="Line 10"/>
            <p:cNvSpPr>
              <a:spLocks noChangeShapeType="1"/>
            </p:cNvSpPr>
            <p:nvPr/>
          </p:nvSpPr>
          <p:spPr bwMode="auto">
            <a:xfrm>
              <a:off x="1701" y="3294"/>
              <a:ext cx="0" cy="408"/>
            </a:xfrm>
            <a:prstGeom prst="line">
              <a:avLst/>
            </a:prstGeom>
            <a:noFill/>
            <a:ln w="9525">
              <a:solidFill>
                <a:schemeClr val="tx1"/>
              </a:solidFill>
              <a:prstDash val="dash"/>
              <a:round/>
              <a:headEnd/>
              <a:tailEnd/>
            </a:ln>
          </p:spPr>
          <p:txBody>
            <a:bodyPr/>
            <a:lstStyle/>
            <a:p>
              <a:endParaRPr lang="en-IN"/>
            </a:p>
          </p:txBody>
        </p:sp>
        <p:sp>
          <p:nvSpPr>
            <p:cNvPr id="7181" name="Line 11"/>
            <p:cNvSpPr>
              <a:spLocks noChangeShapeType="1"/>
            </p:cNvSpPr>
            <p:nvPr/>
          </p:nvSpPr>
          <p:spPr bwMode="auto">
            <a:xfrm>
              <a:off x="1927" y="2296"/>
              <a:ext cx="2087" cy="726"/>
            </a:xfrm>
            <a:prstGeom prst="line">
              <a:avLst/>
            </a:prstGeom>
            <a:noFill/>
            <a:ln w="9525">
              <a:solidFill>
                <a:schemeClr val="tx1"/>
              </a:solidFill>
              <a:round/>
              <a:headEnd/>
              <a:tailEnd type="triangle" w="med" len="med"/>
            </a:ln>
          </p:spPr>
          <p:txBody>
            <a:bodyPr/>
            <a:lstStyle/>
            <a:p>
              <a:endParaRPr lang="en-IN"/>
            </a:p>
          </p:txBody>
        </p:sp>
        <p:sp>
          <p:nvSpPr>
            <p:cNvPr id="7182" name="Line 12"/>
            <p:cNvSpPr>
              <a:spLocks noChangeShapeType="1"/>
            </p:cNvSpPr>
            <p:nvPr/>
          </p:nvSpPr>
          <p:spPr bwMode="auto">
            <a:xfrm>
              <a:off x="1927" y="3113"/>
              <a:ext cx="2087" cy="0"/>
            </a:xfrm>
            <a:prstGeom prst="line">
              <a:avLst/>
            </a:prstGeom>
            <a:noFill/>
            <a:ln w="9525">
              <a:solidFill>
                <a:schemeClr val="tx1"/>
              </a:solidFill>
              <a:round/>
              <a:headEnd/>
              <a:tailEnd type="triangle" w="med" len="med"/>
            </a:ln>
          </p:spPr>
          <p:txBody>
            <a:bodyPr/>
            <a:lstStyle/>
            <a:p>
              <a:endParaRPr lang="en-IN"/>
            </a:p>
          </p:txBody>
        </p:sp>
        <p:sp>
          <p:nvSpPr>
            <p:cNvPr id="7183" name="Line 13"/>
            <p:cNvSpPr>
              <a:spLocks noChangeShapeType="1"/>
            </p:cNvSpPr>
            <p:nvPr/>
          </p:nvSpPr>
          <p:spPr bwMode="auto">
            <a:xfrm flipV="1">
              <a:off x="1927" y="3158"/>
              <a:ext cx="2132" cy="771"/>
            </a:xfrm>
            <a:prstGeom prst="line">
              <a:avLst/>
            </a:prstGeom>
            <a:noFill/>
            <a:ln w="9525">
              <a:solidFill>
                <a:schemeClr val="tx1"/>
              </a:solidFill>
              <a:round/>
              <a:headEnd/>
              <a:tailEnd type="triangle" w="med" len="med"/>
            </a:ln>
          </p:spPr>
          <p:txBody>
            <a:bodyPr/>
            <a:lstStyle/>
            <a:p>
              <a:endParaRPr lang="en-IN"/>
            </a:p>
          </p:txBody>
        </p:sp>
        <p:sp>
          <p:nvSpPr>
            <p:cNvPr id="7184" name="Text Box 14"/>
            <p:cNvSpPr txBox="1">
              <a:spLocks noChangeArrowheads="1"/>
            </p:cNvSpPr>
            <p:nvPr/>
          </p:nvSpPr>
          <p:spPr bwMode="auto">
            <a:xfrm>
              <a:off x="2517" y="2568"/>
              <a:ext cx="454" cy="231"/>
            </a:xfrm>
            <a:prstGeom prst="rect">
              <a:avLst/>
            </a:prstGeom>
            <a:noFill/>
            <a:ln w="9525">
              <a:noFill/>
              <a:miter lim="800000"/>
              <a:headEnd/>
              <a:tailEnd/>
            </a:ln>
          </p:spPr>
          <p:txBody>
            <a:bodyPr>
              <a:spAutoFit/>
            </a:bodyPr>
            <a:lstStyle/>
            <a:p>
              <a:pPr>
                <a:spcBef>
                  <a:spcPct val="50000"/>
                </a:spcBef>
              </a:pPr>
              <a:r>
                <a:rPr lang="en-US" i="1"/>
                <a:t>w</a:t>
              </a:r>
              <a:r>
                <a:rPr lang="en-US" i="1" baseline="-25000"/>
                <a:t>1j</a:t>
              </a:r>
            </a:p>
          </p:txBody>
        </p:sp>
        <p:sp>
          <p:nvSpPr>
            <p:cNvPr id="7185" name="Text Box 15"/>
            <p:cNvSpPr txBox="1">
              <a:spLocks noChangeArrowheads="1"/>
            </p:cNvSpPr>
            <p:nvPr/>
          </p:nvSpPr>
          <p:spPr bwMode="auto">
            <a:xfrm>
              <a:off x="2517" y="3203"/>
              <a:ext cx="544" cy="231"/>
            </a:xfrm>
            <a:prstGeom prst="rect">
              <a:avLst/>
            </a:prstGeom>
            <a:noFill/>
            <a:ln w="9525">
              <a:noFill/>
              <a:miter lim="800000"/>
              <a:headEnd/>
              <a:tailEnd/>
            </a:ln>
          </p:spPr>
          <p:txBody>
            <a:bodyPr>
              <a:spAutoFit/>
            </a:bodyPr>
            <a:lstStyle/>
            <a:p>
              <a:pPr>
                <a:spcBef>
                  <a:spcPct val="50000"/>
                </a:spcBef>
              </a:pPr>
              <a:r>
                <a:rPr lang="en-US" i="1"/>
                <a:t>w</a:t>
              </a:r>
              <a:r>
                <a:rPr lang="en-US" i="1" baseline="-25000"/>
                <a:t>ij</a:t>
              </a:r>
            </a:p>
          </p:txBody>
        </p:sp>
        <p:sp>
          <p:nvSpPr>
            <p:cNvPr id="7186" name="Text Box 16"/>
            <p:cNvSpPr txBox="1">
              <a:spLocks noChangeArrowheads="1"/>
            </p:cNvSpPr>
            <p:nvPr/>
          </p:nvSpPr>
          <p:spPr bwMode="auto">
            <a:xfrm>
              <a:off x="2789" y="3793"/>
              <a:ext cx="499" cy="231"/>
            </a:xfrm>
            <a:prstGeom prst="rect">
              <a:avLst/>
            </a:prstGeom>
            <a:noFill/>
            <a:ln w="9525">
              <a:noFill/>
              <a:miter lim="800000"/>
              <a:headEnd/>
              <a:tailEnd/>
            </a:ln>
          </p:spPr>
          <p:txBody>
            <a:bodyPr>
              <a:spAutoFit/>
            </a:bodyPr>
            <a:lstStyle/>
            <a:p>
              <a:pPr>
                <a:spcBef>
                  <a:spcPct val="50000"/>
                </a:spcBef>
              </a:pPr>
              <a:r>
                <a:rPr lang="en-US" i="1"/>
                <a:t>w</a:t>
              </a:r>
              <a:r>
                <a:rPr lang="en-US" i="1" baseline="-25000"/>
                <a:t>nj</a:t>
              </a:r>
            </a:p>
          </p:txBody>
        </p:sp>
        <p:sp>
          <p:nvSpPr>
            <p:cNvPr id="7187" name="Line 17"/>
            <p:cNvSpPr>
              <a:spLocks noChangeShapeType="1"/>
            </p:cNvSpPr>
            <p:nvPr/>
          </p:nvSpPr>
          <p:spPr bwMode="auto">
            <a:xfrm>
              <a:off x="3016" y="2205"/>
              <a:ext cx="1043" cy="771"/>
            </a:xfrm>
            <a:prstGeom prst="line">
              <a:avLst/>
            </a:prstGeom>
            <a:noFill/>
            <a:ln w="9525">
              <a:solidFill>
                <a:schemeClr val="tx1"/>
              </a:solidFill>
              <a:round/>
              <a:headEnd/>
              <a:tailEnd type="triangle" w="med" len="med"/>
            </a:ln>
          </p:spPr>
          <p:txBody>
            <a:bodyPr/>
            <a:lstStyle/>
            <a:p>
              <a:endParaRPr lang="en-IN"/>
            </a:p>
          </p:txBody>
        </p:sp>
        <p:sp>
          <p:nvSpPr>
            <p:cNvPr id="7188" name="Text Box 18"/>
            <p:cNvSpPr txBox="1">
              <a:spLocks noChangeArrowheads="1"/>
            </p:cNvSpPr>
            <p:nvPr/>
          </p:nvSpPr>
          <p:spPr bwMode="auto">
            <a:xfrm>
              <a:off x="3243" y="2251"/>
              <a:ext cx="590" cy="231"/>
            </a:xfrm>
            <a:prstGeom prst="rect">
              <a:avLst/>
            </a:prstGeom>
            <a:noFill/>
            <a:ln w="9525">
              <a:noFill/>
              <a:miter lim="800000"/>
              <a:headEnd/>
              <a:tailEnd/>
            </a:ln>
          </p:spPr>
          <p:txBody>
            <a:bodyPr>
              <a:spAutoFit/>
            </a:bodyPr>
            <a:lstStyle/>
            <a:p>
              <a:pPr>
                <a:spcBef>
                  <a:spcPct val="50000"/>
                </a:spcBef>
              </a:pPr>
              <a:r>
                <a:rPr lang="en-US" i="1"/>
                <a:t>b</a:t>
              </a:r>
              <a:r>
                <a:rPr lang="en-US" i="1" baseline="-25000"/>
                <a:t>j</a:t>
              </a:r>
            </a:p>
          </p:txBody>
        </p:sp>
      </p:grpSp>
      <p:graphicFrame>
        <p:nvGraphicFramePr>
          <p:cNvPr id="7170" name="Object 20"/>
          <p:cNvGraphicFramePr>
            <a:graphicFrameLocks noChangeAspect="1"/>
          </p:cNvGraphicFramePr>
          <p:nvPr/>
        </p:nvGraphicFramePr>
        <p:xfrm>
          <a:off x="5186893" y="2311410"/>
          <a:ext cx="4719108" cy="3960813"/>
        </p:xfrm>
        <a:graphic>
          <a:graphicData uri="http://schemas.openxmlformats.org/presentationml/2006/ole">
            <p:oleObj spid="_x0000_s69634" name="Equation" r:id="rId3" imgW="2514600" imgH="1600200" progId="">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Activation Functions</a:t>
            </a:r>
            <a:endParaRPr lang="en-IN" smtClean="0"/>
          </a:p>
        </p:txBody>
      </p:sp>
      <p:sp>
        <p:nvSpPr>
          <p:cNvPr id="58371" name="Rectangle 3"/>
          <p:cNvSpPr>
            <a:spLocks noGrp="1" noChangeArrowheads="1"/>
          </p:cNvSpPr>
          <p:nvPr>
            <p:ph idx="1"/>
          </p:nvPr>
        </p:nvSpPr>
        <p:spPr/>
        <p:txBody>
          <a:bodyPr>
            <a:normAutofit fontScale="85000" lnSpcReduction="20000"/>
          </a:bodyPr>
          <a:lstStyle/>
          <a:p>
            <a:pPr eaLnBrk="1" hangingPunct="1">
              <a:buFont typeface="Arial" pitchFamily="34" charset="0"/>
              <a:buChar char="•"/>
            </a:pPr>
            <a:r>
              <a:rPr lang="en-US" sz="2800" dirty="0" smtClean="0"/>
              <a:t>Used to calculate the output response of a neuron.</a:t>
            </a:r>
          </a:p>
          <a:p>
            <a:pPr eaLnBrk="1" hangingPunct="1">
              <a:buFont typeface="Arial" pitchFamily="34" charset="0"/>
              <a:buChar char="•"/>
            </a:pPr>
            <a:r>
              <a:rPr lang="en-US" sz="2800" dirty="0" smtClean="0"/>
              <a:t>Sum of the weighted input signal is applied with an activation to obtain the response.</a:t>
            </a:r>
          </a:p>
          <a:p>
            <a:pPr eaLnBrk="1" hangingPunct="1">
              <a:buFont typeface="Arial" pitchFamily="34" charset="0"/>
              <a:buChar char="•"/>
            </a:pPr>
            <a:r>
              <a:rPr lang="en-US" sz="2800" dirty="0" smtClean="0"/>
              <a:t>Activation functions can be linear or non linear</a:t>
            </a:r>
          </a:p>
          <a:p>
            <a:pPr>
              <a:buFont typeface="Arial" pitchFamily="34" charset="0"/>
              <a:buChar char="•"/>
            </a:pPr>
            <a:r>
              <a:rPr lang="en-US" sz="2800" dirty="0" smtClean="0"/>
              <a:t>Bipolar binary and </a:t>
            </a:r>
            <a:r>
              <a:rPr lang="en-US" sz="2800" dirty="0" err="1" smtClean="0"/>
              <a:t>unipolar</a:t>
            </a:r>
            <a:r>
              <a:rPr lang="en-US" sz="2800" dirty="0" smtClean="0"/>
              <a:t> binary are called as hard limiting activation functions used in discrete neuron model</a:t>
            </a:r>
          </a:p>
          <a:p>
            <a:pPr>
              <a:buFont typeface="Arial" pitchFamily="34" charset="0"/>
              <a:buChar char="•"/>
            </a:pPr>
            <a:r>
              <a:rPr lang="en-US" sz="2800" dirty="0" err="1" smtClean="0"/>
              <a:t>Unipolar</a:t>
            </a:r>
            <a:r>
              <a:rPr lang="en-US" sz="2800" dirty="0" smtClean="0"/>
              <a:t> continuous and bipolar continuous are called soft limiting activation functions are  called </a:t>
            </a:r>
            <a:r>
              <a:rPr lang="en-US" sz="2800" u="sng" dirty="0" err="1" smtClean="0"/>
              <a:t>sigmoidal</a:t>
            </a:r>
            <a:r>
              <a:rPr lang="en-US" sz="2800" dirty="0" smtClean="0"/>
              <a:t> characteristics. </a:t>
            </a:r>
          </a:p>
          <a:p>
            <a:pPr eaLnBrk="1" hangingPunct="1">
              <a:buFont typeface="Arial" pitchFamily="34" charset="0"/>
              <a:buChar char="•"/>
            </a:pPr>
            <a:endParaRPr lang="en-US" sz="2800" dirty="0" smtClean="0"/>
          </a:p>
          <a:p>
            <a:pPr eaLnBrk="1" hangingPunct="1">
              <a:buFont typeface="Arial" pitchFamily="34" charset="0"/>
              <a:buChar char="•"/>
            </a:pPr>
            <a:r>
              <a:rPr lang="en-US" sz="2800" dirty="0" smtClean="0"/>
              <a:t>Already dealt</a:t>
            </a:r>
          </a:p>
          <a:p>
            <a:pPr lvl="1" eaLnBrk="1" hangingPunct="1">
              <a:buFont typeface="Arial" pitchFamily="34" charset="0"/>
              <a:buChar char="•"/>
            </a:pPr>
            <a:r>
              <a:rPr lang="en-US" sz="2400" dirty="0" smtClean="0"/>
              <a:t>Identity function</a:t>
            </a:r>
          </a:p>
          <a:p>
            <a:pPr lvl="1" eaLnBrk="1" hangingPunct="1">
              <a:buFont typeface="Arial" pitchFamily="34" charset="0"/>
              <a:buChar char="•"/>
            </a:pPr>
            <a:r>
              <a:rPr lang="en-US" sz="2400" dirty="0" smtClean="0"/>
              <a:t>Single/binary step function</a:t>
            </a:r>
          </a:p>
          <a:p>
            <a:pPr lvl="1" eaLnBrk="1" hangingPunct="1">
              <a:buFont typeface="Arial" pitchFamily="34" charset="0"/>
              <a:buChar char="•"/>
            </a:pPr>
            <a:r>
              <a:rPr lang="en-US" sz="2400" dirty="0" smtClean="0"/>
              <a:t>Discrete/continuous </a:t>
            </a:r>
            <a:r>
              <a:rPr lang="en-US" sz="2400" dirty="0" err="1" smtClean="0"/>
              <a:t>sigmoidal</a:t>
            </a:r>
            <a:r>
              <a:rPr lang="en-US" sz="2400" dirty="0" smtClean="0"/>
              <a:t> function.</a:t>
            </a:r>
            <a:endParaRPr lang="en-IN"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381009"/>
            <a:ext cx="9025913" cy="1354217"/>
          </a:xfrm>
        </p:spPr>
        <p:txBody>
          <a:bodyPr>
            <a:normAutofit fontScale="90000"/>
          </a:bodyPr>
          <a:lstStyle/>
          <a:p>
            <a:pPr algn="ctr"/>
            <a:r>
              <a:rPr lang="en-IN" dirty="0" smtClean="0"/>
              <a:t>Intelligent Control System </a:t>
            </a:r>
            <a:br>
              <a:rPr lang="en-IN" dirty="0" smtClean="0"/>
            </a:br>
            <a:r>
              <a:rPr lang="en-IN" dirty="0" smtClean="0"/>
              <a:t>COURSE OUTCOMES</a:t>
            </a:r>
            <a:endParaRPr lang="en-IN" dirty="0"/>
          </a:p>
        </p:txBody>
      </p:sp>
      <p:sp>
        <p:nvSpPr>
          <p:cNvPr id="3" name="Text Placeholder 2"/>
          <p:cNvSpPr>
            <a:spLocks noGrp="1"/>
          </p:cNvSpPr>
          <p:nvPr>
            <p:ph idx="1"/>
          </p:nvPr>
        </p:nvSpPr>
        <p:spPr>
          <a:xfrm>
            <a:off x="745013" y="1781307"/>
            <a:ext cx="8415973" cy="4216539"/>
          </a:xfrm>
        </p:spPr>
        <p:txBody>
          <a:bodyPr>
            <a:normAutofit fontScale="77500" lnSpcReduction="20000"/>
          </a:bodyPr>
          <a:lstStyle/>
          <a:p>
            <a:pPr algn="just"/>
            <a:r>
              <a:rPr lang="en-US" dirty="0" smtClean="0"/>
              <a:t>COURSE OUTCOMES: At the end of the course, the students will be able to:</a:t>
            </a:r>
          </a:p>
          <a:p>
            <a:pPr algn="just"/>
            <a:r>
              <a:rPr lang="en-US" dirty="0" smtClean="0"/>
              <a:t> </a:t>
            </a:r>
            <a:r>
              <a:rPr lang="en-US" b="1" dirty="0" smtClean="0"/>
              <a:t>CO1: </a:t>
            </a:r>
            <a:r>
              <a:rPr lang="en-US" dirty="0" smtClean="0"/>
              <a:t>Comprehend the concepts of biological neurons and artificial neurons. (Understand-L2) </a:t>
            </a:r>
          </a:p>
          <a:p>
            <a:pPr algn="just"/>
            <a:r>
              <a:rPr lang="en-US" b="1" dirty="0" smtClean="0"/>
              <a:t>CO2: </a:t>
            </a:r>
            <a:r>
              <a:rPr lang="en-US" dirty="0" smtClean="0"/>
              <a:t>Analyze the feed-forward and feedback neural networks and their learning algorithms.(Apply-L3) </a:t>
            </a:r>
          </a:p>
          <a:p>
            <a:pPr algn="just"/>
            <a:r>
              <a:rPr lang="en-US" dirty="0" smtClean="0"/>
              <a:t>CO3: Comprehend the neural network training and design concepts (Apply-L3) </a:t>
            </a:r>
          </a:p>
          <a:p>
            <a:pPr algn="just"/>
            <a:r>
              <a:rPr lang="en-US" b="1" dirty="0" smtClean="0"/>
              <a:t>CO4: </a:t>
            </a:r>
            <a:r>
              <a:rPr lang="en-US" dirty="0" smtClean="0"/>
              <a:t>Comprehend the concept of fuzziness involved in various systems, fuzzy set theory, member ship functions and their Implementation methods and fuzzy logic (Apply-L3)</a:t>
            </a:r>
          </a:p>
          <a:p>
            <a:pPr algn="just"/>
            <a:r>
              <a:rPr lang="en-US" dirty="0" smtClean="0"/>
              <a:t> </a:t>
            </a:r>
            <a:r>
              <a:rPr lang="en-US" b="1" dirty="0" smtClean="0"/>
              <a:t>CO5</a:t>
            </a:r>
            <a:r>
              <a:rPr lang="en-US" dirty="0" smtClean="0"/>
              <a:t>: Apply fuzzy logic to real world problems. (Apply-L3)</a:t>
            </a:r>
            <a:endParaRPr lang="en-I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Bias</a:t>
            </a:r>
          </a:p>
        </p:txBody>
      </p:sp>
      <p:sp>
        <p:nvSpPr>
          <p:cNvPr id="59395" name="Rectangle 3"/>
          <p:cNvSpPr>
            <a:spLocks noGrp="1" noChangeArrowheads="1"/>
          </p:cNvSpPr>
          <p:nvPr>
            <p:ph idx="1"/>
          </p:nvPr>
        </p:nvSpPr>
        <p:spPr>
          <a:xfrm>
            <a:off x="745013" y="1781302"/>
            <a:ext cx="8415973" cy="3600986"/>
          </a:xfrm>
        </p:spPr>
        <p:txBody>
          <a:bodyPr>
            <a:normAutofit fontScale="92500" lnSpcReduction="20000"/>
          </a:bodyPr>
          <a:lstStyle/>
          <a:p>
            <a:pPr eaLnBrk="1" hangingPunct="1"/>
            <a:r>
              <a:rPr lang="en-US" sz="3600" dirty="0" smtClean="0"/>
              <a:t>Bias is like another weight. Its included by adding a component </a:t>
            </a:r>
            <a:r>
              <a:rPr lang="en-US" sz="3600" i="1" dirty="0" smtClean="0"/>
              <a:t>x</a:t>
            </a:r>
            <a:r>
              <a:rPr lang="en-US" sz="3600" i="1" baseline="-25000" dirty="0" smtClean="0"/>
              <a:t>0</a:t>
            </a:r>
            <a:r>
              <a:rPr lang="en-US" sz="3600" i="1" dirty="0" smtClean="0"/>
              <a:t>=1 </a:t>
            </a:r>
            <a:r>
              <a:rPr lang="en-US" sz="3600" dirty="0" smtClean="0"/>
              <a:t>to the input vector X.</a:t>
            </a:r>
          </a:p>
          <a:p>
            <a:pPr eaLnBrk="1" hangingPunct="1"/>
            <a:r>
              <a:rPr lang="en-US" sz="3600" i="1" dirty="0" smtClean="0"/>
              <a:t>X=(1,X</a:t>
            </a:r>
            <a:r>
              <a:rPr lang="en-US" sz="3600" i="1" baseline="-25000" dirty="0" smtClean="0"/>
              <a:t>1</a:t>
            </a:r>
            <a:r>
              <a:rPr lang="en-US" sz="3600" i="1" dirty="0" smtClean="0"/>
              <a:t>,X</a:t>
            </a:r>
            <a:r>
              <a:rPr lang="en-US" sz="3600" i="1" baseline="-25000" dirty="0" smtClean="0"/>
              <a:t>2</a:t>
            </a:r>
            <a:r>
              <a:rPr lang="en-US" sz="3600" i="1" dirty="0" smtClean="0"/>
              <a:t>…X</a:t>
            </a:r>
            <a:r>
              <a:rPr lang="en-US" sz="3600" i="1" baseline="-25000" dirty="0" smtClean="0"/>
              <a:t>i</a:t>
            </a:r>
            <a:r>
              <a:rPr lang="en-US" sz="3600" i="1" dirty="0" smtClean="0"/>
              <a:t>,…</a:t>
            </a:r>
            <a:r>
              <a:rPr lang="en-US" sz="3600" i="1" dirty="0" err="1" smtClean="0"/>
              <a:t>X</a:t>
            </a:r>
            <a:r>
              <a:rPr lang="en-US" sz="3600" i="1" baseline="-25000" dirty="0" err="1" smtClean="0"/>
              <a:t>n</a:t>
            </a:r>
            <a:r>
              <a:rPr lang="en-US" sz="3600" i="1" dirty="0" smtClean="0"/>
              <a:t>)</a:t>
            </a:r>
          </a:p>
          <a:p>
            <a:pPr eaLnBrk="1" hangingPunct="1"/>
            <a:r>
              <a:rPr lang="en-US" sz="3600" dirty="0" smtClean="0"/>
              <a:t>Bias is of two types</a:t>
            </a:r>
          </a:p>
          <a:p>
            <a:pPr lvl="1" eaLnBrk="1" hangingPunct="1"/>
            <a:r>
              <a:rPr lang="en-US" sz="3600" dirty="0" smtClean="0"/>
              <a:t>Positive bias: increase the net input</a:t>
            </a:r>
          </a:p>
          <a:p>
            <a:pPr lvl="1" eaLnBrk="1" hangingPunct="1"/>
            <a:r>
              <a:rPr lang="en-US" sz="3600" dirty="0" smtClean="0"/>
              <a:t>Negative bias: decrease the net input</a:t>
            </a:r>
          </a:p>
          <a:p>
            <a:pPr eaLnBrk="1" hangingPunct="1">
              <a:buFontTx/>
              <a:buNone/>
            </a:pPr>
            <a:endParaRPr lang="en-US" i="1"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Why Bias is required?</a:t>
            </a:r>
            <a:endParaRPr lang="en-IN" smtClean="0"/>
          </a:p>
        </p:txBody>
      </p:sp>
      <p:sp>
        <p:nvSpPr>
          <p:cNvPr id="60419" name="Rectangle 3"/>
          <p:cNvSpPr>
            <a:spLocks noGrp="1" noChangeArrowheads="1"/>
          </p:cNvSpPr>
          <p:nvPr>
            <p:ph idx="1"/>
          </p:nvPr>
        </p:nvSpPr>
        <p:spPr>
          <a:xfrm>
            <a:off x="495300" y="1600209"/>
            <a:ext cx="8915400" cy="1384995"/>
          </a:xfrm>
        </p:spPr>
        <p:txBody>
          <a:bodyPr/>
          <a:lstStyle/>
          <a:p>
            <a:pPr eaLnBrk="1" hangingPunct="1"/>
            <a:r>
              <a:rPr lang="en-US" smtClean="0"/>
              <a:t>The relationship between input and output given by the equation of straight line y=mx+c</a:t>
            </a:r>
          </a:p>
          <a:p>
            <a:pPr eaLnBrk="1" hangingPunct="1"/>
            <a:endParaRPr lang="en-US" smtClean="0"/>
          </a:p>
          <a:p>
            <a:pPr eaLnBrk="1" hangingPunct="1">
              <a:buFontTx/>
              <a:buNone/>
            </a:pPr>
            <a:endParaRPr lang="en-US" smtClean="0"/>
          </a:p>
          <a:p>
            <a:pPr eaLnBrk="1" hangingPunct="1"/>
            <a:endParaRPr lang="en-US" smtClean="0"/>
          </a:p>
          <a:p>
            <a:pPr eaLnBrk="1" hangingPunct="1"/>
            <a:endParaRPr lang="en-IN" smtClean="0"/>
          </a:p>
        </p:txBody>
      </p:sp>
      <p:sp>
        <p:nvSpPr>
          <p:cNvPr id="60420" name="Oval 4"/>
          <p:cNvSpPr>
            <a:spLocks noChangeArrowheads="1"/>
          </p:cNvSpPr>
          <p:nvPr/>
        </p:nvSpPr>
        <p:spPr bwMode="auto">
          <a:xfrm>
            <a:off x="1833298" y="4221173"/>
            <a:ext cx="545175" cy="503237"/>
          </a:xfrm>
          <a:prstGeom prst="ellipse">
            <a:avLst/>
          </a:prstGeom>
          <a:noFill/>
          <a:ln w="9525">
            <a:solidFill>
              <a:schemeClr val="tx1"/>
            </a:solidFill>
            <a:round/>
            <a:headEnd/>
            <a:tailEnd/>
          </a:ln>
        </p:spPr>
        <p:txBody>
          <a:bodyPr wrap="none" anchor="ctr"/>
          <a:lstStyle/>
          <a:p>
            <a:pPr algn="ctr"/>
            <a:r>
              <a:rPr lang="en-US"/>
              <a:t>X</a:t>
            </a:r>
            <a:endParaRPr lang="en-IN"/>
          </a:p>
        </p:txBody>
      </p:sp>
      <p:sp>
        <p:nvSpPr>
          <p:cNvPr id="60421" name="Oval 5"/>
          <p:cNvSpPr>
            <a:spLocks noChangeArrowheads="1"/>
          </p:cNvSpPr>
          <p:nvPr/>
        </p:nvSpPr>
        <p:spPr bwMode="auto">
          <a:xfrm>
            <a:off x="4251325" y="4221173"/>
            <a:ext cx="545175" cy="503237"/>
          </a:xfrm>
          <a:prstGeom prst="ellipse">
            <a:avLst/>
          </a:prstGeom>
          <a:noFill/>
          <a:ln w="9525">
            <a:solidFill>
              <a:schemeClr val="tx1"/>
            </a:solidFill>
            <a:round/>
            <a:headEnd/>
            <a:tailEnd/>
          </a:ln>
        </p:spPr>
        <p:txBody>
          <a:bodyPr wrap="none" anchor="ctr"/>
          <a:lstStyle/>
          <a:p>
            <a:pPr algn="ctr"/>
            <a:r>
              <a:rPr lang="en-US"/>
              <a:t>Y</a:t>
            </a:r>
            <a:endParaRPr lang="en-IN"/>
          </a:p>
        </p:txBody>
      </p:sp>
      <p:sp>
        <p:nvSpPr>
          <p:cNvPr id="60422" name="Line 6"/>
          <p:cNvSpPr>
            <a:spLocks noChangeShapeType="1"/>
          </p:cNvSpPr>
          <p:nvPr/>
        </p:nvSpPr>
        <p:spPr bwMode="auto">
          <a:xfrm>
            <a:off x="1129904" y="4437063"/>
            <a:ext cx="703394" cy="0"/>
          </a:xfrm>
          <a:prstGeom prst="line">
            <a:avLst/>
          </a:prstGeom>
          <a:noFill/>
          <a:ln w="9525">
            <a:solidFill>
              <a:schemeClr val="tx1"/>
            </a:solidFill>
            <a:round/>
            <a:headEnd/>
            <a:tailEnd type="triangle" w="med" len="med"/>
          </a:ln>
        </p:spPr>
        <p:txBody>
          <a:bodyPr/>
          <a:lstStyle/>
          <a:p>
            <a:endParaRPr lang="en-IN"/>
          </a:p>
        </p:txBody>
      </p:sp>
      <p:sp>
        <p:nvSpPr>
          <p:cNvPr id="60423" name="Text Box 7"/>
          <p:cNvSpPr txBox="1">
            <a:spLocks noChangeArrowheads="1"/>
          </p:cNvSpPr>
          <p:nvPr/>
        </p:nvSpPr>
        <p:spPr bwMode="auto">
          <a:xfrm>
            <a:off x="428231" y="4221163"/>
            <a:ext cx="1092067" cy="366712"/>
          </a:xfrm>
          <a:prstGeom prst="rect">
            <a:avLst/>
          </a:prstGeom>
          <a:noFill/>
          <a:ln w="9525">
            <a:noFill/>
            <a:miter lim="800000"/>
            <a:headEnd/>
            <a:tailEnd/>
          </a:ln>
        </p:spPr>
        <p:txBody>
          <a:bodyPr>
            <a:spAutoFit/>
          </a:bodyPr>
          <a:lstStyle/>
          <a:p>
            <a:pPr>
              <a:spcBef>
                <a:spcPct val="50000"/>
              </a:spcBef>
            </a:pPr>
            <a:r>
              <a:rPr lang="en-US"/>
              <a:t>Input</a:t>
            </a:r>
            <a:endParaRPr lang="en-IN"/>
          </a:p>
        </p:txBody>
      </p:sp>
      <p:sp>
        <p:nvSpPr>
          <p:cNvPr id="60424" name="Line 8"/>
          <p:cNvSpPr>
            <a:spLocks noChangeShapeType="1"/>
          </p:cNvSpPr>
          <p:nvPr/>
        </p:nvSpPr>
        <p:spPr bwMode="auto">
          <a:xfrm>
            <a:off x="2378478" y="4437063"/>
            <a:ext cx="1872852" cy="0"/>
          </a:xfrm>
          <a:prstGeom prst="line">
            <a:avLst/>
          </a:prstGeom>
          <a:noFill/>
          <a:ln w="38100" cmpd="dbl">
            <a:solidFill>
              <a:schemeClr val="tx1"/>
            </a:solidFill>
            <a:round/>
            <a:headEnd/>
            <a:tailEnd type="triangle" w="med" len="med"/>
          </a:ln>
        </p:spPr>
        <p:txBody>
          <a:bodyPr/>
          <a:lstStyle/>
          <a:p>
            <a:endParaRPr lang="en-IN"/>
          </a:p>
        </p:txBody>
      </p:sp>
      <p:sp>
        <p:nvSpPr>
          <p:cNvPr id="60425" name="Line 9"/>
          <p:cNvSpPr>
            <a:spLocks noChangeShapeType="1"/>
          </p:cNvSpPr>
          <p:nvPr/>
        </p:nvSpPr>
        <p:spPr bwMode="auto">
          <a:xfrm>
            <a:off x="4485217" y="3284545"/>
            <a:ext cx="0" cy="936625"/>
          </a:xfrm>
          <a:prstGeom prst="line">
            <a:avLst/>
          </a:prstGeom>
          <a:noFill/>
          <a:ln w="9525">
            <a:solidFill>
              <a:schemeClr val="tx1"/>
            </a:solidFill>
            <a:round/>
            <a:headEnd/>
            <a:tailEnd type="triangle" w="med" len="med"/>
          </a:ln>
        </p:spPr>
        <p:txBody>
          <a:bodyPr/>
          <a:lstStyle/>
          <a:p>
            <a:endParaRPr lang="en-IN"/>
          </a:p>
        </p:txBody>
      </p:sp>
      <p:sp>
        <p:nvSpPr>
          <p:cNvPr id="60426" name="Text Box 10"/>
          <p:cNvSpPr txBox="1">
            <a:spLocks noChangeArrowheads="1"/>
          </p:cNvSpPr>
          <p:nvPr/>
        </p:nvSpPr>
        <p:spPr bwMode="auto">
          <a:xfrm>
            <a:off x="4641723" y="3141663"/>
            <a:ext cx="1246849" cy="366712"/>
          </a:xfrm>
          <a:prstGeom prst="rect">
            <a:avLst/>
          </a:prstGeom>
          <a:noFill/>
          <a:ln w="9525">
            <a:noFill/>
            <a:miter lim="800000"/>
            <a:headEnd/>
            <a:tailEnd/>
          </a:ln>
        </p:spPr>
        <p:txBody>
          <a:bodyPr>
            <a:spAutoFit/>
          </a:bodyPr>
          <a:lstStyle/>
          <a:p>
            <a:pPr>
              <a:spcBef>
                <a:spcPct val="50000"/>
              </a:spcBef>
            </a:pPr>
            <a:r>
              <a:rPr lang="en-US"/>
              <a:t>C(bias)</a:t>
            </a:r>
            <a:endParaRPr lang="en-IN"/>
          </a:p>
        </p:txBody>
      </p:sp>
      <p:sp>
        <p:nvSpPr>
          <p:cNvPr id="60427" name="Line 11"/>
          <p:cNvSpPr>
            <a:spLocks noChangeShapeType="1"/>
          </p:cNvSpPr>
          <p:nvPr/>
        </p:nvSpPr>
        <p:spPr bwMode="auto">
          <a:xfrm>
            <a:off x="4796505" y="4437063"/>
            <a:ext cx="1872852" cy="0"/>
          </a:xfrm>
          <a:prstGeom prst="line">
            <a:avLst/>
          </a:prstGeom>
          <a:noFill/>
          <a:ln w="38100" cmpd="dbl">
            <a:solidFill>
              <a:schemeClr val="tx1"/>
            </a:solidFill>
            <a:round/>
            <a:headEnd/>
            <a:tailEnd type="triangle" w="med" len="med"/>
          </a:ln>
        </p:spPr>
        <p:txBody>
          <a:bodyPr/>
          <a:lstStyle/>
          <a:p>
            <a:endParaRPr lang="en-IN"/>
          </a:p>
        </p:txBody>
      </p:sp>
      <p:sp>
        <p:nvSpPr>
          <p:cNvPr id="60428" name="Text Box 12"/>
          <p:cNvSpPr txBox="1">
            <a:spLocks noChangeArrowheads="1"/>
          </p:cNvSpPr>
          <p:nvPr/>
        </p:nvSpPr>
        <p:spPr bwMode="auto">
          <a:xfrm>
            <a:off x="6825854" y="4292610"/>
            <a:ext cx="1403350" cy="366713"/>
          </a:xfrm>
          <a:prstGeom prst="rect">
            <a:avLst/>
          </a:prstGeom>
          <a:noFill/>
          <a:ln w="9525">
            <a:noFill/>
            <a:miter lim="800000"/>
            <a:headEnd/>
            <a:tailEnd/>
          </a:ln>
        </p:spPr>
        <p:txBody>
          <a:bodyPr>
            <a:spAutoFit/>
          </a:bodyPr>
          <a:lstStyle/>
          <a:p>
            <a:pPr>
              <a:spcBef>
                <a:spcPct val="50000"/>
              </a:spcBef>
            </a:pPr>
            <a:r>
              <a:rPr lang="en-US"/>
              <a:t>y=mx+C</a:t>
            </a:r>
            <a:endParaRPr lang="en-IN"/>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60966" y="723140"/>
            <a:ext cx="9384077" cy="615553"/>
          </a:xfrm>
        </p:spPr>
        <p:txBody>
          <a:bodyPr>
            <a:normAutofit fontScale="90000"/>
          </a:bodyPr>
          <a:lstStyle/>
          <a:p>
            <a:pPr eaLnBrk="1" hangingPunct="1"/>
            <a:r>
              <a:rPr lang="en-US" sz="4000" smtClean="0"/>
              <a:t>Information flow in nervous system</a:t>
            </a:r>
          </a:p>
        </p:txBody>
      </p:sp>
      <p:pic>
        <p:nvPicPr>
          <p:cNvPr id="24579" name="Picture 4"/>
          <p:cNvPicPr>
            <a:picLocks noGrp="1" noChangeAspect="1" noChangeArrowheads="1"/>
          </p:cNvPicPr>
          <p:nvPr>
            <p:ph idx="1"/>
          </p:nvPr>
        </p:nvPicPr>
        <p:blipFill>
          <a:blip r:embed="rId2" cstate="print"/>
          <a:srcRect/>
          <a:stretch>
            <a:fillRect/>
          </a:stretch>
        </p:blipFill>
        <p:spPr>
          <a:xfrm>
            <a:off x="741236" y="1860556"/>
            <a:ext cx="8189648" cy="4005263"/>
          </a:xfr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60966" y="533400"/>
            <a:ext cx="9384077" cy="1371600"/>
          </a:xfrm>
        </p:spPr>
        <p:txBody>
          <a:bodyPr>
            <a:normAutofit/>
          </a:bodyPr>
          <a:lstStyle/>
          <a:p>
            <a:pPr eaLnBrk="1" hangingPunct="1"/>
            <a:r>
              <a:rPr lang="en-US" sz="4000" dirty="0" smtClean="0"/>
              <a:t>General symbol of neuron consisting of processing node and synaptic connections</a:t>
            </a:r>
          </a:p>
        </p:txBody>
      </p:sp>
      <p:pic>
        <p:nvPicPr>
          <p:cNvPr id="80900" name="Picture 4"/>
          <p:cNvPicPr>
            <a:picLocks noGrp="1" noChangeAspect="1" noChangeArrowheads="1"/>
          </p:cNvPicPr>
          <p:nvPr>
            <p:ph idx="1"/>
          </p:nvPr>
        </p:nvPicPr>
        <p:blipFill>
          <a:blip r:embed="rId2" cstate="print"/>
          <a:srcRect/>
          <a:stretch>
            <a:fillRect/>
          </a:stretch>
        </p:blipFill>
        <p:spPr>
          <a:xfrm>
            <a:off x="271729" y="1700213"/>
            <a:ext cx="5305558" cy="3529012"/>
          </a:xfrm>
          <a:noFill/>
        </p:spPr>
      </p:pic>
      <p:pic>
        <p:nvPicPr>
          <p:cNvPr id="80901" name="Picture 5"/>
          <p:cNvPicPr>
            <a:picLocks noChangeAspect="1" noChangeArrowheads="1"/>
          </p:cNvPicPr>
          <p:nvPr/>
        </p:nvPicPr>
        <p:blipFill>
          <a:blip r:embed="rId3" cstate="print"/>
          <a:srcRect/>
          <a:stretch>
            <a:fillRect/>
          </a:stretch>
        </p:blipFill>
        <p:spPr bwMode="auto">
          <a:xfrm>
            <a:off x="6435461" y="2276475"/>
            <a:ext cx="2106745" cy="1085850"/>
          </a:xfrm>
          <a:prstGeom prst="rect">
            <a:avLst/>
          </a:prstGeom>
          <a:noFill/>
          <a:ln w="9525">
            <a:noFill/>
            <a:miter lim="800000"/>
            <a:headEnd/>
            <a:tailEnd/>
          </a:ln>
        </p:spPr>
      </p:pic>
      <p:pic>
        <p:nvPicPr>
          <p:cNvPr id="80902" name="Picture 6"/>
          <p:cNvPicPr>
            <a:picLocks noChangeAspect="1" noChangeArrowheads="1"/>
          </p:cNvPicPr>
          <p:nvPr/>
        </p:nvPicPr>
        <p:blipFill>
          <a:blip r:embed="rId4" cstate="print"/>
          <a:srcRect/>
          <a:stretch>
            <a:fillRect/>
          </a:stretch>
        </p:blipFill>
        <p:spPr bwMode="auto">
          <a:xfrm>
            <a:off x="3470540" y="4868863"/>
            <a:ext cx="5690791" cy="147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0900"/>
                                        </p:tgtEl>
                                        <p:attrNameLst>
                                          <p:attrName>style.visibility</p:attrName>
                                        </p:attrNameLst>
                                      </p:cBhvr>
                                      <p:to>
                                        <p:strVal val="visible"/>
                                      </p:to>
                                    </p:set>
                                    <p:animEffect transition="in" filter="blinds(horizontal)">
                                      <p:cBhvr>
                                        <p:cTn id="7" dur="500"/>
                                        <p:tgtEl>
                                          <p:spTgt spid="80900"/>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80901"/>
                                        </p:tgtEl>
                                        <p:attrNameLst>
                                          <p:attrName>style.visibility</p:attrName>
                                        </p:attrNameLst>
                                      </p:cBhvr>
                                      <p:to>
                                        <p:strVal val="visible"/>
                                      </p:to>
                                    </p:set>
                                    <p:animEffect transition="in" filter="blinds(horizontal)">
                                      <p:cBhvr>
                                        <p:cTn id="11" dur="500"/>
                                        <p:tgtEl>
                                          <p:spTgt spid="80901"/>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80902"/>
                                        </p:tgtEl>
                                        <p:attrNameLst>
                                          <p:attrName>style.visibility</p:attrName>
                                        </p:attrNameLst>
                                      </p:cBhvr>
                                      <p:to>
                                        <p:strVal val="visible"/>
                                      </p:to>
                                    </p:set>
                                    <p:animEffect transition="in" filter="blinds(horizontal)">
                                      <p:cBhvr>
                                        <p:cTn id="15" dur="500"/>
                                        <p:tgtEl>
                                          <p:spTgt spid="80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fontScale="90000"/>
          </a:bodyPr>
          <a:lstStyle/>
          <a:p>
            <a:pPr eaLnBrk="1" hangingPunct="1"/>
            <a:r>
              <a:rPr lang="en-US" smtClean="0"/>
              <a:t>Threshold</a:t>
            </a:r>
            <a:endParaRPr lang="en-IN" smtClean="0"/>
          </a:p>
        </p:txBody>
      </p:sp>
      <p:sp>
        <p:nvSpPr>
          <p:cNvPr id="8196" name="Rectangle 3"/>
          <p:cNvSpPr>
            <a:spLocks noGrp="1" noChangeArrowheads="1"/>
          </p:cNvSpPr>
          <p:nvPr>
            <p:ph type="body" sz="half" idx="1"/>
          </p:nvPr>
        </p:nvSpPr>
        <p:spPr>
          <a:xfrm>
            <a:off x="495300" y="1600201"/>
            <a:ext cx="8903362" cy="2154436"/>
          </a:xfrm>
        </p:spPr>
        <p:txBody>
          <a:bodyPr/>
          <a:lstStyle/>
          <a:p>
            <a:pPr eaLnBrk="1" hangingPunct="1">
              <a:buFont typeface="Arial" pitchFamily="34" charset="0"/>
              <a:buChar char="•"/>
            </a:pPr>
            <a:r>
              <a:rPr lang="en-US" sz="2800" dirty="0" smtClean="0"/>
              <a:t>Set value based upon which the final output of the network may be calculated</a:t>
            </a:r>
          </a:p>
          <a:p>
            <a:pPr eaLnBrk="1" hangingPunct="1">
              <a:buFont typeface="Arial" pitchFamily="34" charset="0"/>
              <a:buChar char="•"/>
            </a:pPr>
            <a:r>
              <a:rPr lang="en-US" sz="2800" dirty="0" smtClean="0"/>
              <a:t>Used in activation function</a:t>
            </a:r>
          </a:p>
          <a:p>
            <a:pPr eaLnBrk="1" hangingPunct="1">
              <a:buFont typeface="Arial" pitchFamily="34" charset="0"/>
              <a:buChar char="•"/>
            </a:pPr>
            <a:r>
              <a:rPr lang="en-US" sz="2800" dirty="0" smtClean="0"/>
              <a:t>The activation function using threshold can be defined as</a:t>
            </a:r>
          </a:p>
          <a:p>
            <a:pPr eaLnBrk="1" hangingPunct="1">
              <a:buFontTx/>
              <a:buNone/>
            </a:pPr>
            <a:endParaRPr lang="en-IN" sz="2800" dirty="0" smtClean="0"/>
          </a:p>
        </p:txBody>
      </p:sp>
      <p:graphicFrame>
        <p:nvGraphicFramePr>
          <p:cNvPr id="8194" name="Object 6"/>
          <p:cNvGraphicFramePr>
            <a:graphicFrameLocks noChangeAspect="1"/>
          </p:cNvGraphicFramePr>
          <p:nvPr>
            <p:ph sz="quarter" idx="2"/>
          </p:nvPr>
        </p:nvGraphicFramePr>
        <p:xfrm>
          <a:off x="3717329" y="3581400"/>
          <a:ext cx="2332038" cy="914400"/>
        </p:xfrm>
        <a:graphic>
          <a:graphicData uri="http://schemas.openxmlformats.org/presentationml/2006/ole">
            <p:oleObj spid="_x0000_s70658" name="Equation" r:id="rId3" imgW="1434960" imgH="457200" progId="Equation.3">
              <p:embed/>
            </p:oleObj>
          </a:graphicData>
        </a:graphic>
      </p:graphicFrame>
      <p:sp>
        <p:nvSpPr>
          <p:cNvPr id="5" name="Rectangle 2"/>
          <p:cNvSpPr txBox="1">
            <a:spLocks noChangeArrowheads="1"/>
          </p:cNvSpPr>
          <p:nvPr/>
        </p:nvSpPr>
        <p:spPr>
          <a:xfrm>
            <a:off x="371478" y="4724400"/>
            <a:ext cx="9384077" cy="696594"/>
          </a:xfrm>
          <a:prstGeom prst="rect">
            <a:avLst/>
          </a:prstGeom>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schemeClr val="tx1"/>
                </a:solidFill>
                <a:effectLst/>
                <a:uLnTx/>
                <a:uFillTx/>
                <a:latin typeface="Times New Roman"/>
                <a:ea typeface="+mj-ea"/>
                <a:cs typeface="Times New Roman"/>
              </a:rPr>
              <a:t>Learning rate</a:t>
            </a:r>
            <a:endParaRPr kumimoji="0" lang="en-IN" sz="4400" b="1" i="0" u="none" strike="noStrike" kern="0" cap="none" spc="0" normalizeH="0" baseline="0" noProof="0" dirty="0" smtClean="0">
              <a:ln>
                <a:noFill/>
              </a:ln>
              <a:solidFill>
                <a:schemeClr val="tx1"/>
              </a:solidFill>
              <a:effectLst/>
              <a:uLnTx/>
              <a:uFillTx/>
              <a:latin typeface="Times New Roman"/>
              <a:ea typeface="+mj-ea"/>
              <a:cs typeface="Times New Roman"/>
            </a:endParaRPr>
          </a:p>
        </p:txBody>
      </p:sp>
      <p:sp>
        <p:nvSpPr>
          <p:cNvPr id="6" name="Rectangle 3"/>
          <p:cNvSpPr txBox="1">
            <a:spLocks noChangeArrowheads="1"/>
          </p:cNvSpPr>
          <p:nvPr/>
        </p:nvSpPr>
        <p:spPr>
          <a:xfrm>
            <a:off x="557212" y="5486409"/>
            <a:ext cx="8415973" cy="830997"/>
          </a:xfrm>
          <a:prstGeom prst="rect">
            <a:avLst/>
          </a:prstGeom>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mn-lt"/>
                <a:ea typeface="+mn-ea"/>
                <a:cs typeface="+mn-cs"/>
              </a:rPr>
              <a:t>Denoted by </a:t>
            </a:r>
            <a:r>
              <a:rPr kumimoji="0" lang="el-GR" sz="1800" b="0" i="0" u="none" strike="noStrike" kern="0" cap="none" spc="0" normalizeH="0" baseline="0" noProof="0" smtClean="0">
                <a:ln>
                  <a:noFill/>
                </a:ln>
                <a:solidFill>
                  <a:schemeClr val="tx1"/>
                </a:solidFill>
                <a:effectLst/>
                <a:uLnTx/>
                <a:uFillTx/>
                <a:latin typeface="+mn-lt"/>
                <a:ea typeface="+mn-ea"/>
                <a:cs typeface="+mn-cs"/>
              </a:rPr>
              <a:t>α</a:t>
            </a:r>
            <a:r>
              <a:rPr kumimoji="0" lang="en-US" sz="1800" b="0" i="0" u="none" strike="noStrike" kern="0" cap="none" spc="0" normalizeH="0" baseline="0" noProof="0" smtClean="0">
                <a:ln>
                  <a:noFill/>
                </a:ln>
                <a:solidFill>
                  <a:schemeClr val="tx1"/>
                </a:solidFill>
                <a:effectLst/>
                <a:uLnTx/>
                <a:uFillTx/>
                <a:latin typeface="+mn-lt"/>
                <a:ea typeface="+mn-ea"/>
                <a:cs typeface="+mn-cs"/>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mn-lt"/>
                <a:ea typeface="+mn-ea"/>
                <a:cs typeface="+mn-cs"/>
              </a:rPr>
              <a:t>Used to control the amount of weight adjustment at each step of training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mn-lt"/>
                <a:ea typeface="+mn-ea"/>
                <a:cs typeface="+mn-cs"/>
              </a:rPr>
              <a:t>Learning rate ranging from 0 to 1 determines the rate of learning in each time step</a:t>
            </a:r>
            <a:endParaRPr kumimoji="0" lang="el-GR" sz="1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990600" y="304800"/>
            <a:ext cx="8420100" cy="677108"/>
          </a:xfrm>
        </p:spPr>
        <p:txBody>
          <a:bodyPr>
            <a:normAutofit fontScale="90000"/>
          </a:bodyPr>
          <a:lstStyle/>
          <a:p>
            <a:pPr algn="ctr"/>
            <a:r>
              <a:rPr lang="en-US" dirty="0" smtClean="0">
                <a:latin typeface="Arial" pitchFamily="34" charset="0"/>
                <a:cs typeface="Arial" pitchFamily="34" charset="0"/>
              </a:rPr>
              <a:t>Model of Artificial neuron</a:t>
            </a:r>
            <a:endParaRPr lang="en-GB" b="1" dirty="0" smtClean="0">
              <a:latin typeface="Arial" pitchFamily="34" charset="0"/>
              <a:cs typeface="Arial" pitchFamily="34" charset="0"/>
            </a:endParaRPr>
          </a:p>
        </p:txBody>
      </p:sp>
      <p:sp>
        <p:nvSpPr>
          <p:cNvPr id="27651" name="Content Placeholder 2"/>
          <p:cNvSpPr>
            <a:spLocks noGrp="1"/>
          </p:cNvSpPr>
          <p:nvPr>
            <p:ph idx="1"/>
          </p:nvPr>
        </p:nvSpPr>
        <p:spPr>
          <a:xfrm>
            <a:off x="773908" y="1143000"/>
            <a:ext cx="8884444" cy="5562600"/>
          </a:xfrm>
        </p:spPr>
        <p:txBody>
          <a:bodyPr>
            <a:normAutofit/>
          </a:bodyPr>
          <a:lstStyle/>
          <a:p>
            <a:pPr>
              <a:buNone/>
            </a:pPr>
            <a:r>
              <a:rPr lang="en-US" sz="2000" b="1" dirty="0" smtClean="0">
                <a:solidFill>
                  <a:srgbClr val="0000FF"/>
                </a:solidFill>
                <a:latin typeface="Arial" pitchFamily="34" charset="0"/>
                <a:ea typeface="Majalla UI"/>
                <a:cs typeface="Arial" pitchFamily="34" charset="0"/>
              </a:rPr>
              <a:t> Activation function: </a:t>
            </a:r>
            <a:r>
              <a:rPr lang="en-US" sz="2000" dirty="0" smtClean="0"/>
              <a:t>An activation function f performs a mathematical operation on the signal output. The most common activation functions are:</a:t>
            </a:r>
          </a:p>
          <a:p>
            <a:pPr>
              <a:buNone/>
            </a:pPr>
            <a:r>
              <a:rPr lang="en-US" sz="2000" dirty="0" smtClean="0"/>
              <a:t>          - </a:t>
            </a:r>
            <a:r>
              <a:rPr lang="en-US" sz="2000" b="1" dirty="0" smtClean="0"/>
              <a:t>Linear Function,</a:t>
            </a:r>
          </a:p>
          <a:p>
            <a:pPr>
              <a:buNone/>
            </a:pPr>
            <a:r>
              <a:rPr lang="en-US" sz="2000" b="1" dirty="0" smtClean="0"/>
              <a:t>          -  Threshold Function,</a:t>
            </a:r>
          </a:p>
          <a:p>
            <a:pPr>
              <a:buNone/>
            </a:pPr>
            <a:r>
              <a:rPr lang="en-US" sz="2000" b="1" dirty="0" smtClean="0"/>
              <a:t>          - Sigmoidal (S shaped) function,</a:t>
            </a:r>
          </a:p>
          <a:p>
            <a:pPr>
              <a:buNone/>
            </a:pPr>
            <a:r>
              <a:rPr lang="en-US" sz="2000" dirty="0" smtClean="0"/>
              <a:t> The activation functions are chosen depending upon the type of problem to be solved by the network.</a:t>
            </a:r>
            <a:endParaRPr lang="ar-EG" sz="2000" dirty="0" smtClean="0">
              <a:latin typeface="Arial" pitchFamily="34" charset="0"/>
              <a:ea typeface="Majalla UI"/>
              <a:cs typeface="Arial" pitchFamily="34" charset="0"/>
            </a:endParaRPr>
          </a:p>
        </p:txBody>
      </p:sp>
      <p:sp>
        <p:nvSpPr>
          <p:cNvPr id="6" name="Date Placeholder 5"/>
          <p:cNvSpPr>
            <a:spLocks noGrp="1"/>
          </p:cNvSpPr>
          <p:nvPr>
            <p:ph type="dt" sz="half" idx="10"/>
          </p:nvPr>
        </p:nvSpPr>
        <p:spPr>
          <a:prstGeom prst="rect">
            <a:avLst/>
          </a:prstGeom>
        </p:spPr>
        <p:txBody>
          <a:bodyPr/>
          <a:lstStyle/>
          <a:p>
            <a:fld id="{76EE5717-EB24-4846-B4A9-86A35525E634}" type="datetime3">
              <a:rPr lang="en-US" smtClean="0"/>
              <a:pPr/>
              <a:t>1 December 2023</a:t>
            </a:fld>
            <a:endParaRPr lang="en-US" dirty="0"/>
          </a:p>
        </p:txBody>
      </p:sp>
      <p:graphicFrame>
        <p:nvGraphicFramePr>
          <p:cNvPr id="1035" name="Object 11"/>
          <p:cNvGraphicFramePr>
            <a:graphicFrameLocks noChangeAspect="1"/>
          </p:cNvGraphicFramePr>
          <p:nvPr/>
        </p:nvGraphicFramePr>
        <p:xfrm>
          <a:off x="825500" y="4038610"/>
          <a:ext cx="7842250" cy="2517913"/>
        </p:xfrm>
        <a:graphic>
          <a:graphicData uri="http://schemas.openxmlformats.org/presentationml/2006/ole">
            <p:oleObj spid="_x0000_s71682" name="Bitmap Image" r:id="rId3" imgW="6990476" imgH="3057143" progId="PBrush">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Neuron Modeling for ANN</a:t>
            </a:r>
          </a:p>
        </p:txBody>
      </p:sp>
      <p:pic>
        <p:nvPicPr>
          <p:cNvPr id="99332" name="Picture 4"/>
          <p:cNvPicPr>
            <a:picLocks noGrp="1" noChangeAspect="1" noChangeArrowheads="1"/>
          </p:cNvPicPr>
          <p:nvPr>
            <p:ph idx="1"/>
          </p:nvPr>
        </p:nvPicPr>
        <p:blipFill>
          <a:blip r:embed="rId2" cstate="print"/>
          <a:srcRect/>
          <a:stretch>
            <a:fillRect/>
          </a:stretch>
        </p:blipFill>
        <p:spPr>
          <a:xfrm>
            <a:off x="1052513" y="1844685"/>
            <a:ext cx="2106745" cy="1008063"/>
          </a:xfrm>
          <a:noFill/>
        </p:spPr>
      </p:pic>
      <p:sp>
        <p:nvSpPr>
          <p:cNvPr id="24580" name="Text Box 5"/>
          <p:cNvSpPr txBox="1">
            <a:spLocks noChangeArrowheads="1"/>
          </p:cNvSpPr>
          <p:nvPr/>
        </p:nvSpPr>
        <p:spPr bwMode="auto">
          <a:xfrm>
            <a:off x="3627045" y="1844675"/>
            <a:ext cx="4915164" cy="641350"/>
          </a:xfrm>
          <a:prstGeom prst="rect">
            <a:avLst/>
          </a:prstGeom>
          <a:noFill/>
          <a:ln w="9525">
            <a:noFill/>
            <a:miter lim="800000"/>
            <a:headEnd/>
            <a:tailEnd/>
          </a:ln>
        </p:spPr>
        <p:txBody>
          <a:bodyPr>
            <a:spAutoFit/>
          </a:bodyPr>
          <a:lstStyle/>
          <a:p>
            <a:pPr>
              <a:spcBef>
                <a:spcPct val="50000"/>
              </a:spcBef>
            </a:pPr>
            <a:r>
              <a:rPr lang="en-US"/>
              <a:t>Is referred to activation function. Domain is set of activation values </a:t>
            </a:r>
            <a:r>
              <a:rPr lang="en-US" i="1"/>
              <a:t>net. </a:t>
            </a:r>
            <a:endParaRPr lang="en-US"/>
          </a:p>
        </p:txBody>
      </p:sp>
      <p:pic>
        <p:nvPicPr>
          <p:cNvPr id="24581" name="Picture 6"/>
          <p:cNvPicPr>
            <a:picLocks noChangeAspect="1" noChangeArrowheads="1"/>
          </p:cNvPicPr>
          <p:nvPr/>
        </p:nvPicPr>
        <p:blipFill>
          <a:blip r:embed="rId3" cstate="print"/>
          <a:srcRect/>
          <a:stretch>
            <a:fillRect/>
          </a:stretch>
        </p:blipFill>
        <p:spPr bwMode="auto">
          <a:xfrm>
            <a:off x="1052515" y="3500438"/>
            <a:ext cx="1888331" cy="798512"/>
          </a:xfrm>
          <a:prstGeom prst="rect">
            <a:avLst/>
          </a:prstGeom>
          <a:noFill/>
          <a:ln w="9525">
            <a:noFill/>
            <a:miter lim="800000"/>
            <a:headEnd/>
            <a:tailEnd/>
          </a:ln>
        </p:spPr>
      </p:pic>
      <p:sp>
        <p:nvSpPr>
          <p:cNvPr id="24582" name="Text Box 7"/>
          <p:cNvSpPr txBox="1">
            <a:spLocks noChangeArrowheads="1"/>
          </p:cNvSpPr>
          <p:nvPr/>
        </p:nvSpPr>
        <p:spPr bwMode="auto">
          <a:xfrm>
            <a:off x="3783542" y="3716340"/>
            <a:ext cx="5071666" cy="369332"/>
          </a:xfrm>
          <a:prstGeom prst="rect">
            <a:avLst/>
          </a:prstGeom>
          <a:noFill/>
          <a:ln w="9525">
            <a:noFill/>
            <a:miter lim="800000"/>
            <a:headEnd/>
            <a:tailEnd/>
          </a:ln>
        </p:spPr>
        <p:txBody>
          <a:bodyPr>
            <a:spAutoFit/>
          </a:bodyPr>
          <a:lstStyle/>
          <a:p>
            <a:pPr>
              <a:spcBef>
                <a:spcPct val="50000"/>
              </a:spcBef>
            </a:pPr>
            <a:r>
              <a:rPr lang="en-US"/>
              <a:t>Scalar product of weight and input vector</a:t>
            </a:r>
          </a:p>
        </p:txBody>
      </p:sp>
      <p:sp>
        <p:nvSpPr>
          <p:cNvPr id="24583" name="Text Box 8"/>
          <p:cNvSpPr txBox="1">
            <a:spLocks noChangeArrowheads="1"/>
          </p:cNvSpPr>
          <p:nvPr/>
        </p:nvSpPr>
        <p:spPr bwMode="auto">
          <a:xfrm>
            <a:off x="975125" y="4652969"/>
            <a:ext cx="8034867" cy="646331"/>
          </a:xfrm>
          <a:prstGeom prst="rect">
            <a:avLst/>
          </a:prstGeom>
          <a:noFill/>
          <a:ln w="9525">
            <a:noFill/>
            <a:miter lim="800000"/>
            <a:headEnd/>
            <a:tailEnd/>
          </a:ln>
        </p:spPr>
        <p:txBody>
          <a:bodyPr>
            <a:spAutoFit/>
          </a:bodyPr>
          <a:lstStyle/>
          <a:p>
            <a:pPr>
              <a:spcBef>
                <a:spcPct val="50000"/>
              </a:spcBef>
            </a:pPr>
            <a:r>
              <a:rPr lang="en-US"/>
              <a:t>Neuron as a processing node performs the operation of summation of its weighted input.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99332"/>
                                        </p:tgtEl>
                                        <p:attrNameLst>
                                          <p:attrName>style.visibility</p:attrName>
                                        </p:attrNameLst>
                                      </p:cBhvr>
                                      <p:to>
                                        <p:strVal val="visible"/>
                                      </p:to>
                                    </p:set>
                                    <p:animEffect transition="in" filter="blinds(horizontal)">
                                      <p:cBhvr>
                                        <p:cTn id="7" dur="500"/>
                                        <p:tgtEl>
                                          <p:spTgt spid="99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Activation functions</a:t>
            </a:r>
          </a:p>
        </p:txBody>
      </p:sp>
      <p:pic>
        <p:nvPicPr>
          <p:cNvPr id="26627" name="Picture 4"/>
          <p:cNvPicPr>
            <a:picLocks noGrp="1" noChangeAspect="1" noChangeArrowheads="1"/>
          </p:cNvPicPr>
          <p:nvPr>
            <p:ph idx="1"/>
          </p:nvPr>
        </p:nvPicPr>
        <p:blipFill>
          <a:blip r:embed="rId2" cstate="print"/>
          <a:srcRect/>
          <a:stretch>
            <a:fillRect/>
          </a:stretch>
        </p:blipFill>
        <p:spPr>
          <a:xfrm>
            <a:off x="1052513" y="1916121"/>
            <a:ext cx="7800975" cy="3817937"/>
          </a:xfrm>
          <a:noFill/>
        </p:spPr>
      </p:pic>
      <p:sp>
        <p:nvSpPr>
          <p:cNvPr id="26628" name="Text Box 5"/>
          <p:cNvSpPr txBox="1">
            <a:spLocks noChangeArrowheads="1"/>
          </p:cNvSpPr>
          <p:nvPr/>
        </p:nvSpPr>
        <p:spPr bwMode="auto">
          <a:xfrm>
            <a:off x="1910692" y="1484313"/>
            <a:ext cx="5928121" cy="457200"/>
          </a:xfrm>
          <a:prstGeom prst="rect">
            <a:avLst/>
          </a:prstGeom>
          <a:noFill/>
          <a:ln w="9525">
            <a:noFill/>
            <a:miter lim="800000"/>
            <a:headEnd/>
            <a:tailEnd/>
          </a:ln>
        </p:spPr>
        <p:txBody>
          <a:bodyPr>
            <a:spAutoFit/>
          </a:bodyPr>
          <a:lstStyle/>
          <a:p>
            <a:pPr>
              <a:spcBef>
                <a:spcPct val="50000"/>
              </a:spcBef>
            </a:pPr>
            <a:r>
              <a:rPr lang="en-US" sz="2400" b="1"/>
              <a:t>Bipolar continuous</a:t>
            </a:r>
          </a:p>
        </p:txBody>
      </p:sp>
      <p:sp>
        <p:nvSpPr>
          <p:cNvPr id="26629" name="Text Box 6"/>
          <p:cNvSpPr txBox="1">
            <a:spLocks noChangeArrowheads="1"/>
          </p:cNvSpPr>
          <p:nvPr/>
        </p:nvSpPr>
        <p:spPr bwMode="auto">
          <a:xfrm>
            <a:off x="1910689" y="5876925"/>
            <a:ext cx="6395905" cy="457200"/>
          </a:xfrm>
          <a:prstGeom prst="rect">
            <a:avLst/>
          </a:prstGeom>
          <a:noFill/>
          <a:ln w="9525">
            <a:noFill/>
            <a:miter lim="800000"/>
            <a:headEnd/>
            <a:tailEnd/>
          </a:ln>
        </p:spPr>
        <p:txBody>
          <a:bodyPr>
            <a:spAutoFit/>
          </a:bodyPr>
          <a:lstStyle/>
          <a:p>
            <a:pPr>
              <a:spcBef>
                <a:spcPct val="50000"/>
              </a:spcBef>
            </a:pPr>
            <a:r>
              <a:rPr lang="en-US" sz="2400" b="1"/>
              <a:t>Bipolar binary functions</a:t>
            </a:r>
          </a:p>
        </p:txBody>
      </p:sp>
      <p:pic>
        <p:nvPicPr>
          <p:cNvPr id="26630" name="Picture 7"/>
          <p:cNvPicPr>
            <a:picLocks noChangeAspect="1" noChangeArrowheads="1"/>
          </p:cNvPicPr>
          <p:nvPr/>
        </p:nvPicPr>
        <p:blipFill>
          <a:blip r:embed="rId3" cstate="print"/>
          <a:srcRect/>
          <a:stretch>
            <a:fillRect/>
          </a:stretch>
        </p:blipFill>
        <p:spPr bwMode="auto">
          <a:xfrm>
            <a:off x="6825854" y="3644900"/>
            <a:ext cx="670719" cy="236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Activation functions</a:t>
            </a:r>
          </a:p>
        </p:txBody>
      </p:sp>
      <p:pic>
        <p:nvPicPr>
          <p:cNvPr id="27651" name="Picture 4"/>
          <p:cNvPicPr>
            <a:picLocks noGrp="1" noChangeAspect="1" noChangeArrowheads="1"/>
          </p:cNvPicPr>
          <p:nvPr>
            <p:ph idx="1"/>
          </p:nvPr>
        </p:nvPicPr>
        <p:blipFill>
          <a:blip r:embed="rId2" cstate="print"/>
          <a:srcRect/>
          <a:stretch>
            <a:fillRect/>
          </a:stretch>
        </p:blipFill>
        <p:spPr>
          <a:xfrm>
            <a:off x="1052512" y="1557338"/>
            <a:ext cx="7644475" cy="4464050"/>
          </a:xfrm>
          <a:noFill/>
        </p:spPr>
      </p:pic>
      <p:sp>
        <p:nvSpPr>
          <p:cNvPr id="27652" name="Text Box 5"/>
          <p:cNvSpPr txBox="1">
            <a:spLocks noChangeArrowheads="1"/>
          </p:cNvSpPr>
          <p:nvPr/>
        </p:nvSpPr>
        <p:spPr bwMode="auto">
          <a:xfrm>
            <a:off x="2221973" y="1268413"/>
            <a:ext cx="6007233" cy="366712"/>
          </a:xfrm>
          <a:prstGeom prst="rect">
            <a:avLst/>
          </a:prstGeom>
          <a:noFill/>
          <a:ln w="9525">
            <a:noFill/>
            <a:miter lim="800000"/>
            <a:headEnd/>
            <a:tailEnd/>
          </a:ln>
        </p:spPr>
        <p:txBody>
          <a:bodyPr>
            <a:spAutoFit/>
          </a:bodyPr>
          <a:lstStyle/>
          <a:p>
            <a:pPr>
              <a:spcBef>
                <a:spcPct val="50000"/>
              </a:spcBef>
            </a:pPr>
            <a:r>
              <a:rPr lang="en-US"/>
              <a:t>Unipolar continuous</a:t>
            </a:r>
          </a:p>
        </p:txBody>
      </p:sp>
      <p:sp>
        <p:nvSpPr>
          <p:cNvPr id="27653" name="Text Box 6"/>
          <p:cNvSpPr txBox="1">
            <a:spLocks noChangeArrowheads="1"/>
          </p:cNvSpPr>
          <p:nvPr/>
        </p:nvSpPr>
        <p:spPr bwMode="auto">
          <a:xfrm>
            <a:off x="2067192" y="3716338"/>
            <a:ext cx="6007233" cy="366712"/>
          </a:xfrm>
          <a:prstGeom prst="rect">
            <a:avLst/>
          </a:prstGeom>
          <a:noFill/>
          <a:ln w="9525">
            <a:noFill/>
            <a:miter lim="800000"/>
            <a:headEnd/>
            <a:tailEnd/>
          </a:ln>
        </p:spPr>
        <p:txBody>
          <a:bodyPr>
            <a:spAutoFit/>
          </a:bodyPr>
          <a:lstStyle/>
          <a:p>
            <a:pPr>
              <a:spcBef>
                <a:spcPct val="50000"/>
              </a:spcBef>
            </a:pPr>
            <a:r>
              <a:rPr lang="en-US"/>
              <a:t>Unipolar Binary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990600" y="304800"/>
            <a:ext cx="8420100" cy="677108"/>
          </a:xfrm>
        </p:spPr>
        <p:txBody>
          <a:bodyPr>
            <a:normAutofit fontScale="90000"/>
          </a:bodyPr>
          <a:lstStyle/>
          <a:p>
            <a:pPr algn="ctr"/>
            <a:r>
              <a:rPr lang="en-US" dirty="0" smtClean="0">
                <a:latin typeface="Arial" pitchFamily="34" charset="0"/>
                <a:cs typeface="Arial" pitchFamily="34" charset="0"/>
              </a:rPr>
              <a:t>Model of Artificial neuron</a:t>
            </a:r>
            <a:endParaRPr lang="en-GB" b="1" dirty="0" smtClean="0">
              <a:latin typeface="Arial" pitchFamily="34" charset="0"/>
              <a:cs typeface="Arial" pitchFamily="34" charset="0"/>
            </a:endParaRPr>
          </a:p>
        </p:txBody>
      </p:sp>
      <p:sp>
        <p:nvSpPr>
          <p:cNvPr id="27651" name="Content Placeholder 2"/>
          <p:cNvSpPr>
            <a:spLocks noGrp="1"/>
          </p:cNvSpPr>
          <p:nvPr>
            <p:ph idx="1"/>
          </p:nvPr>
        </p:nvSpPr>
        <p:spPr>
          <a:xfrm>
            <a:off x="773909" y="1143000"/>
            <a:ext cx="8966994" cy="5562600"/>
          </a:xfrm>
        </p:spPr>
        <p:txBody>
          <a:bodyPr>
            <a:normAutofit/>
          </a:bodyPr>
          <a:lstStyle/>
          <a:p>
            <a:pPr>
              <a:buNone/>
            </a:pPr>
            <a:r>
              <a:rPr lang="en-US" sz="2000" b="1" dirty="0" smtClean="0">
                <a:solidFill>
                  <a:srgbClr val="2E09B7"/>
                </a:solidFill>
              </a:rPr>
              <a:t>Activation Functions f – Types:-</a:t>
            </a:r>
          </a:p>
          <a:p>
            <a:pPr>
              <a:buNone/>
            </a:pPr>
            <a:r>
              <a:rPr lang="en-US" sz="2000" b="1" u="sng" dirty="0" smtClean="0"/>
              <a:t>Threshold Function</a:t>
            </a:r>
          </a:p>
          <a:p>
            <a:pPr>
              <a:buNone/>
            </a:pPr>
            <a:r>
              <a:rPr lang="en-US" sz="2000" dirty="0" smtClean="0"/>
              <a:t>   A threshold (hard-limiter) activation function is either a binary type or a bipolar type.</a:t>
            </a:r>
          </a:p>
          <a:p>
            <a:pPr>
              <a:buNone/>
            </a:pPr>
            <a:r>
              <a:rPr lang="en-US" sz="2000" dirty="0" smtClean="0"/>
              <a:t>Output of a binary threshold function produces :</a:t>
            </a:r>
          </a:p>
          <a:p>
            <a:pPr>
              <a:buNone/>
            </a:pPr>
            <a:r>
              <a:rPr lang="en-US" sz="2000" b="1" dirty="0" smtClean="0"/>
              <a:t>                                                    1 if the weighted sum of the inputs is +ve,</a:t>
            </a:r>
          </a:p>
          <a:p>
            <a:pPr>
              <a:buNone/>
            </a:pPr>
            <a:r>
              <a:rPr lang="en-US" sz="2000" b="1" dirty="0" smtClean="0"/>
              <a:t>                                                    0 if the weighted sum of the inputs is –ve.</a:t>
            </a:r>
          </a:p>
          <a:p>
            <a:pPr>
              <a:buNone/>
            </a:pPr>
            <a:endParaRPr lang="en-US" sz="2000" b="1" dirty="0" smtClean="0"/>
          </a:p>
          <a:p>
            <a:pPr>
              <a:buNone/>
            </a:pPr>
            <a:r>
              <a:rPr lang="en-US" sz="2000" dirty="0" smtClean="0"/>
              <a:t>   Output of a bipolar threshold function produces :</a:t>
            </a:r>
          </a:p>
          <a:p>
            <a:pPr>
              <a:buNone/>
            </a:pPr>
            <a:r>
              <a:rPr lang="en-US" sz="2000" b="1" dirty="0" smtClean="0"/>
              <a:t>                                                    1 if the weighted sum of the inputs is +ve,</a:t>
            </a:r>
          </a:p>
          <a:p>
            <a:pPr>
              <a:buNone/>
            </a:pPr>
            <a:r>
              <a:rPr lang="en-US" sz="2000" b="1" dirty="0" smtClean="0"/>
              <a:t>                                                    -1 if the weighted sum of the inputs is –ve.</a:t>
            </a:r>
          </a:p>
        </p:txBody>
      </p:sp>
      <p:graphicFrame>
        <p:nvGraphicFramePr>
          <p:cNvPr id="7" name="Object 6"/>
          <p:cNvGraphicFramePr>
            <a:graphicFrameLocks noChangeAspect="1"/>
          </p:cNvGraphicFramePr>
          <p:nvPr/>
        </p:nvGraphicFramePr>
        <p:xfrm>
          <a:off x="1155703" y="4419600"/>
          <a:ext cx="2749373" cy="838200"/>
        </p:xfrm>
        <a:graphic>
          <a:graphicData uri="http://schemas.openxmlformats.org/presentationml/2006/ole">
            <p:oleObj spid="_x0000_s72707" name="Equation" r:id="rId3" imgW="1384200" imgH="457200" progId="Equation.3">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SYLLABUS</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b="1" dirty="0" smtClean="0"/>
              <a:t>UNIT-I: ARCHITECTURE OF NEURAL NETWORKS Architectures: </a:t>
            </a:r>
            <a:r>
              <a:rPr lang="en-US" dirty="0" smtClean="0"/>
              <a:t>motivation for the development of natural networks-artificial neural </a:t>
            </a:r>
            <a:r>
              <a:rPr lang="en-US" dirty="0" err="1" smtClean="0"/>
              <a:t>networksbiological</a:t>
            </a:r>
            <a:r>
              <a:rPr lang="en-US" dirty="0" smtClean="0"/>
              <a:t> neural networks- Potential Applications of ANN -typical Architecture-setting </a:t>
            </a:r>
            <a:r>
              <a:rPr lang="en-US" dirty="0" err="1" smtClean="0"/>
              <a:t>weightscommon</a:t>
            </a:r>
            <a:r>
              <a:rPr lang="en-US" dirty="0" smtClean="0"/>
              <a:t> activations functions, Historical Developments, </a:t>
            </a:r>
            <a:r>
              <a:rPr lang="en-US" dirty="0" err="1" smtClean="0"/>
              <a:t>Mcculloch</a:t>
            </a:r>
            <a:r>
              <a:rPr lang="en-US" dirty="0" smtClean="0"/>
              <a:t>-Pitts neuron- Architecture, algorithm, applications-single layer net for pattern classification- Biases and thresholds, linear </a:t>
            </a:r>
            <a:r>
              <a:rPr lang="en-US" dirty="0" err="1" smtClean="0"/>
              <a:t>separability</a:t>
            </a:r>
            <a:r>
              <a:rPr lang="en-US" dirty="0" smtClean="0"/>
              <a:t> - Learning Strategy (Supervised, Unsupervised, Reinforcement), Learning Rules, Basic learning rules (</a:t>
            </a:r>
            <a:r>
              <a:rPr lang="en-US" dirty="0" err="1" smtClean="0"/>
              <a:t>Hebb’s</a:t>
            </a:r>
            <a:r>
              <a:rPr lang="en-US" dirty="0" smtClean="0"/>
              <a:t> rule, </a:t>
            </a:r>
            <a:r>
              <a:rPr lang="en-US" dirty="0" err="1" smtClean="0"/>
              <a:t>perceptron</a:t>
            </a:r>
            <a:r>
              <a:rPr lang="en-US" dirty="0" smtClean="0"/>
              <a:t> rule, Delta Rule etc.) Basic Problems</a:t>
            </a:r>
          </a:p>
          <a:p>
            <a:pPr algn="just"/>
            <a:r>
              <a:rPr lang="en-US" dirty="0" smtClean="0"/>
              <a:t> </a:t>
            </a:r>
            <a:r>
              <a:rPr lang="en-US" b="1" dirty="0" smtClean="0"/>
              <a:t>UNIT–II: BASIC NEURAL NETWORK TECHNIQUES Supervised Learning Neural Network </a:t>
            </a:r>
            <a:r>
              <a:rPr lang="en-US" dirty="0" smtClean="0"/>
              <a:t>: </a:t>
            </a:r>
            <a:r>
              <a:rPr lang="en-US" dirty="0" err="1" smtClean="0"/>
              <a:t>Perceptron</a:t>
            </a:r>
            <a:r>
              <a:rPr lang="en-US" dirty="0" smtClean="0"/>
              <a:t> Model, </a:t>
            </a:r>
            <a:r>
              <a:rPr lang="en-US" dirty="0" err="1" smtClean="0"/>
              <a:t>Adaline</a:t>
            </a:r>
            <a:r>
              <a:rPr lang="en-US" dirty="0" smtClean="0"/>
              <a:t> Model, M-</a:t>
            </a:r>
            <a:r>
              <a:rPr lang="en-US" dirty="0" err="1" smtClean="0"/>
              <a:t>adaline</a:t>
            </a:r>
            <a:r>
              <a:rPr lang="en-US" dirty="0" smtClean="0"/>
              <a:t> Model, Back propagation neural net standard back propagation-architecture algorithm- derivation of learning rules number of hidden layers Unsupervised Learning Neural Network : Radial Basis Function networks: Topology, learning algorithm; </a:t>
            </a:r>
            <a:r>
              <a:rPr lang="en-US" dirty="0" err="1" smtClean="0"/>
              <a:t>Kohenen’s</a:t>
            </a:r>
            <a:r>
              <a:rPr lang="en-US" dirty="0" smtClean="0"/>
              <a:t> self-</a:t>
            </a:r>
            <a:r>
              <a:rPr lang="en-US" dirty="0" err="1" smtClean="0"/>
              <a:t>organising</a:t>
            </a:r>
            <a:r>
              <a:rPr lang="en-US" dirty="0" smtClean="0"/>
              <a:t> network: Topology, learning algorithm- and Discrete Hopfield networks.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990600" y="304800"/>
            <a:ext cx="8420100" cy="677108"/>
          </a:xfrm>
        </p:spPr>
        <p:txBody>
          <a:bodyPr>
            <a:normAutofit fontScale="90000"/>
          </a:bodyPr>
          <a:lstStyle/>
          <a:p>
            <a:pPr algn="ctr"/>
            <a:r>
              <a:rPr lang="en-US" dirty="0" smtClean="0">
                <a:latin typeface="Arial" pitchFamily="34" charset="0"/>
                <a:cs typeface="Arial" pitchFamily="34" charset="0"/>
              </a:rPr>
              <a:t>Model of Artificial neuron</a:t>
            </a:r>
            <a:endParaRPr lang="en-GB" b="1" dirty="0" smtClean="0">
              <a:latin typeface="Arial" pitchFamily="34" charset="0"/>
              <a:cs typeface="Arial" pitchFamily="34" charset="0"/>
            </a:endParaRPr>
          </a:p>
        </p:txBody>
      </p:sp>
      <p:sp>
        <p:nvSpPr>
          <p:cNvPr id="27651" name="Content Placeholder 2"/>
          <p:cNvSpPr>
            <a:spLocks noGrp="1"/>
          </p:cNvSpPr>
          <p:nvPr>
            <p:ph idx="1"/>
          </p:nvPr>
        </p:nvSpPr>
        <p:spPr>
          <a:xfrm>
            <a:off x="773909" y="1143000"/>
            <a:ext cx="8966994" cy="5562600"/>
          </a:xfrm>
        </p:spPr>
        <p:txBody>
          <a:bodyPr>
            <a:normAutofit/>
          </a:bodyPr>
          <a:lstStyle/>
          <a:p>
            <a:pPr>
              <a:buNone/>
            </a:pPr>
            <a:r>
              <a:rPr lang="en-US" sz="2000" b="1" dirty="0" smtClean="0">
                <a:solidFill>
                  <a:srgbClr val="2E09B7"/>
                </a:solidFill>
              </a:rPr>
              <a:t>Activation Functions f – Types:-</a:t>
            </a:r>
          </a:p>
          <a:p>
            <a:pPr>
              <a:buNone/>
            </a:pPr>
            <a:r>
              <a:rPr lang="en-US" sz="2000" b="1" dirty="0" smtClean="0"/>
              <a:t>Sigmoidal Function (S-shape function):-</a:t>
            </a:r>
          </a:p>
          <a:p>
            <a:pPr>
              <a:buNone/>
            </a:pPr>
            <a:r>
              <a:rPr lang="en-US" sz="2000" dirty="0" smtClean="0"/>
              <a:t>The nonlinear curved S-shape function is called the sigmoid function. This is most common type of activation used to construct the neural networks. It is mathematically well behaved, differentiable and strictly increasing function.</a:t>
            </a:r>
          </a:p>
          <a:p>
            <a:pPr>
              <a:buNone/>
            </a:pPr>
            <a:endParaRPr lang="en-US" sz="2000" b="1" dirty="0" smtClean="0"/>
          </a:p>
          <a:p>
            <a:pPr>
              <a:buNone/>
            </a:pPr>
            <a:endParaRPr lang="en-US" sz="2000" b="1" dirty="0" smtClean="0"/>
          </a:p>
          <a:p>
            <a:pPr>
              <a:buNone/>
            </a:pPr>
            <a:endParaRPr lang="en-US" sz="2000" b="1" dirty="0" smtClean="0"/>
          </a:p>
          <a:p>
            <a:pPr>
              <a:buNone/>
            </a:pPr>
            <a:endParaRPr lang="en-US" sz="2000" b="1" dirty="0" smtClean="0"/>
          </a:p>
          <a:p>
            <a:pPr>
              <a:buNone/>
            </a:pPr>
            <a:r>
              <a:rPr lang="en-US" sz="2000" dirty="0" smtClean="0"/>
              <a:t>This is explained as</a:t>
            </a:r>
          </a:p>
          <a:p>
            <a:pPr>
              <a:buNone/>
            </a:pPr>
            <a:r>
              <a:rPr lang="en-US" sz="2000" dirty="0" smtClean="0"/>
              <a:t>    ≈ </a:t>
            </a:r>
            <a:r>
              <a:rPr lang="en-US" sz="2000" b="1" dirty="0" smtClean="0"/>
              <a:t>0 for large -ve input values,</a:t>
            </a:r>
          </a:p>
          <a:p>
            <a:pPr>
              <a:buNone/>
            </a:pPr>
            <a:r>
              <a:rPr lang="en-US" sz="2000" b="1" dirty="0" smtClean="0"/>
              <a:t>   1 for large +ve values, with a  </a:t>
            </a:r>
            <a:r>
              <a:rPr lang="en-US" sz="2000" dirty="0" smtClean="0"/>
              <a:t>smooth transition between the two.</a:t>
            </a:r>
          </a:p>
          <a:p>
            <a:pPr>
              <a:buNone/>
            </a:pPr>
            <a:r>
              <a:rPr lang="en-US" sz="2000" dirty="0" smtClean="0"/>
              <a:t>   </a:t>
            </a:r>
            <a:r>
              <a:rPr lang="en-US" sz="2000" b="1" dirty="0" smtClean="0"/>
              <a:t>α </a:t>
            </a:r>
            <a:r>
              <a:rPr lang="en-US" sz="2000" dirty="0" smtClean="0"/>
              <a:t>is slope parameter also called shape parameter symbol the </a:t>
            </a:r>
            <a:r>
              <a:rPr lang="en-US" sz="2000" b="1" dirty="0" smtClean="0"/>
              <a:t>λ</a:t>
            </a:r>
            <a:r>
              <a:rPr lang="en-US" sz="2000" dirty="0" smtClean="0"/>
              <a:t> is also used to  represented this parameter.</a:t>
            </a:r>
            <a:endParaRPr lang="en-US" sz="2000" b="1" dirty="0" smtClean="0"/>
          </a:p>
        </p:txBody>
      </p:sp>
      <p:graphicFrame>
        <p:nvGraphicFramePr>
          <p:cNvPr id="29700" name="Object 4"/>
          <p:cNvGraphicFramePr>
            <a:graphicFrameLocks noChangeAspect="1"/>
          </p:cNvGraphicFramePr>
          <p:nvPr/>
        </p:nvGraphicFramePr>
        <p:xfrm>
          <a:off x="2063750" y="3124200"/>
          <a:ext cx="5728695" cy="1384300"/>
        </p:xfrm>
        <a:graphic>
          <a:graphicData uri="http://schemas.openxmlformats.org/presentationml/2006/ole">
            <p:oleObj spid="_x0000_s73730" name="Equation" r:id="rId3" imgW="2425680" imgH="634680" progId="Equation.3">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ANN:Classification</a:t>
            </a:r>
            <a:endParaRPr lang="en-US" dirty="0"/>
          </a:p>
        </p:txBody>
      </p:sp>
      <p:sp>
        <p:nvSpPr>
          <p:cNvPr id="6" name="Content Placeholder 5"/>
          <p:cNvSpPr>
            <a:spLocks noGrp="1"/>
          </p:cNvSpPr>
          <p:nvPr>
            <p:ph idx="1"/>
          </p:nvPr>
        </p:nvSpPr>
        <p:spPr/>
        <p:txBody>
          <a:bodyPr>
            <a:normAutofit/>
          </a:bodyPr>
          <a:lstStyle/>
          <a:p>
            <a:pPr>
              <a:lnSpc>
                <a:spcPct val="150000"/>
              </a:lnSpc>
              <a:buFont typeface="Wingdings" pitchFamily="2" charset="2"/>
              <a:buChar char="q"/>
            </a:pPr>
            <a:r>
              <a:rPr lang="en-US" sz="2000" dirty="0" smtClean="0">
                <a:latin typeface="Arial" pitchFamily="34" charset="0"/>
                <a:cs typeface="Arial" pitchFamily="34" charset="0"/>
              </a:rPr>
              <a:t>An artificial Neural Network is defined as  a data processing system consisting of a large number of interconnected  processing elements or artificial neurons. </a:t>
            </a:r>
          </a:p>
          <a:p>
            <a:pPr>
              <a:lnSpc>
                <a:spcPct val="150000"/>
              </a:lnSpc>
              <a:buFont typeface="Wingdings" pitchFamily="2" charset="2"/>
              <a:buChar char="q"/>
            </a:pPr>
            <a:r>
              <a:rPr lang="en-US" sz="2000" dirty="0" smtClean="0">
                <a:latin typeface="Arial" pitchFamily="34" charset="0"/>
                <a:cs typeface="Arial" pitchFamily="34" charset="0"/>
              </a:rPr>
              <a:t> There are three fundamentally different classes of  neural networks. Those are.</a:t>
            </a:r>
            <a:r>
              <a:rPr lang="en-US" sz="2000" dirty="0" smtClean="0"/>
              <a:t>                         </a:t>
            </a:r>
          </a:p>
          <a:p>
            <a:pPr>
              <a:lnSpc>
                <a:spcPct val="150000"/>
              </a:lnSpc>
              <a:buNone/>
            </a:pPr>
            <a:r>
              <a:rPr lang="en-US" sz="2000" b="1" dirty="0" smtClean="0">
                <a:solidFill>
                  <a:srgbClr val="FF0000"/>
                </a:solidFill>
                <a:latin typeface="Arial" pitchFamily="34" charset="0"/>
                <a:cs typeface="Arial" pitchFamily="34" charset="0"/>
              </a:rPr>
              <a:t>                                             1. </a:t>
            </a:r>
            <a:r>
              <a:rPr lang="en-US" sz="2000" dirty="0" smtClean="0">
                <a:latin typeface="Arial" pitchFamily="34" charset="0"/>
                <a:cs typeface="Arial" pitchFamily="34" charset="0"/>
              </a:rPr>
              <a:t>Single layer </a:t>
            </a:r>
            <a:r>
              <a:rPr lang="en-US" sz="2000" dirty="0" err="1" smtClean="0">
                <a:latin typeface="Arial" pitchFamily="34" charset="0"/>
                <a:cs typeface="Arial" pitchFamily="34" charset="0"/>
              </a:rPr>
              <a:t>feedforward</a:t>
            </a:r>
            <a:r>
              <a:rPr lang="en-US" sz="2000" dirty="0" smtClean="0">
                <a:latin typeface="Arial" pitchFamily="34" charset="0"/>
                <a:cs typeface="Arial" pitchFamily="34" charset="0"/>
              </a:rPr>
              <a:t>  Networks.</a:t>
            </a:r>
          </a:p>
          <a:p>
            <a:pPr>
              <a:lnSpc>
                <a:spcPct val="150000"/>
              </a:lnSpc>
              <a:buNone/>
            </a:pPr>
            <a:r>
              <a:rPr lang="en-US" sz="2000" dirty="0" smtClean="0">
                <a:latin typeface="Arial" pitchFamily="34" charset="0"/>
                <a:cs typeface="Arial" pitchFamily="34" charset="0"/>
              </a:rPr>
              <a:t>                                             </a:t>
            </a:r>
            <a:r>
              <a:rPr lang="en-US" sz="2000" b="1" dirty="0" smtClean="0">
                <a:solidFill>
                  <a:srgbClr val="FF0000"/>
                </a:solidFill>
                <a:latin typeface="Arial" pitchFamily="34" charset="0"/>
                <a:cs typeface="Arial" pitchFamily="34" charset="0"/>
              </a:rPr>
              <a:t>2.</a:t>
            </a:r>
            <a:r>
              <a:rPr lang="en-US" sz="2000" dirty="0" smtClean="0">
                <a:latin typeface="Arial" pitchFamily="34" charset="0"/>
                <a:cs typeface="Arial" pitchFamily="34" charset="0"/>
              </a:rPr>
              <a:t> Multilayer </a:t>
            </a:r>
            <a:r>
              <a:rPr lang="en-US" sz="2000" dirty="0" err="1" smtClean="0">
                <a:latin typeface="Arial" pitchFamily="34" charset="0"/>
                <a:cs typeface="Arial" pitchFamily="34" charset="0"/>
              </a:rPr>
              <a:t>feedforward</a:t>
            </a:r>
            <a:r>
              <a:rPr lang="en-US" sz="2000" dirty="0" smtClean="0">
                <a:latin typeface="Arial" pitchFamily="34" charset="0"/>
                <a:cs typeface="Arial" pitchFamily="34" charset="0"/>
              </a:rPr>
              <a:t> Networks.</a:t>
            </a:r>
          </a:p>
          <a:p>
            <a:pPr>
              <a:lnSpc>
                <a:spcPct val="150000"/>
              </a:lnSpc>
              <a:buNone/>
            </a:pPr>
            <a:r>
              <a:rPr lang="en-US" sz="2000" dirty="0" smtClean="0">
                <a:latin typeface="Arial" pitchFamily="34" charset="0"/>
                <a:cs typeface="Arial" pitchFamily="34" charset="0"/>
              </a:rPr>
              <a:t>                                             </a:t>
            </a:r>
            <a:r>
              <a:rPr lang="en-US" sz="2000" b="1" dirty="0" smtClean="0">
                <a:solidFill>
                  <a:srgbClr val="FF0000"/>
                </a:solidFill>
                <a:latin typeface="Arial" pitchFamily="34" charset="0"/>
                <a:cs typeface="Arial" pitchFamily="34" charset="0"/>
              </a:rPr>
              <a:t>3.</a:t>
            </a:r>
            <a:r>
              <a:rPr lang="en-US" sz="2000" dirty="0" smtClean="0">
                <a:latin typeface="Arial" pitchFamily="34" charset="0"/>
                <a:cs typeface="Arial" pitchFamily="34" charset="0"/>
              </a:rPr>
              <a:t> Recurrent  Networks.   </a:t>
            </a:r>
          </a:p>
          <a:p>
            <a:pPr>
              <a:lnSpc>
                <a:spcPct val="150000"/>
              </a:lnSpc>
              <a:buNone/>
            </a:pPr>
            <a:r>
              <a:rPr lang="en-US" sz="2000" dirty="0" smtClean="0">
                <a:latin typeface="Arial" pitchFamily="34" charset="0"/>
                <a:cs typeface="Arial" pitchFamily="34" charset="0"/>
              </a:rPr>
              <a:t>     Here we have to discuss the single layer feed forward network.                 </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12750" y="228600"/>
            <a:ext cx="9286875" cy="677108"/>
          </a:xfrm>
        </p:spPr>
        <p:txBody>
          <a:bodyPr>
            <a:normAutofit fontScale="90000"/>
          </a:bodyPr>
          <a:lstStyle/>
          <a:p>
            <a:r>
              <a:rPr lang="en-US" dirty="0" smtClean="0"/>
              <a:t>Single-layer feed forward network</a:t>
            </a:r>
            <a:endParaRPr lang="ar-EG" dirty="0" smtClean="0"/>
          </a:p>
        </p:txBody>
      </p:sp>
      <p:sp>
        <p:nvSpPr>
          <p:cNvPr id="43011" name="Content Placeholder 2"/>
          <p:cNvSpPr>
            <a:spLocks noGrp="1"/>
          </p:cNvSpPr>
          <p:nvPr>
            <p:ph idx="1"/>
          </p:nvPr>
        </p:nvSpPr>
        <p:spPr>
          <a:xfrm>
            <a:off x="763587" y="1071573"/>
            <a:ext cx="9018588" cy="2395537"/>
          </a:xfrm>
        </p:spPr>
        <p:txBody>
          <a:bodyPr>
            <a:normAutofit/>
          </a:bodyPr>
          <a:lstStyle/>
          <a:p>
            <a:pPr marL="0" indent="0">
              <a:buFont typeface="Wingdings 2" pitchFamily="18" charset="2"/>
              <a:buNone/>
              <a:defRPr/>
            </a:pPr>
            <a:r>
              <a:rPr lang="en-US" dirty="0" smtClean="0">
                <a:cs typeface="Majalla UI"/>
              </a:rPr>
              <a:t>- </a:t>
            </a:r>
            <a:r>
              <a:rPr lang="en-US" sz="2200" dirty="0" smtClean="0">
                <a:latin typeface="Arial" pitchFamily="34" charset="0"/>
                <a:cs typeface="Arial" pitchFamily="34" charset="0"/>
              </a:rPr>
              <a:t>Input layer of source nodes that projects directly   </a:t>
            </a:r>
          </a:p>
          <a:p>
            <a:pPr marL="0" indent="0">
              <a:buFont typeface="Wingdings 2" pitchFamily="18" charset="2"/>
              <a:buNone/>
              <a:defRPr/>
            </a:pPr>
            <a:r>
              <a:rPr lang="en-US" sz="2200" dirty="0" smtClean="0">
                <a:latin typeface="Arial" pitchFamily="34" charset="0"/>
                <a:cs typeface="Arial" pitchFamily="34" charset="0"/>
              </a:rPr>
              <a:t>  onto an output layer of neurons.</a:t>
            </a:r>
          </a:p>
          <a:p>
            <a:pPr>
              <a:buFont typeface="Wingdings 2" pitchFamily="18" charset="2"/>
              <a:buNone/>
              <a:defRPr/>
            </a:pPr>
            <a:r>
              <a:rPr lang="en-US" sz="2200" dirty="0" smtClean="0">
                <a:latin typeface="Arial" pitchFamily="34" charset="0"/>
                <a:cs typeface="Arial" pitchFamily="34" charset="0"/>
              </a:rPr>
              <a:t>- “Single-layer” referring to the output layer of computation nodes (neuron).</a:t>
            </a:r>
          </a:p>
          <a:p>
            <a:pPr>
              <a:buFont typeface="Wingdings 2" pitchFamily="18" charset="2"/>
              <a:buNone/>
              <a:defRPr/>
            </a:pPr>
            <a:endParaRPr lang="ar-EG" dirty="0" smtClean="0"/>
          </a:p>
        </p:txBody>
      </p:sp>
      <p:pic>
        <p:nvPicPr>
          <p:cNvPr id="51204" name="Picture 4" descr="13.png"/>
          <p:cNvPicPr>
            <a:picLocks noChangeAspect="1"/>
          </p:cNvPicPr>
          <p:nvPr/>
        </p:nvPicPr>
        <p:blipFill>
          <a:blip r:embed="rId2" cstate="print"/>
          <a:srcRect/>
          <a:stretch>
            <a:fillRect/>
          </a:stretch>
        </p:blipFill>
        <p:spPr bwMode="auto">
          <a:xfrm>
            <a:off x="1104578" y="2895600"/>
            <a:ext cx="7408392" cy="3733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3011">
                                            <p:txEl>
                                              <p:pRg st="2" end="2"/>
                                            </p:txEl>
                                          </p:spTgt>
                                        </p:tgtEl>
                                        <p:attrNameLst>
                                          <p:attrName>style.visibility</p:attrName>
                                        </p:attrNameLst>
                                      </p:cBhvr>
                                      <p:to>
                                        <p:strVal val="visible"/>
                                      </p:to>
                                    </p:set>
                                    <p:animEffect transition="in" filter="box(in)">
                                      <p:cBhvr>
                                        <p:cTn id="7" dur="500"/>
                                        <p:tgtEl>
                                          <p:spTgt spid="43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12750" y="228600"/>
            <a:ext cx="9286875" cy="677108"/>
          </a:xfrm>
        </p:spPr>
        <p:txBody>
          <a:bodyPr>
            <a:normAutofit fontScale="90000"/>
          </a:bodyPr>
          <a:lstStyle/>
          <a:p>
            <a:pPr algn="ctr"/>
            <a:r>
              <a:rPr lang="en-US" dirty="0" smtClean="0"/>
              <a:t>Single-layer Feed forward network</a:t>
            </a:r>
            <a:endParaRPr lang="ar-EG" dirty="0" smtClean="0"/>
          </a:p>
        </p:txBody>
      </p:sp>
      <p:sp>
        <p:nvSpPr>
          <p:cNvPr id="62" name="Content Placeholder 61"/>
          <p:cNvSpPr txBox="1">
            <a:spLocks noGrp="1"/>
          </p:cNvSpPr>
          <p:nvPr>
            <p:ph idx="1"/>
          </p:nvPr>
        </p:nvSpPr>
        <p:spPr>
          <a:xfrm>
            <a:off x="350837" y="3810000"/>
            <a:ext cx="9555163" cy="2825389"/>
          </a:xfrm>
          <a:prstGeom prst="rect">
            <a:avLst/>
          </a:prstGeom>
          <a:noFill/>
        </p:spPr>
        <p:txBody>
          <a:bodyPr wrap="square" rtlCol="0">
            <a:spAutoFit/>
          </a:bodyPr>
          <a:lstStyle/>
          <a:p>
            <a:pPr>
              <a:buFont typeface="Wingdings" pitchFamily="2" charset="2"/>
              <a:buChar char="Ø"/>
            </a:pPr>
            <a:r>
              <a:rPr lang="en-US" sz="2400" dirty="0" smtClean="0">
                <a:latin typeface="Arial" pitchFamily="34" charset="0"/>
                <a:cs typeface="Arial" pitchFamily="34" charset="0"/>
              </a:rPr>
              <a:t>The above figure is a single layer feed forward neural network. It consists an input layer to receive the inputs and an output layer to output the vectors. </a:t>
            </a:r>
          </a:p>
          <a:p>
            <a:pPr>
              <a:buFont typeface="Wingdings" pitchFamily="2" charset="2"/>
              <a:buChar char="Ø"/>
            </a:pPr>
            <a:r>
              <a:rPr lang="en-US" sz="2400" dirty="0" smtClean="0">
                <a:latin typeface="Arial" pitchFamily="34" charset="0"/>
                <a:cs typeface="Arial" pitchFamily="34" charset="0"/>
              </a:rPr>
              <a:t>The input layer consists of ‘n’ neurons, and the output  layer contains  ‘m’ neurons .</a:t>
            </a:r>
          </a:p>
          <a:p>
            <a:pPr>
              <a:buFont typeface="Wingdings" pitchFamily="2" charset="2"/>
              <a:buChar char="Ø"/>
            </a:pPr>
            <a:r>
              <a:rPr lang="en-US" sz="2400" dirty="0" smtClean="0">
                <a:latin typeface="Arial" pitchFamily="34" charset="0"/>
                <a:cs typeface="Arial" pitchFamily="34" charset="0"/>
              </a:rPr>
              <a:t> The weight of synapse connecting </a:t>
            </a:r>
            <a:r>
              <a:rPr lang="en-US" sz="2400" i="1" dirty="0" smtClean="0">
                <a:latin typeface="Arial" pitchFamily="34" charset="0"/>
                <a:cs typeface="Arial" pitchFamily="34" charset="0"/>
              </a:rPr>
              <a:t>i</a:t>
            </a:r>
            <a:r>
              <a:rPr lang="en-US" sz="2400" dirty="0" smtClean="0">
                <a:latin typeface="Arial" pitchFamily="34" charset="0"/>
                <a:cs typeface="Arial" pitchFamily="34" charset="0"/>
              </a:rPr>
              <a:t>th input neuron the </a:t>
            </a:r>
            <a:r>
              <a:rPr lang="en-US" sz="2400" i="1" dirty="0" smtClean="0">
                <a:latin typeface="Arial" pitchFamily="34" charset="0"/>
                <a:cs typeface="Arial" pitchFamily="34" charset="0"/>
              </a:rPr>
              <a:t>j</a:t>
            </a:r>
            <a:r>
              <a:rPr lang="en-US" sz="2400" dirty="0" smtClean="0">
                <a:latin typeface="Arial" pitchFamily="34" charset="0"/>
                <a:cs typeface="Arial" pitchFamily="34" charset="0"/>
              </a:rPr>
              <a:t>th output neuron  is </a:t>
            </a:r>
            <a:r>
              <a:rPr lang="en-US" sz="2400" i="1" dirty="0" smtClean="0">
                <a:latin typeface="Arial" pitchFamily="34" charset="0"/>
                <a:cs typeface="Arial" pitchFamily="34" charset="0"/>
              </a:rPr>
              <a:t>Wij.</a:t>
            </a:r>
            <a:endParaRPr lang="en-US" sz="2400" dirty="0">
              <a:latin typeface="Arial" pitchFamily="34" charset="0"/>
              <a:cs typeface="Arial" pitchFamily="34" charset="0"/>
            </a:endParaRPr>
          </a:p>
        </p:txBody>
      </p:sp>
      <p:sp>
        <p:nvSpPr>
          <p:cNvPr id="6" name="Oval 5"/>
          <p:cNvSpPr/>
          <p:nvPr/>
        </p:nvSpPr>
        <p:spPr>
          <a:xfrm>
            <a:off x="2724150" y="1676400"/>
            <a:ext cx="4127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7" name="Oval 6"/>
          <p:cNvSpPr/>
          <p:nvPr/>
        </p:nvSpPr>
        <p:spPr>
          <a:xfrm>
            <a:off x="2724150" y="2209800"/>
            <a:ext cx="4127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8" name="Oval 7"/>
          <p:cNvSpPr/>
          <p:nvPr/>
        </p:nvSpPr>
        <p:spPr>
          <a:xfrm>
            <a:off x="2724150" y="2819400"/>
            <a:ext cx="4127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9" name="Oval 8"/>
          <p:cNvSpPr/>
          <p:nvPr/>
        </p:nvSpPr>
        <p:spPr>
          <a:xfrm>
            <a:off x="2724150" y="3429000"/>
            <a:ext cx="4127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0" name="Oval 9"/>
          <p:cNvSpPr/>
          <p:nvPr/>
        </p:nvSpPr>
        <p:spPr>
          <a:xfrm>
            <a:off x="4540250" y="1981200"/>
            <a:ext cx="4127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Oval 10"/>
          <p:cNvSpPr/>
          <p:nvPr/>
        </p:nvSpPr>
        <p:spPr>
          <a:xfrm>
            <a:off x="4540250" y="2590800"/>
            <a:ext cx="4127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2" name="Oval 11"/>
          <p:cNvSpPr/>
          <p:nvPr/>
        </p:nvSpPr>
        <p:spPr>
          <a:xfrm>
            <a:off x="4540250" y="3200400"/>
            <a:ext cx="4127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cxnSp>
        <p:nvCxnSpPr>
          <p:cNvPr id="14" name="Straight Arrow Connector 13"/>
          <p:cNvCxnSpPr>
            <a:stCxn id="6" idx="6"/>
          </p:cNvCxnSpPr>
          <p:nvPr/>
        </p:nvCxnSpPr>
        <p:spPr>
          <a:xfrm>
            <a:off x="3136900" y="1866900"/>
            <a:ext cx="3302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136900" y="2438400"/>
            <a:ext cx="33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136900" y="3048000"/>
            <a:ext cx="33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136900" y="3657600"/>
            <a:ext cx="33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0" idx="2"/>
          </p:cNvCxnSpPr>
          <p:nvPr/>
        </p:nvCxnSpPr>
        <p:spPr>
          <a:xfrm>
            <a:off x="3467100" y="1905000"/>
            <a:ext cx="107315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467100" y="2438400"/>
            <a:ext cx="107315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467100" y="3048000"/>
            <a:ext cx="107315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2" idx="3"/>
          </p:cNvCxnSpPr>
          <p:nvPr/>
        </p:nvCxnSpPr>
        <p:spPr>
          <a:xfrm flipV="1">
            <a:off x="3467101" y="3525604"/>
            <a:ext cx="1133596" cy="1319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467100" y="1905000"/>
            <a:ext cx="107315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10" idx="2"/>
          </p:cNvCxnSpPr>
          <p:nvPr/>
        </p:nvCxnSpPr>
        <p:spPr>
          <a:xfrm flipV="1">
            <a:off x="3467100" y="2171700"/>
            <a:ext cx="107315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3467100" y="2857500"/>
            <a:ext cx="107315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3467101" y="2895600"/>
            <a:ext cx="1133596"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3348098" y="2405007"/>
            <a:ext cx="1371600" cy="11335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3467101" y="2362200"/>
            <a:ext cx="1216146"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953000" y="2209800"/>
            <a:ext cx="660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953000" y="2819400"/>
            <a:ext cx="660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953000" y="3429000"/>
            <a:ext cx="660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393950" y="1828800"/>
            <a:ext cx="33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393950" y="2362200"/>
            <a:ext cx="33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2393950" y="3048000"/>
            <a:ext cx="33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2393950" y="3657600"/>
            <a:ext cx="33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228850" y="1447800"/>
            <a:ext cx="495300" cy="400110"/>
          </a:xfrm>
          <a:prstGeom prst="rect">
            <a:avLst/>
          </a:prstGeom>
          <a:noFill/>
        </p:spPr>
        <p:txBody>
          <a:bodyPr wrap="square" rtlCol="0">
            <a:spAutoFit/>
          </a:bodyPr>
          <a:lstStyle/>
          <a:p>
            <a:r>
              <a:rPr lang="en-US" sz="2000" i="1" dirty="0" smtClean="0"/>
              <a:t>I</a:t>
            </a:r>
            <a:r>
              <a:rPr lang="en-US" sz="1400" i="1" dirty="0" smtClean="0"/>
              <a:t>i1</a:t>
            </a:r>
            <a:endParaRPr lang="en-US" sz="2000" i="1" dirty="0"/>
          </a:p>
        </p:txBody>
      </p:sp>
      <p:sp>
        <p:nvSpPr>
          <p:cNvPr id="61" name="TextBox 60"/>
          <p:cNvSpPr txBox="1"/>
          <p:nvPr/>
        </p:nvSpPr>
        <p:spPr>
          <a:xfrm>
            <a:off x="2228850" y="1905000"/>
            <a:ext cx="495300" cy="400110"/>
          </a:xfrm>
          <a:prstGeom prst="rect">
            <a:avLst/>
          </a:prstGeom>
          <a:noFill/>
        </p:spPr>
        <p:txBody>
          <a:bodyPr wrap="square" rtlCol="0">
            <a:spAutoFit/>
          </a:bodyPr>
          <a:lstStyle/>
          <a:p>
            <a:r>
              <a:rPr lang="en-US" sz="2000" i="1" dirty="0" smtClean="0"/>
              <a:t>I</a:t>
            </a:r>
            <a:r>
              <a:rPr lang="en-US" sz="1400" i="1" dirty="0" smtClean="0"/>
              <a:t>i2</a:t>
            </a:r>
            <a:endParaRPr lang="en-US" sz="2000" i="1" dirty="0"/>
          </a:p>
        </p:txBody>
      </p:sp>
      <p:sp>
        <p:nvSpPr>
          <p:cNvPr id="63" name="TextBox 62"/>
          <p:cNvSpPr txBox="1"/>
          <p:nvPr/>
        </p:nvSpPr>
        <p:spPr>
          <a:xfrm>
            <a:off x="2228850" y="2590800"/>
            <a:ext cx="495300" cy="400110"/>
          </a:xfrm>
          <a:prstGeom prst="rect">
            <a:avLst/>
          </a:prstGeom>
          <a:noFill/>
        </p:spPr>
        <p:txBody>
          <a:bodyPr wrap="square" rtlCol="0">
            <a:spAutoFit/>
          </a:bodyPr>
          <a:lstStyle/>
          <a:p>
            <a:r>
              <a:rPr lang="en-US" sz="2000" i="1" dirty="0" smtClean="0"/>
              <a:t>I</a:t>
            </a:r>
            <a:r>
              <a:rPr lang="en-US" sz="1400" i="1" dirty="0" smtClean="0"/>
              <a:t>i3</a:t>
            </a:r>
            <a:endParaRPr lang="en-US" sz="2000" i="1" dirty="0"/>
          </a:p>
        </p:txBody>
      </p:sp>
      <p:sp>
        <p:nvSpPr>
          <p:cNvPr id="64" name="TextBox 63"/>
          <p:cNvSpPr txBox="1"/>
          <p:nvPr/>
        </p:nvSpPr>
        <p:spPr>
          <a:xfrm>
            <a:off x="2228850" y="3124200"/>
            <a:ext cx="495300" cy="400110"/>
          </a:xfrm>
          <a:prstGeom prst="rect">
            <a:avLst/>
          </a:prstGeom>
          <a:noFill/>
        </p:spPr>
        <p:txBody>
          <a:bodyPr wrap="square" rtlCol="0">
            <a:spAutoFit/>
          </a:bodyPr>
          <a:lstStyle/>
          <a:p>
            <a:r>
              <a:rPr lang="en-US" sz="2000" i="1" dirty="0" smtClean="0"/>
              <a:t>I</a:t>
            </a:r>
            <a:r>
              <a:rPr lang="en-US" sz="1400" i="1" dirty="0" smtClean="0"/>
              <a:t>in</a:t>
            </a:r>
            <a:endParaRPr lang="en-US" sz="2000" i="1" dirty="0"/>
          </a:p>
        </p:txBody>
      </p:sp>
      <p:sp>
        <p:nvSpPr>
          <p:cNvPr id="65" name="TextBox 64"/>
          <p:cNvSpPr txBox="1"/>
          <p:nvPr/>
        </p:nvSpPr>
        <p:spPr>
          <a:xfrm>
            <a:off x="3054350" y="1447800"/>
            <a:ext cx="577850" cy="400110"/>
          </a:xfrm>
          <a:prstGeom prst="rect">
            <a:avLst/>
          </a:prstGeom>
          <a:noFill/>
        </p:spPr>
        <p:txBody>
          <a:bodyPr wrap="square" rtlCol="0">
            <a:spAutoFit/>
          </a:bodyPr>
          <a:lstStyle/>
          <a:p>
            <a:r>
              <a:rPr lang="en-US" sz="2000" i="1" dirty="0" smtClean="0"/>
              <a:t>O</a:t>
            </a:r>
            <a:r>
              <a:rPr lang="en-US" sz="1400" i="1" dirty="0" smtClean="0"/>
              <a:t>i1</a:t>
            </a:r>
            <a:endParaRPr lang="en-US" sz="2000" i="1" dirty="0"/>
          </a:p>
        </p:txBody>
      </p:sp>
      <p:sp>
        <p:nvSpPr>
          <p:cNvPr id="66" name="TextBox 65"/>
          <p:cNvSpPr txBox="1"/>
          <p:nvPr/>
        </p:nvSpPr>
        <p:spPr>
          <a:xfrm>
            <a:off x="3054350" y="2057402"/>
            <a:ext cx="577850" cy="400110"/>
          </a:xfrm>
          <a:prstGeom prst="rect">
            <a:avLst/>
          </a:prstGeom>
          <a:noFill/>
        </p:spPr>
        <p:txBody>
          <a:bodyPr wrap="square" rtlCol="0">
            <a:spAutoFit/>
          </a:bodyPr>
          <a:lstStyle/>
          <a:p>
            <a:r>
              <a:rPr lang="en-US" sz="2000" i="1" dirty="0" smtClean="0"/>
              <a:t>O</a:t>
            </a:r>
            <a:r>
              <a:rPr lang="en-US" sz="1400" i="1" dirty="0" smtClean="0"/>
              <a:t>i2</a:t>
            </a:r>
            <a:endParaRPr lang="en-US" sz="2000" i="1" dirty="0"/>
          </a:p>
        </p:txBody>
      </p:sp>
      <p:sp>
        <p:nvSpPr>
          <p:cNvPr id="67" name="TextBox 66"/>
          <p:cNvSpPr txBox="1"/>
          <p:nvPr/>
        </p:nvSpPr>
        <p:spPr>
          <a:xfrm>
            <a:off x="3054350" y="2667002"/>
            <a:ext cx="577850" cy="400110"/>
          </a:xfrm>
          <a:prstGeom prst="rect">
            <a:avLst/>
          </a:prstGeom>
          <a:noFill/>
        </p:spPr>
        <p:txBody>
          <a:bodyPr wrap="square" rtlCol="0">
            <a:spAutoFit/>
          </a:bodyPr>
          <a:lstStyle/>
          <a:p>
            <a:r>
              <a:rPr lang="en-US" sz="2000" i="1" dirty="0" smtClean="0"/>
              <a:t>O</a:t>
            </a:r>
            <a:r>
              <a:rPr lang="en-US" sz="1400" i="1" dirty="0" smtClean="0"/>
              <a:t>i3</a:t>
            </a:r>
            <a:endParaRPr lang="en-US" sz="2000" i="1" dirty="0"/>
          </a:p>
        </p:txBody>
      </p:sp>
      <p:sp>
        <p:nvSpPr>
          <p:cNvPr id="68" name="TextBox 67"/>
          <p:cNvSpPr txBox="1"/>
          <p:nvPr/>
        </p:nvSpPr>
        <p:spPr>
          <a:xfrm>
            <a:off x="3054350" y="3276601"/>
            <a:ext cx="577850" cy="400110"/>
          </a:xfrm>
          <a:prstGeom prst="rect">
            <a:avLst/>
          </a:prstGeom>
          <a:noFill/>
        </p:spPr>
        <p:txBody>
          <a:bodyPr wrap="square" rtlCol="0">
            <a:spAutoFit/>
          </a:bodyPr>
          <a:lstStyle/>
          <a:p>
            <a:r>
              <a:rPr lang="en-US" sz="2000" i="1" dirty="0" smtClean="0"/>
              <a:t>O</a:t>
            </a:r>
            <a:r>
              <a:rPr lang="en-US" sz="1400" i="1" dirty="0" smtClean="0"/>
              <a:t>in</a:t>
            </a:r>
            <a:endParaRPr lang="en-US" sz="2000" i="1" dirty="0"/>
          </a:p>
        </p:txBody>
      </p:sp>
      <p:sp>
        <p:nvSpPr>
          <p:cNvPr id="69" name="TextBox 68"/>
          <p:cNvSpPr txBox="1"/>
          <p:nvPr/>
        </p:nvSpPr>
        <p:spPr>
          <a:xfrm>
            <a:off x="3384550" y="1752600"/>
            <a:ext cx="742950" cy="253916"/>
          </a:xfrm>
          <a:prstGeom prst="rect">
            <a:avLst/>
          </a:prstGeom>
          <a:noFill/>
        </p:spPr>
        <p:txBody>
          <a:bodyPr wrap="square" rtlCol="0">
            <a:spAutoFit/>
          </a:bodyPr>
          <a:lstStyle/>
          <a:p>
            <a:r>
              <a:rPr lang="en-US" sz="1050" i="1" dirty="0" smtClean="0"/>
              <a:t>W11</a:t>
            </a:r>
            <a:endParaRPr lang="en-US" sz="2000" i="1" dirty="0"/>
          </a:p>
        </p:txBody>
      </p:sp>
      <p:sp>
        <p:nvSpPr>
          <p:cNvPr id="71" name="TextBox 70"/>
          <p:cNvSpPr txBox="1"/>
          <p:nvPr/>
        </p:nvSpPr>
        <p:spPr>
          <a:xfrm>
            <a:off x="3797300" y="2057400"/>
            <a:ext cx="742950" cy="253916"/>
          </a:xfrm>
          <a:prstGeom prst="rect">
            <a:avLst/>
          </a:prstGeom>
          <a:noFill/>
        </p:spPr>
        <p:txBody>
          <a:bodyPr wrap="square" rtlCol="0">
            <a:spAutoFit/>
          </a:bodyPr>
          <a:lstStyle/>
          <a:p>
            <a:r>
              <a:rPr lang="en-US" sz="1050" i="1" dirty="0" smtClean="0"/>
              <a:t>W21</a:t>
            </a:r>
            <a:endParaRPr lang="en-US" sz="2000" i="1" dirty="0"/>
          </a:p>
        </p:txBody>
      </p:sp>
      <p:sp>
        <p:nvSpPr>
          <p:cNvPr id="72" name="TextBox 71"/>
          <p:cNvSpPr txBox="1"/>
          <p:nvPr/>
        </p:nvSpPr>
        <p:spPr>
          <a:xfrm>
            <a:off x="4044950" y="1828800"/>
            <a:ext cx="742950" cy="253916"/>
          </a:xfrm>
          <a:prstGeom prst="rect">
            <a:avLst/>
          </a:prstGeom>
          <a:noFill/>
        </p:spPr>
        <p:txBody>
          <a:bodyPr wrap="square" rtlCol="0">
            <a:spAutoFit/>
          </a:bodyPr>
          <a:lstStyle/>
          <a:p>
            <a:r>
              <a:rPr lang="en-US" sz="1050" i="1" dirty="0" smtClean="0"/>
              <a:t>Io1</a:t>
            </a:r>
            <a:endParaRPr lang="en-US" sz="2000" i="1" dirty="0"/>
          </a:p>
        </p:txBody>
      </p:sp>
      <p:sp>
        <p:nvSpPr>
          <p:cNvPr id="73" name="TextBox 72"/>
          <p:cNvSpPr txBox="1"/>
          <p:nvPr/>
        </p:nvSpPr>
        <p:spPr>
          <a:xfrm>
            <a:off x="4375150" y="2438400"/>
            <a:ext cx="742950" cy="253916"/>
          </a:xfrm>
          <a:prstGeom prst="rect">
            <a:avLst/>
          </a:prstGeom>
          <a:noFill/>
        </p:spPr>
        <p:txBody>
          <a:bodyPr wrap="square" rtlCol="0">
            <a:spAutoFit/>
          </a:bodyPr>
          <a:lstStyle/>
          <a:p>
            <a:r>
              <a:rPr lang="en-US" sz="1050" i="1" dirty="0" smtClean="0"/>
              <a:t>Io2</a:t>
            </a:r>
            <a:endParaRPr lang="en-US" sz="2000" i="1" dirty="0"/>
          </a:p>
        </p:txBody>
      </p:sp>
      <p:sp>
        <p:nvSpPr>
          <p:cNvPr id="74" name="TextBox 73"/>
          <p:cNvSpPr txBox="1"/>
          <p:nvPr/>
        </p:nvSpPr>
        <p:spPr>
          <a:xfrm>
            <a:off x="4292600" y="2971800"/>
            <a:ext cx="742950" cy="253916"/>
          </a:xfrm>
          <a:prstGeom prst="rect">
            <a:avLst/>
          </a:prstGeom>
          <a:noFill/>
        </p:spPr>
        <p:txBody>
          <a:bodyPr wrap="square" rtlCol="0">
            <a:spAutoFit/>
          </a:bodyPr>
          <a:lstStyle/>
          <a:p>
            <a:r>
              <a:rPr lang="en-US" sz="1050" i="1" dirty="0" smtClean="0"/>
              <a:t>Iom</a:t>
            </a:r>
            <a:endParaRPr lang="en-US" sz="2000" i="1" dirty="0"/>
          </a:p>
        </p:txBody>
      </p:sp>
      <p:sp>
        <p:nvSpPr>
          <p:cNvPr id="75" name="TextBox 74"/>
          <p:cNvSpPr txBox="1"/>
          <p:nvPr/>
        </p:nvSpPr>
        <p:spPr>
          <a:xfrm>
            <a:off x="3384550" y="2667000"/>
            <a:ext cx="742950" cy="253916"/>
          </a:xfrm>
          <a:prstGeom prst="rect">
            <a:avLst/>
          </a:prstGeom>
          <a:noFill/>
        </p:spPr>
        <p:txBody>
          <a:bodyPr wrap="square" rtlCol="0">
            <a:spAutoFit/>
          </a:bodyPr>
          <a:lstStyle/>
          <a:p>
            <a:r>
              <a:rPr lang="en-US" sz="1050" i="1" dirty="0" smtClean="0"/>
              <a:t>W31</a:t>
            </a:r>
            <a:endParaRPr lang="en-US" sz="2000" i="1" dirty="0"/>
          </a:p>
        </p:txBody>
      </p:sp>
      <p:sp>
        <p:nvSpPr>
          <p:cNvPr id="76" name="TextBox 75"/>
          <p:cNvSpPr txBox="1"/>
          <p:nvPr/>
        </p:nvSpPr>
        <p:spPr>
          <a:xfrm>
            <a:off x="3302000" y="3200400"/>
            <a:ext cx="742950" cy="253916"/>
          </a:xfrm>
          <a:prstGeom prst="rect">
            <a:avLst/>
          </a:prstGeom>
          <a:noFill/>
        </p:spPr>
        <p:txBody>
          <a:bodyPr wrap="square" rtlCol="0">
            <a:spAutoFit/>
          </a:bodyPr>
          <a:lstStyle/>
          <a:p>
            <a:r>
              <a:rPr lang="en-US" sz="1050" i="1" dirty="0" smtClean="0"/>
              <a:t>Wn1</a:t>
            </a:r>
            <a:endParaRPr lang="en-US" sz="2000" i="1" dirty="0"/>
          </a:p>
        </p:txBody>
      </p:sp>
      <p:sp>
        <p:nvSpPr>
          <p:cNvPr id="77" name="TextBox 76"/>
          <p:cNvSpPr txBox="1"/>
          <p:nvPr/>
        </p:nvSpPr>
        <p:spPr>
          <a:xfrm>
            <a:off x="5035550" y="1752600"/>
            <a:ext cx="660400" cy="400110"/>
          </a:xfrm>
          <a:prstGeom prst="rect">
            <a:avLst/>
          </a:prstGeom>
          <a:noFill/>
        </p:spPr>
        <p:txBody>
          <a:bodyPr wrap="square" rtlCol="0">
            <a:spAutoFit/>
          </a:bodyPr>
          <a:lstStyle/>
          <a:p>
            <a:r>
              <a:rPr lang="en-US" sz="2000" i="1" dirty="0" smtClean="0"/>
              <a:t>Yo</a:t>
            </a:r>
            <a:r>
              <a:rPr lang="en-US" sz="1400" i="1" dirty="0" smtClean="0"/>
              <a:t>1</a:t>
            </a:r>
            <a:endParaRPr lang="en-US" sz="2000" i="1" dirty="0"/>
          </a:p>
        </p:txBody>
      </p:sp>
      <p:sp>
        <p:nvSpPr>
          <p:cNvPr id="78" name="TextBox 77"/>
          <p:cNvSpPr txBox="1"/>
          <p:nvPr/>
        </p:nvSpPr>
        <p:spPr>
          <a:xfrm>
            <a:off x="5035550" y="2362202"/>
            <a:ext cx="660400" cy="400110"/>
          </a:xfrm>
          <a:prstGeom prst="rect">
            <a:avLst/>
          </a:prstGeom>
          <a:noFill/>
        </p:spPr>
        <p:txBody>
          <a:bodyPr wrap="square" rtlCol="0">
            <a:spAutoFit/>
          </a:bodyPr>
          <a:lstStyle/>
          <a:p>
            <a:r>
              <a:rPr lang="en-US" sz="2000" i="1" dirty="0" smtClean="0"/>
              <a:t>Yo</a:t>
            </a:r>
            <a:r>
              <a:rPr lang="en-US" sz="1400" i="1" dirty="0" smtClean="0"/>
              <a:t>2</a:t>
            </a:r>
            <a:endParaRPr lang="en-US" sz="2000" i="1" dirty="0"/>
          </a:p>
        </p:txBody>
      </p:sp>
      <p:sp>
        <p:nvSpPr>
          <p:cNvPr id="79" name="TextBox 78"/>
          <p:cNvSpPr txBox="1"/>
          <p:nvPr/>
        </p:nvSpPr>
        <p:spPr>
          <a:xfrm>
            <a:off x="5035550" y="2971802"/>
            <a:ext cx="660400" cy="400110"/>
          </a:xfrm>
          <a:prstGeom prst="rect">
            <a:avLst/>
          </a:prstGeom>
          <a:noFill/>
        </p:spPr>
        <p:txBody>
          <a:bodyPr wrap="square" rtlCol="0">
            <a:spAutoFit/>
          </a:bodyPr>
          <a:lstStyle/>
          <a:p>
            <a:r>
              <a:rPr lang="en-US" sz="2000" i="1" dirty="0" smtClean="0"/>
              <a:t>Yo</a:t>
            </a:r>
            <a:r>
              <a:rPr lang="en-US" sz="1400" i="1" dirty="0" smtClean="0"/>
              <a:t>m</a:t>
            </a:r>
            <a:endParaRPr lang="en-US" sz="2000" i="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7" y="304800"/>
            <a:ext cx="9384077" cy="696594"/>
          </a:xfrm>
        </p:spPr>
        <p:txBody>
          <a:bodyPr>
            <a:normAutofit fontScale="90000"/>
          </a:bodyPr>
          <a:lstStyle/>
          <a:p>
            <a:pPr algn="ctr"/>
            <a:r>
              <a:rPr lang="en-US" dirty="0" smtClean="0"/>
              <a:t>Single-layer Feed forward network</a:t>
            </a:r>
            <a:endParaRPr lang="en-US" dirty="0"/>
          </a:p>
        </p:txBody>
      </p:sp>
      <p:sp>
        <p:nvSpPr>
          <p:cNvPr id="6" name="Content Placeholder 5"/>
          <p:cNvSpPr>
            <a:spLocks noGrp="1"/>
          </p:cNvSpPr>
          <p:nvPr>
            <p:ph idx="1"/>
          </p:nvPr>
        </p:nvSpPr>
        <p:spPr>
          <a:xfrm>
            <a:off x="330200" y="1143000"/>
            <a:ext cx="9410700" cy="5486400"/>
          </a:xfrm>
        </p:spPr>
        <p:txBody>
          <a:bodyPr>
            <a:normAutofit fontScale="92500" lnSpcReduction="10000"/>
          </a:bodyPr>
          <a:lstStyle/>
          <a:p>
            <a:pPr>
              <a:buNone/>
            </a:pPr>
            <a:r>
              <a:rPr lang="en-US" sz="2000" dirty="0" smtClean="0">
                <a:latin typeface="Arial" pitchFamily="34" charset="0"/>
                <a:cs typeface="Arial" pitchFamily="34" charset="0"/>
              </a:rPr>
              <a:t>Here the inputs of the input layer and the outputs of the output layer is given as </a:t>
            </a: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r>
              <a:rPr lang="en-US" sz="2000" dirty="0" smtClean="0">
                <a:latin typeface="Arial" pitchFamily="34" charset="0"/>
                <a:cs typeface="Arial" pitchFamily="34" charset="0"/>
              </a:rPr>
              <a:t>So </a:t>
            </a:r>
          </a:p>
          <a:p>
            <a:pPr>
              <a:buNone/>
            </a:pPr>
            <a:r>
              <a:rPr lang="en-US" sz="2000" dirty="0" smtClean="0">
                <a:latin typeface="Arial" pitchFamily="34" charset="0"/>
                <a:cs typeface="Arial" pitchFamily="34" charset="0"/>
              </a:rPr>
              <a:t>Hence, the input  to the output layer can be given as </a:t>
            </a: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r>
              <a:rPr lang="en-US" sz="2000" dirty="0" smtClean="0">
                <a:latin typeface="Arial" pitchFamily="34" charset="0"/>
                <a:cs typeface="Arial" pitchFamily="34" charset="0"/>
              </a:rPr>
              <a:t>Because </a:t>
            </a: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r>
              <a:rPr lang="en-US" sz="2000" dirty="0" smtClean="0">
                <a:latin typeface="Arial" pitchFamily="34" charset="0"/>
                <a:cs typeface="Arial" pitchFamily="34" charset="0"/>
              </a:rPr>
              <a:t>The block diagram of a single layer feed forward network.</a:t>
            </a: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endParaRPr lang="en-US" sz="2000" dirty="0">
              <a:latin typeface="Arial" pitchFamily="34" charset="0"/>
              <a:cs typeface="Arial" pitchFamily="34" charset="0"/>
            </a:endParaRPr>
          </a:p>
        </p:txBody>
      </p:sp>
      <p:graphicFrame>
        <p:nvGraphicFramePr>
          <p:cNvPr id="23558" name="Object 6"/>
          <p:cNvGraphicFramePr>
            <a:graphicFrameLocks noChangeAspect="1"/>
          </p:cNvGraphicFramePr>
          <p:nvPr/>
        </p:nvGraphicFramePr>
        <p:xfrm>
          <a:off x="1300164" y="3276600"/>
          <a:ext cx="4275221" cy="457200"/>
        </p:xfrm>
        <a:graphic>
          <a:graphicData uri="http://schemas.openxmlformats.org/presentationml/2006/ole">
            <p:oleObj spid="_x0000_s116738" name="Equation" r:id="rId3" imgW="2082600" imgH="241200" progId="Equation.3">
              <p:embed/>
            </p:oleObj>
          </a:graphicData>
        </a:graphic>
      </p:graphicFrame>
      <p:graphicFrame>
        <p:nvGraphicFramePr>
          <p:cNvPr id="23559" name="Content Placeholder 4"/>
          <p:cNvGraphicFramePr>
            <a:graphicFrameLocks noChangeAspect="1"/>
          </p:cNvGraphicFramePr>
          <p:nvPr/>
        </p:nvGraphicFramePr>
        <p:xfrm>
          <a:off x="2043113" y="1371603"/>
          <a:ext cx="1238250" cy="1387475"/>
        </p:xfrm>
        <a:graphic>
          <a:graphicData uri="http://schemas.openxmlformats.org/presentationml/2006/ole">
            <p:oleObj spid="_x0000_s116739" name="Equation" r:id="rId4" imgW="774360" imgH="939600" progId="Equation.3">
              <p:embed/>
            </p:oleObj>
          </a:graphicData>
        </a:graphic>
      </p:graphicFrame>
      <p:graphicFrame>
        <p:nvGraphicFramePr>
          <p:cNvPr id="23560" name="Object 8"/>
          <p:cNvGraphicFramePr>
            <a:graphicFrameLocks noChangeAspect="1"/>
          </p:cNvGraphicFramePr>
          <p:nvPr/>
        </p:nvGraphicFramePr>
        <p:xfrm>
          <a:off x="3632205" y="1524000"/>
          <a:ext cx="1344877" cy="1295400"/>
        </p:xfrm>
        <a:graphic>
          <a:graphicData uri="http://schemas.openxmlformats.org/presentationml/2006/ole">
            <p:oleObj spid="_x0000_s116740" name="Equation" r:id="rId5" imgW="901440" imgH="939600" progId="Equation.3">
              <p:embed/>
            </p:oleObj>
          </a:graphicData>
        </a:graphic>
      </p:graphicFrame>
      <p:graphicFrame>
        <p:nvGraphicFramePr>
          <p:cNvPr id="12" name="Object 11"/>
          <p:cNvGraphicFramePr>
            <a:graphicFrameLocks noChangeAspect="1"/>
          </p:cNvGraphicFramePr>
          <p:nvPr/>
        </p:nvGraphicFramePr>
        <p:xfrm>
          <a:off x="1436889" y="3581400"/>
          <a:ext cx="5143898" cy="533400"/>
        </p:xfrm>
        <a:graphic>
          <a:graphicData uri="http://schemas.openxmlformats.org/presentationml/2006/ole">
            <p:oleObj spid="_x0000_s116741" name="Equation" r:id="rId6" imgW="2260440" imgH="253800" progId="Equation.3">
              <p:embed/>
            </p:oleObj>
          </a:graphicData>
        </a:graphic>
      </p:graphicFrame>
      <p:graphicFrame>
        <p:nvGraphicFramePr>
          <p:cNvPr id="13" name="Object 12"/>
          <p:cNvGraphicFramePr>
            <a:graphicFrameLocks noChangeAspect="1"/>
          </p:cNvGraphicFramePr>
          <p:nvPr/>
        </p:nvGraphicFramePr>
        <p:xfrm>
          <a:off x="1816100" y="4343400"/>
          <a:ext cx="2118783" cy="457200"/>
        </p:xfrm>
        <a:graphic>
          <a:graphicData uri="http://schemas.openxmlformats.org/presentationml/2006/ole">
            <p:oleObj spid="_x0000_s116742" name="Equation" r:id="rId7" imgW="977760" imgH="228600" progId="Equation.3">
              <p:embed/>
            </p:oleObj>
          </a:graphicData>
        </a:graphic>
      </p:graphicFrame>
      <p:sp>
        <p:nvSpPr>
          <p:cNvPr id="14" name="Rectangle 13"/>
          <p:cNvSpPr/>
          <p:nvPr/>
        </p:nvSpPr>
        <p:spPr>
          <a:xfrm>
            <a:off x="2641600" y="4800600"/>
            <a:ext cx="206375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latin typeface="Arial" pitchFamily="34" charset="0"/>
                <a:cs typeface="Arial" pitchFamily="34" charset="0"/>
              </a:rPr>
              <a:t>F(I,W)</a:t>
            </a:r>
            <a:endParaRPr lang="en-US" sz="2800" i="1" dirty="0">
              <a:latin typeface="Arial" pitchFamily="34" charset="0"/>
              <a:cs typeface="Arial" pitchFamily="34" charset="0"/>
            </a:endParaRPr>
          </a:p>
        </p:txBody>
      </p:sp>
      <p:sp>
        <p:nvSpPr>
          <p:cNvPr id="15" name="Right Arrow 14"/>
          <p:cNvSpPr/>
          <p:nvPr/>
        </p:nvSpPr>
        <p:spPr>
          <a:xfrm>
            <a:off x="1568450" y="5029200"/>
            <a:ext cx="105994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a:t>
            </a:r>
            <a:endParaRPr lang="en-US" dirty="0"/>
          </a:p>
        </p:txBody>
      </p:sp>
      <p:sp>
        <p:nvSpPr>
          <p:cNvPr id="16" name="Right Arrow 15"/>
          <p:cNvSpPr/>
          <p:nvPr/>
        </p:nvSpPr>
        <p:spPr>
          <a:xfrm>
            <a:off x="4705350" y="5029200"/>
            <a:ext cx="105994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cstate="print"/>
          <a:srcRect/>
          <a:stretch>
            <a:fillRect/>
          </a:stretch>
        </p:blipFill>
        <p:spPr bwMode="auto">
          <a:xfrm>
            <a:off x="990600" y="457200"/>
            <a:ext cx="82550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srcRect/>
          <a:stretch>
            <a:fillRect/>
          </a:stretch>
        </p:blipFill>
        <p:spPr bwMode="auto">
          <a:xfrm>
            <a:off x="825500" y="838200"/>
            <a:ext cx="800735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495300" y="457210"/>
            <a:ext cx="8255000" cy="571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95300" y="274639"/>
            <a:ext cx="8915400" cy="553998"/>
          </a:xfrm>
        </p:spPr>
        <p:txBody>
          <a:bodyPr>
            <a:normAutofit fontScale="90000"/>
          </a:bodyPr>
          <a:lstStyle/>
          <a:p>
            <a:r>
              <a:rPr lang="en-GB" sz="3600" smtClean="0">
                <a:solidFill>
                  <a:srgbClr val="C00000"/>
                </a:solidFill>
              </a:rPr>
              <a:t>Historical Development of ANN</a:t>
            </a:r>
            <a:endParaRPr lang="en-US" sz="3600" smtClean="0">
              <a:solidFill>
                <a:srgbClr val="C00000"/>
              </a:solidFill>
            </a:endParaRPr>
          </a:p>
        </p:txBody>
      </p:sp>
      <p:sp>
        <p:nvSpPr>
          <p:cNvPr id="13315" name="Content Placeholder 2"/>
          <p:cNvSpPr>
            <a:spLocks noGrp="1"/>
          </p:cNvSpPr>
          <p:nvPr>
            <p:ph idx="1"/>
          </p:nvPr>
        </p:nvSpPr>
        <p:spPr>
          <a:xfrm>
            <a:off x="541735" y="1214438"/>
            <a:ext cx="8915400" cy="5491162"/>
          </a:xfrm>
        </p:spPr>
        <p:txBody>
          <a:bodyPr>
            <a:normAutofit fontScale="85000" lnSpcReduction="10000"/>
          </a:bodyPr>
          <a:lstStyle/>
          <a:p>
            <a:pPr algn="just">
              <a:lnSpc>
                <a:spcPct val="150000"/>
              </a:lnSpc>
              <a:defRPr/>
            </a:pPr>
            <a:r>
              <a:rPr lang="en-GB" sz="2000" b="1" dirty="0" smtClean="0"/>
              <a:t>1943</a:t>
            </a:r>
            <a:r>
              <a:rPr lang="en-GB" sz="2000" dirty="0" smtClean="0"/>
              <a:t> − </a:t>
            </a:r>
            <a:r>
              <a:rPr lang="en-GB" sz="2000" b="1" dirty="0" smtClean="0"/>
              <a:t>McCulloch and Pitts: Start of the modern era of NN</a:t>
            </a:r>
          </a:p>
          <a:p>
            <a:pPr marL="900113" indent="-539750" algn="just">
              <a:lnSpc>
                <a:spcPct val="150000"/>
              </a:lnSpc>
              <a:buFont typeface="Wingdings" pitchFamily="2" charset="2"/>
              <a:buChar char="Ø"/>
              <a:defRPr/>
            </a:pPr>
            <a:r>
              <a:rPr lang="en-GB" sz="2000" dirty="0" smtClean="0"/>
              <a:t>	McCulloch and Pitts outlined the first formal model of an elementary computing neuron. A network consists of sufficient number of neurons and properly set synaptic connections can compute any logic function. A simple logic function is performed by a neuron in this case based upon the weights set in the McCulloch and Pitts neuron.</a:t>
            </a:r>
            <a:endParaRPr lang="en-GB" sz="2000" b="1" dirty="0" smtClean="0"/>
          </a:p>
          <a:p>
            <a:pPr algn="just">
              <a:lnSpc>
                <a:spcPct val="150000"/>
              </a:lnSpc>
              <a:defRPr/>
            </a:pPr>
            <a:r>
              <a:rPr lang="en-GB" sz="2000" b="1" dirty="0" smtClean="0"/>
              <a:t>1949</a:t>
            </a:r>
            <a:r>
              <a:rPr lang="en-GB" sz="2000" dirty="0" smtClean="0"/>
              <a:t> − </a:t>
            </a:r>
            <a:r>
              <a:rPr lang="en-GB" sz="2000" b="1" dirty="0" smtClean="0"/>
              <a:t>Donald </a:t>
            </a:r>
            <a:r>
              <a:rPr lang="en-GB" sz="2000" b="1" dirty="0" err="1" smtClean="0"/>
              <a:t>Hebb’s</a:t>
            </a:r>
            <a:r>
              <a:rPr lang="en-GB" sz="2000" b="1" dirty="0" smtClean="0"/>
              <a:t> </a:t>
            </a:r>
            <a:r>
              <a:rPr lang="en-GB" sz="2000" dirty="0" smtClean="0"/>
              <a:t>book, </a:t>
            </a:r>
            <a:r>
              <a:rPr lang="en-GB" sz="2000" b="1" i="1" dirty="0" smtClean="0"/>
              <a:t>The Organization of </a:t>
            </a:r>
            <a:r>
              <a:rPr lang="en-GB" sz="2000" b="1" i="1" dirty="0" err="1" smtClean="0"/>
              <a:t>Behavior</a:t>
            </a:r>
            <a:endParaRPr lang="en-GB" sz="2000" b="1" i="1" dirty="0" smtClean="0"/>
          </a:p>
          <a:p>
            <a:pPr marL="900113" indent="-539750" algn="just">
              <a:lnSpc>
                <a:spcPct val="150000"/>
              </a:lnSpc>
              <a:buFont typeface="Wingdings" pitchFamily="2" charset="2"/>
              <a:buChar char="Ø"/>
              <a:defRPr/>
            </a:pPr>
            <a:r>
              <a:rPr lang="en-GB" sz="2000" dirty="0" smtClean="0"/>
              <a:t>	</a:t>
            </a:r>
            <a:r>
              <a:rPr lang="en-GB" sz="2000" dirty="0" err="1" smtClean="0"/>
              <a:t>Hebb</a:t>
            </a:r>
            <a:r>
              <a:rPr lang="en-GB" sz="2000" dirty="0" smtClean="0"/>
              <a:t> proposed a first learning scheme for updating neuron’s connections that is referred as the </a:t>
            </a:r>
            <a:r>
              <a:rPr lang="en-GB" sz="2000" b="1" dirty="0" err="1" smtClean="0"/>
              <a:t>Hebbian</a:t>
            </a:r>
            <a:r>
              <a:rPr lang="en-GB" sz="2000" b="1" dirty="0" smtClean="0"/>
              <a:t> learning rule</a:t>
            </a:r>
            <a:r>
              <a:rPr lang="en-GB" sz="2000" dirty="0" smtClean="0"/>
              <a:t>. It is based on </a:t>
            </a:r>
            <a:r>
              <a:rPr lang="en-GB" sz="2000" i="1" dirty="0" smtClean="0"/>
              <a:t>synaptic modification i.e. </a:t>
            </a:r>
            <a:r>
              <a:rPr lang="en-GB" sz="2000" dirty="0" err="1" smtClean="0"/>
              <a:t>Hebb</a:t>
            </a:r>
            <a:r>
              <a:rPr lang="en-GB" sz="2000" dirty="0" smtClean="0"/>
              <a:t> proposed that the connectivity of the brain is continually changing as an organism learns different functional tasks.</a:t>
            </a:r>
          </a:p>
          <a:p>
            <a:pPr marL="900113" indent="-539750">
              <a:lnSpc>
                <a:spcPct val="150000"/>
              </a:lnSpc>
              <a:buFont typeface="Wingdings" pitchFamily="2" charset="2"/>
              <a:buChar char="Ø"/>
              <a:defRPr/>
            </a:pPr>
            <a:r>
              <a:rPr lang="en-GB" sz="2000" dirty="0" smtClean="0"/>
              <a:t>	If two neurons on either side of a synapse (connection) are activated simultaneously (i.e. synchronously), then the strength of that synapse is </a:t>
            </a:r>
            <a:r>
              <a:rPr lang="en-US" sz="2000" dirty="0" smtClean="0"/>
              <a:t>selectively increased</a:t>
            </a:r>
            <a:r>
              <a:rPr lang="en-GB" sz="2000" dirty="0" smtClean="0"/>
              <a:t>.</a:t>
            </a:r>
          </a:p>
          <a:p>
            <a:pPr algn="just">
              <a:defRPr/>
            </a:pPr>
            <a:endParaRPr lang="en-GB" sz="2000" dirty="0" smtClean="0"/>
          </a:p>
          <a:p>
            <a:pPr>
              <a:defRPr/>
            </a:pPr>
            <a:endParaRPr lang="en-US" sz="20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64344" y="428626"/>
            <a:ext cx="8915400" cy="553998"/>
          </a:xfrm>
        </p:spPr>
        <p:txBody>
          <a:bodyPr>
            <a:normAutofit fontScale="90000"/>
          </a:bodyPr>
          <a:lstStyle/>
          <a:p>
            <a:r>
              <a:rPr lang="en-GB" sz="3600" smtClean="0">
                <a:solidFill>
                  <a:srgbClr val="C00000"/>
                </a:solidFill>
              </a:rPr>
              <a:t>Historical Development of ANN</a:t>
            </a:r>
            <a:endParaRPr lang="en-US" sz="3600" smtClean="0"/>
          </a:p>
        </p:txBody>
      </p:sp>
      <p:sp>
        <p:nvSpPr>
          <p:cNvPr id="3" name="Content Placeholder 2"/>
          <p:cNvSpPr>
            <a:spLocks noGrp="1"/>
          </p:cNvSpPr>
          <p:nvPr>
            <p:ph idx="1"/>
          </p:nvPr>
        </p:nvSpPr>
        <p:spPr>
          <a:xfrm>
            <a:off x="309564" y="1285876"/>
            <a:ext cx="9054704" cy="4462760"/>
          </a:xfrm>
        </p:spPr>
        <p:txBody>
          <a:bodyPr>
            <a:normAutofit fontScale="85000" lnSpcReduction="10000"/>
          </a:bodyPr>
          <a:lstStyle/>
          <a:p>
            <a:pPr algn="just">
              <a:lnSpc>
                <a:spcPct val="150000"/>
              </a:lnSpc>
              <a:defRPr/>
            </a:pPr>
            <a:r>
              <a:rPr lang="en-GB" sz="2000" b="1" dirty="0" smtClean="0"/>
              <a:t>1954- </a:t>
            </a:r>
            <a:r>
              <a:rPr lang="en-GB" sz="2000" b="1" dirty="0" err="1" smtClean="0"/>
              <a:t>Minsky</a:t>
            </a:r>
            <a:r>
              <a:rPr lang="en-GB" sz="2000" b="1" dirty="0" smtClean="0"/>
              <a:t>: </a:t>
            </a:r>
            <a:r>
              <a:rPr lang="en-GB" sz="2000" dirty="0" smtClean="0"/>
              <a:t>The first </a:t>
            </a:r>
            <a:r>
              <a:rPr lang="en-GB" sz="2000" dirty="0" err="1" smtClean="0"/>
              <a:t>neurocomputers</a:t>
            </a:r>
            <a:r>
              <a:rPr lang="en-GB" sz="2000" dirty="0" smtClean="0"/>
              <a:t> were built and tested. They adapted connections automatically.</a:t>
            </a:r>
          </a:p>
          <a:p>
            <a:pPr algn="just">
              <a:lnSpc>
                <a:spcPct val="150000"/>
              </a:lnSpc>
              <a:defRPr/>
            </a:pPr>
            <a:r>
              <a:rPr lang="en-GB" sz="2000" b="1" dirty="0" smtClean="0"/>
              <a:t>1958-Frank Rosenblatt introduces </a:t>
            </a:r>
            <a:r>
              <a:rPr lang="en-GB" sz="2000" b="1" dirty="0" err="1" smtClean="0"/>
              <a:t>Perceptron</a:t>
            </a:r>
            <a:endParaRPr lang="en-GB" sz="2000" b="1" dirty="0" smtClean="0"/>
          </a:p>
          <a:p>
            <a:pPr marL="719138" indent="-358775" algn="just">
              <a:lnSpc>
                <a:spcPct val="150000"/>
              </a:lnSpc>
              <a:buFont typeface="Wingdings" pitchFamily="2" charset="2"/>
              <a:buChar char="Ø"/>
              <a:defRPr/>
            </a:pPr>
            <a:r>
              <a:rPr lang="en-GB" sz="2000" dirty="0" smtClean="0"/>
              <a:t>It was a trainable machine capable of learning to classify certain patterns by modifying connections to the threshold elements i.e. by adjusting the weights on the connection paths.</a:t>
            </a:r>
          </a:p>
          <a:p>
            <a:pPr marL="360363" indent="-360363" algn="just">
              <a:lnSpc>
                <a:spcPct val="150000"/>
              </a:lnSpc>
              <a:defRPr/>
            </a:pPr>
            <a:r>
              <a:rPr lang="en-GB" sz="2000" b="1" dirty="0" smtClean="0"/>
              <a:t>1960-Bernard </a:t>
            </a:r>
            <a:r>
              <a:rPr lang="en-GB" sz="2000" b="1" dirty="0" err="1" smtClean="0"/>
              <a:t>Widrow</a:t>
            </a:r>
            <a:r>
              <a:rPr lang="en-GB" sz="2000" b="1" dirty="0" smtClean="0"/>
              <a:t> and </a:t>
            </a:r>
            <a:r>
              <a:rPr lang="en-GB" sz="2000" b="1" dirty="0" err="1" smtClean="0"/>
              <a:t>Marcian</a:t>
            </a:r>
            <a:r>
              <a:rPr lang="en-GB" sz="2000" b="1" dirty="0" smtClean="0"/>
              <a:t> Hoff introduces ADALINE</a:t>
            </a:r>
          </a:p>
          <a:p>
            <a:pPr marL="719138" indent="-358775" algn="just">
              <a:lnSpc>
                <a:spcPct val="150000"/>
              </a:lnSpc>
              <a:buFont typeface="Wingdings" pitchFamily="2" charset="2"/>
              <a:buChar char="Ø"/>
              <a:defRPr/>
            </a:pPr>
            <a:r>
              <a:rPr lang="en-GB" sz="2000" b="1" dirty="0" smtClean="0"/>
              <a:t>ADALINE </a:t>
            </a:r>
            <a:r>
              <a:rPr lang="en-GB" sz="2000" dirty="0" smtClean="0"/>
              <a:t>means </a:t>
            </a:r>
            <a:r>
              <a:rPr lang="en-GB" sz="2000" dirty="0" err="1" smtClean="0"/>
              <a:t>ADAptive</a:t>
            </a:r>
            <a:r>
              <a:rPr lang="en-GB" sz="2000" dirty="0" smtClean="0"/>
              <a:t> </a:t>
            </a:r>
            <a:r>
              <a:rPr lang="en-GB" sz="2000" dirty="0" err="1" smtClean="0"/>
              <a:t>LINEar</a:t>
            </a:r>
            <a:r>
              <a:rPr lang="en-GB" sz="2000" dirty="0" smtClean="0"/>
              <a:t> Neuron. </a:t>
            </a:r>
            <a:r>
              <a:rPr lang="en-GB" sz="2000" dirty="0" err="1" smtClean="0"/>
              <a:t>Widrow</a:t>
            </a:r>
            <a:r>
              <a:rPr lang="en-GB" sz="2000" dirty="0" smtClean="0"/>
              <a:t>-Hoff learning rule minimizes the summed square error during training involving pattern classification. Its extension is MADALINE (for Many ADALINE) with applications include pattern recognition, weather forecasting, and adaptive controls.</a:t>
            </a:r>
          </a:p>
          <a:p>
            <a:pPr marL="360363" indent="-360363" algn="just">
              <a:lnSpc>
                <a:spcPct val="150000"/>
              </a:lnSpc>
              <a:buFont typeface="Arial" pitchFamily="34" charset="0"/>
              <a:buChar char="•"/>
              <a:defRPr/>
            </a:pPr>
            <a:r>
              <a:rPr lang="en-GB" sz="2000" b="1" dirty="0" smtClean="0"/>
              <a:t>1969</a:t>
            </a:r>
            <a:r>
              <a:rPr lang="en-GB" sz="2000" dirty="0" smtClean="0"/>
              <a:t> − Multilayer </a:t>
            </a:r>
            <a:r>
              <a:rPr lang="en-GB" sz="2000" dirty="0" err="1" smtClean="0"/>
              <a:t>perceptron</a:t>
            </a:r>
            <a:r>
              <a:rPr lang="en-GB" sz="2000" dirty="0" smtClean="0"/>
              <a:t> (MLP) was invented by </a:t>
            </a:r>
            <a:r>
              <a:rPr lang="en-GB" sz="2000" b="1" dirty="0" err="1" smtClean="0"/>
              <a:t>Minsky</a:t>
            </a:r>
            <a:r>
              <a:rPr lang="en-GB" sz="2000" b="1" dirty="0" smtClean="0"/>
              <a:t> and </a:t>
            </a:r>
            <a:r>
              <a:rPr lang="en-GB" sz="2000" b="1" dirty="0" err="1" smtClean="0"/>
              <a:t>Papert</a:t>
            </a:r>
            <a:r>
              <a:rPr lang="en-GB" sz="2000" b="1" dirty="0" smtClean="0"/>
              <a:t>.</a:t>
            </a:r>
            <a:endParaRPr lang="en-GB" sz="2000" dirty="0" smtClean="0"/>
          </a:p>
          <a:p>
            <a:pPr algn="just">
              <a:buFontTx/>
              <a:buNone/>
              <a:defRPr/>
            </a:pP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SYLLABUS</a:t>
            </a:r>
            <a:endParaRPr lang="en-US" dirty="0"/>
          </a:p>
        </p:txBody>
      </p:sp>
      <p:sp>
        <p:nvSpPr>
          <p:cNvPr id="3" name="Content Placeholder 2"/>
          <p:cNvSpPr>
            <a:spLocks noGrp="1"/>
          </p:cNvSpPr>
          <p:nvPr>
            <p:ph idx="1"/>
          </p:nvPr>
        </p:nvSpPr>
        <p:spPr/>
        <p:txBody>
          <a:bodyPr>
            <a:normAutofit fontScale="25000" lnSpcReduction="20000"/>
          </a:bodyPr>
          <a:lstStyle/>
          <a:p>
            <a:pPr algn="just"/>
            <a:r>
              <a:rPr lang="en-US" sz="8000" b="1" dirty="0" smtClean="0"/>
              <a:t>UNIT–III: NEURAL MEMORY UNIT &amp; RECURRENT NEURAL NETWORK Neural Memory unit: </a:t>
            </a:r>
            <a:r>
              <a:rPr lang="en-US" sz="8000" dirty="0" smtClean="0"/>
              <a:t>associative and other neural networks- </a:t>
            </a:r>
            <a:r>
              <a:rPr lang="en-US" sz="8000" dirty="0" err="1" smtClean="0"/>
              <a:t>hetro</a:t>
            </a:r>
            <a:r>
              <a:rPr lang="en-US" sz="8000" dirty="0" smtClean="0"/>
              <a:t> associative memory neural net, auto associative net- Bidirectional associative memory-applications-Hopfield nets-</a:t>
            </a:r>
            <a:r>
              <a:rPr lang="en-US" sz="8000" dirty="0" err="1" smtClean="0"/>
              <a:t>Boltzman</a:t>
            </a:r>
            <a:r>
              <a:rPr lang="en-US" sz="8000" dirty="0" smtClean="0"/>
              <a:t> machine Recurrent neural networks: Basic concepts, Architecture and training algorithms, Applications; Hopfield network: Topology, learning algorithm, Long Short Term Memory, Gated Recurrent Units, Bidirectional LSTMs, Bidirectional RNNs </a:t>
            </a:r>
          </a:p>
          <a:p>
            <a:pPr algn="just"/>
            <a:r>
              <a:rPr lang="en-US" sz="8000" b="1" dirty="0" smtClean="0"/>
              <a:t>UNIT–IV: INTRODUCTION TO FUZZY LOGIC SYSTEM Classical and fuzzy sets: </a:t>
            </a:r>
            <a:r>
              <a:rPr lang="en-US" sz="8000" dirty="0" smtClean="0"/>
              <a:t>Introduction, Operations and Properties, Fuzzy Relations: Cardinality, Operations and Properties, Equivalence and tolerance relation, Value assignment: cosine amplitude and max-min method; </a:t>
            </a:r>
            <a:r>
              <a:rPr lang="en-US" sz="8000" dirty="0" err="1" smtClean="0"/>
              <a:t>Fuzzification</a:t>
            </a:r>
            <a:r>
              <a:rPr lang="en-US" sz="8000" dirty="0" smtClean="0"/>
              <a:t>: Membership value assignment- Inference, rank ordering, angular fuzzy sets. </a:t>
            </a:r>
            <a:r>
              <a:rPr lang="en-US" sz="8000" dirty="0" err="1" smtClean="0"/>
              <a:t>Defuzzification</a:t>
            </a:r>
            <a:r>
              <a:rPr lang="en-US" sz="8000" dirty="0" smtClean="0"/>
              <a:t> methods, Fuzzy arithmetic; composition and inference</a:t>
            </a:r>
          </a:p>
          <a:p>
            <a:pPr algn="just"/>
            <a:r>
              <a:rPr lang="en-US" sz="8000" b="1" dirty="0" smtClean="0"/>
              <a:t> UNIT-V: APPLICATIONS OF FUZZY LOGIC AND FUZZY </a:t>
            </a:r>
            <a:r>
              <a:rPr lang="en-US" sz="8000" b="1" smtClean="0"/>
              <a:t>SYSTEMS: </a:t>
            </a:r>
            <a:r>
              <a:rPr lang="en-US" sz="8000" smtClean="0"/>
              <a:t>Basic </a:t>
            </a:r>
            <a:r>
              <a:rPr lang="en-US" sz="8000" dirty="0" smtClean="0"/>
              <a:t>structure and operation of fuzzy logic control systems; Design methodology; Applications of fuzzy controllers, control of phase controlled dc motor drive by using fuzzy logic controllers , Simple applications of fuzzy knowledge based controllers like washing machines, home heating system, and train break control. </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95300" y="274638"/>
            <a:ext cx="8915400" cy="553998"/>
          </a:xfrm>
        </p:spPr>
        <p:txBody>
          <a:bodyPr>
            <a:normAutofit fontScale="90000"/>
          </a:bodyPr>
          <a:lstStyle/>
          <a:p>
            <a:r>
              <a:rPr lang="en-GB" sz="3600" smtClean="0">
                <a:solidFill>
                  <a:srgbClr val="C00000"/>
                </a:solidFill>
              </a:rPr>
              <a:t>Historical Development of ANN</a:t>
            </a:r>
            <a:endParaRPr lang="en-US" sz="3600" smtClean="0"/>
          </a:p>
        </p:txBody>
      </p:sp>
      <p:sp>
        <p:nvSpPr>
          <p:cNvPr id="16387" name="Content Placeholder 2"/>
          <p:cNvSpPr>
            <a:spLocks noGrp="1"/>
          </p:cNvSpPr>
          <p:nvPr>
            <p:ph idx="1"/>
          </p:nvPr>
        </p:nvSpPr>
        <p:spPr>
          <a:xfrm>
            <a:off x="386954" y="1143011"/>
            <a:ext cx="9132094" cy="3505190"/>
          </a:xfrm>
        </p:spPr>
        <p:txBody>
          <a:bodyPr/>
          <a:lstStyle/>
          <a:p>
            <a:pPr algn="just"/>
            <a:r>
              <a:rPr lang="en-GB" sz="2000" b="1" dirty="0" smtClean="0"/>
              <a:t>1980- </a:t>
            </a:r>
            <a:r>
              <a:rPr lang="en-GB" sz="2000" b="1" dirty="0" err="1" smtClean="0"/>
              <a:t>Kunihiko</a:t>
            </a:r>
            <a:r>
              <a:rPr lang="en-GB" sz="2000" b="1" dirty="0" smtClean="0"/>
              <a:t> Fukushima and </a:t>
            </a:r>
            <a:r>
              <a:rPr lang="en-GB" sz="2000" b="1" dirty="0" err="1" smtClean="0"/>
              <a:t>Miyaka</a:t>
            </a:r>
            <a:r>
              <a:rPr lang="en-GB" sz="2000" b="1" dirty="0" smtClean="0"/>
              <a:t>- </a:t>
            </a:r>
            <a:r>
              <a:rPr lang="en-GB" sz="2000" b="1" dirty="0" err="1" smtClean="0"/>
              <a:t>Neocognitrons</a:t>
            </a:r>
            <a:r>
              <a:rPr lang="en-GB" sz="2000" b="1" dirty="0" smtClean="0"/>
              <a:t> </a:t>
            </a:r>
            <a:r>
              <a:rPr lang="en-GB" sz="2000" dirty="0" smtClean="0"/>
              <a:t>is a model for visual pattern recognition and is concerned with biological plausibility. The network emulates the retinal images and processes them using 2-D layers of neurons.</a:t>
            </a:r>
            <a:endParaRPr lang="en-GB" sz="2000" b="1" dirty="0" smtClean="0"/>
          </a:p>
          <a:p>
            <a:pPr algn="just"/>
            <a:r>
              <a:rPr lang="en-GB" sz="2000" b="1" dirty="0" smtClean="0"/>
              <a:t>1982-Kohonen – Self Organizing Map(SOM)</a:t>
            </a:r>
            <a:r>
              <a:rPr lang="en-GB" sz="2000" dirty="0" smtClean="0"/>
              <a:t> networks are used to cluster input patterns into groups of similar patterns. They're called "maps" because they assume a topological structure among their cluster units; effectively mapping weights to input data.</a:t>
            </a:r>
          </a:p>
          <a:p>
            <a:pPr algn="just"/>
            <a:r>
              <a:rPr lang="en-GB" sz="2000" b="1" dirty="0" smtClean="0"/>
              <a:t>1982-John Hopfield networks </a:t>
            </a:r>
            <a:r>
              <a:rPr lang="en-GB" sz="2000" dirty="0" smtClean="0"/>
              <a:t>introduces a recurrent neural network architecture for associative memories.</a:t>
            </a:r>
          </a:p>
          <a:p>
            <a:pPr algn="just"/>
            <a:endParaRPr lang="en-GB" sz="2000" b="1" dirty="0" smtClean="0"/>
          </a:p>
          <a:p>
            <a:pPr algn="just"/>
            <a:endParaRPr lang="en-GB" sz="2000" b="1" dirty="0" smtClean="0"/>
          </a:p>
          <a:p>
            <a:pPr algn="just"/>
            <a:endParaRPr lang="en-GB" sz="2000" b="1" dirty="0" smtClean="0"/>
          </a:p>
          <a:p>
            <a:pPr algn="just"/>
            <a:endParaRPr lang="en-GB" sz="2000" b="1" dirty="0" smtClean="0"/>
          </a:p>
          <a:p>
            <a:pPr algn="just"/>
            <a:endParaRPr lang="en-GB" sz="2000" b="1" dirty="0" smtClean="0"/>
          </a:p>
          <a:p>
            <a:pPr algn="just"/>
            <a:endParaRPr lang="en-US" sz="2000" b="1" dirty="0" smtClean="0"/>
          </a:p>
        </p:txBody>
      </p:sp>
      <p:pic>
        <p:nvPicPr>
          <p:cNvPr id="16388" name="Picture 2" descr="http://web.cs.ucla.edu/~rosen/161/notes/chars.gif"/>
          <p:cNvPicPr>
            <a:picLocks noChangeAspect="1" noChangeArrowheads="1"/>
          </p:cNvPicPr>
          <p:nvPr/>
        </p:nvPicPr>
        <p:blipFill>
          <a:blip r:embed="rId2" cstate="print"/>
          <a:srcRect/>
          <a:stretch>
            <a:fillRect/>
          </a:stretch>
        </p:blipFill>
        <p:spPr bwMode="auto">
          <a:xfrm>
            <a:off x="2166940" y="4643438"/>
            <a:ext cx="6036469"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a:xfrm>
            <a:off x="495300" y="274639"/>
            <a:ext cx="8915400" cy="553998"/>
          </a:xfrm>
        </p:spPr>
        <p:txBody>
          <a:bodyPr>
            <a:normAutofit fontScale="90000"/>
          </a:bodyPr>
          <a:lstStyle/>
          <a:p>
            <a:r>
              <a:rPr lang="en-GB" sz="3600" smtClean="0">
                <a:solidFill>
                  <a:srgbClr val="C00000"/>
                </a:solidFill>
              </a:rPr>
              <a:t>Historical Development of ANN</a:t>
            </a:r>
            <a:endParaRPr lang="en-US" sz="3600" smtClean="0"/>
          </a:p>
        </p:txBody>
      </p:sp>
      <p:sp>
        <p:nvSpPr>
          <p:cNvPr id="17410" name="Content Placeholder 2"/>
          <p:cNvSpPr>
            <a:spLocks noGrp="1"/>
          </p:cNvSpPr>
          <p:nvPr>
            <p:ph idx="1"/>
          </p:nvPr>
        </p:nvSpPr>
        <p:spPr>
          <a:xfrm>
            <a:off x="495300" y="1071563"/>
            <a:ext cx="9101138" cy="5386090"/>
          </a:xfrm>
        </p:spPr>
        <p:txBody>
          <a:bodyPr>
            <a:normAutofit fontScale="92500" lnSpcReduction="20000"/>
          </a:bodyPr>
          <a:lstStyle/>
          <a:p>
            <a:pPr algn="just">
              <a:lnSpc>
                <a:spcPct val="150000"/>
              </a:lnSpc>
            </a:pPr>
            <a:r>
              <a:rPr lang="en-GB" sz="2000" b="1" dirty="0" smtClean="0"/>
              <a:t>1985- Parker, </a:t>
            </a:r>
            <a:r>
              <a:rPr lang="en-GB" sz="2000" b="1" dirty="0" err="1" smtClean="0"/>
              <a:t>Rumelhart</a:t>
            </a:r>
            <a:r>
              <a:rPr lang="en-GB" sz="2000" b="1" dirty="0" smtClean="0"/>
              <a:t>, Hinton and Williams- </a:t>
            </a:r>
            <a:r>
              <a:rPr lang="en-GB" sz="2000" b="1" dirty="0" err="1" smtClean="0"/>
              <a:t>Backpropagation</a:t>
            </a:r>
            <a:r>
              <a:rPr lang="en-GB" sz="2000" b="1" dirty="0" smtClean="0"/>
              <a:t> networks</a:t>
            </a:r>
            <a:r>
              <a:rPr lang="en-GB" sz="2000" dirty="0" smtClean="0"/>
              <a:t> is most popular learning algorithm for the training of multilayer </a:t>
            </a:r>
            <a:r>
              <a:rPr lang="en-GB" sz="2000" dirty="0" err="1" smtClean="0"/>
              <a:t>feedforward</a:t>
            </a:r>
            <a:r>
              <a:rPr lang="en-GB" sz="2000" dirty="0" smtClean="0"/>
              <a:t> networks. This method propagates the error information at the output units back to the hidden units.</a:t>
            </a:r>
            <a:endParaRPr lang="en-GB" sz="2000" b="1" dirty="0" smtClean="0"/>
          </a:p>
          <a:p>
            <a:pPr algn="just">
              <a:lnSpc>
                <a:spcPct val="150000"/>
              </a:lnSpc>
            </a:pPr>
            <a:r>
              <a:rPr lang="en-GB" sz="2000" b="1" dirty="0" smtClean="0"/>
              <a:t>1985</a:t>
            </a:r>
            <a:r>
              <a:rPr lang="en-GB" sz="2000" dirty="0" smtClean="0"/>
              <a:t> − Boltzmann machine was developed by </a:t>
            </a:r>
            <a:r>
              <a:rPr lang="en-GB" sz="2000" b="1" dirty="0" smtClean="0"/>
              <a:t>Ackley, Hinton, and </a:t>
            </a:r>
            <a:r>
              <a:rPr lang="en-GB" sz="2000" b="1" dirty="0" err="1" smtClean="0"/>
              <a:t>Sejnowski</a:t>
            </a:r>
            <a:r>
              <a:rPr lang="en-GB" sz="2000" b="1" dirty="0" smtClean="0"/>
              <a:t>.</a:t>
            </a:r>
          </a:p>
          <a:p>
            <a:pPr algn="just">
              <a:lnSpc>
                <a:spcPct val="150000"/>
              </a:lnSpc>
            </a:pPr>
            <a:r>
              <a:rPr lang="en-GB" sz="2000" b="1" dirty="0" smtClean="0"/>
              <a:t>1987- Carpenter and </a:t>
            </a:r>
            <a:r>
              <a:rPr lang="en-GB" sz="2000" b="1" dirty="0" err="1" smtClean="0"/>
              <a:t>Grossberg</a:t>
            </a:r>
            <a:r>
              <a:rPr lang="en-GB" sz="2000" b="1" dirty="0" smtClean="0"/>
              <a:t> </a:t>
            </a:r>
            <a:r>
              <a:rPr lang="en-GB" sz="2000" dirty="0" smtClean="0"/>
              <a:t>invented Adaptive Resonance Theory (ART). ART1 forms the design for the binary inputs and ART2 came to design for continuous valued inputs.</a:t>
            </a:r>
            <a:endParaRPr lang="en-GB" sz="2000" b="1" dirty="0" smtClean="0"/>
          </a:p>
          <a:p>
            <a:pPr algn="just">
              <a:lnSpc>
                <a:spcPct val="150000"/>
              </a:lnSpc>
            </a:pPr>
            <a:r>
              <a:rPr lang="en-GB" sz="2000" b="1" dirty="0" smtClean="0"/>
              <a:t>1988-Grossberg-Counter Propagation networks </a:t>
            </a:r>
            <a:r>
              <a:rPr lang="en-GB" sz="2000" dirty="0" smtClean="0"/>
              <a:t>uses the </a:t>
            </a:r>
            <a:r>
              <a:rPr lang="en-GB" sz="2000" dirty="0" err="1" smtClean="0"/>
              <a:t>Grossberg</a:t>
            </a:r>
            <a:r>
              <a:rPr lang="en-GB" sz="2000" dirty="0" smtClean="0"/>
              <a:t> learning also called as </a:t>
            </a:r>
            <a:r>
              <a:rPr lang="en-GB" sz="2000" dirty="0" err="1" smtClean="0"/>
              <a:t>outstar</a:t>
            </a:r>
            <a:r>
              <a:rPr lang="en-GB" sz="2000" dirty="0" smtClean="0"/>
              <a:t> learning which is concerned with supervised learning.</a:t>
            </a:r>
          </a:p>
          <a:p>
            <a:pPr algn="just">
              <a:lnSpc>
                <a:spcPct val="150000"/>
              </a:lnSpc>
            </a:pPr>
            <a:r>
              <a:rPr lang="en-GB" sz="2000" b="1" dirty="0" smtClean="0"/>
              <a:t>1988</a:t>
            </a:r>
            <a:r>
              <a:rPr lang="en-GB" sz="2000" dirty="0" smtClean="0"/>
              <a:t> − </a:t>
            </a:r>
            <a:r>
              <a:rPr lang="en-GB" sz="2000" b="1" dirty="0" smtClean="0"/>
              <a:t>Bart</a:t>
            </a:r>
            <a:r>
              <a:rPr lang="en-GB" sz="2000" dirty="0" smtClean="0"/>
              <a:t> </a:t>
            </a:r>
            <a:r>
              <a:rPr lang="en-GB" sz="2000" b="1" dirty="0" err="1" smtClean="0"/>
              <a:t>Kosko</a:t>
            </a:r>
            <a:r>
              <a:rPr lang="en-GB" sz="2000" b="1" dirty="0" smtClean="0"/>
              <a:t> </a:t>
            </a:r>
            <a:r>
              <a:rPr lang="en-GB" sz="2000" dirty="0" smtClean="0"/>
              <a:t>developed Binary Associative Memory (BAM) and also gave the concept of Fuzzy Logic in ANN.</a:t>
            </a:r>
          </a:p>
          <a:p>
            <a:pPr algn="just">
              <a:lnSpc>
                <a:spcPct val="150000"/>
              </a:lnSpc>
            </a:pPr>
            <a:r>
              <a:rPr lang="en-GB" sz="2000" b="1" dirty="0" smtClean="0"/>
              <a:t>1988 – </a:t>
            </a:r>
            <a:r>
              <a:rPr lang="en-GB" sz="2000" b="1" dirty="0" err="1" smtClean="0"/>
              <a:t>Broomhead</a:t>
            </a:r>
            <a:r>
              <a:rPr lang="en-GB" sz="2000" b="1" dirty="0" smtClean="0"/>
              <a:t> and Lowe </a:t>
            </a:r>
            <a:r>
              <a:rPr lang="en-GB" sz="2000" dirty="0" smtClean="0"/>
              <a:t>developed Radial Basis Functions (RBF). This is also a multilayer network.</a:t>
            </a:r>
          </a:p>
          <a:p>
            <a:pPr algn="just">
              <a:buFontTx/>
              <a:buNone/>
            </a:pPr>
            <a:endParaRPr lang="en-US" sz="2000" b="1"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95300" y="274638"/>
            <a:ext cx="8915400" cy="677108"/>
          </a:xfrm>
        </p:spPr>
        <p:txBody>
          <a:bodyPr>
            <a:normAutofit fontScale="90000"/>
          </a:bodyPr>
          <a:lstStyle/>
          <a:p>
            <a:r>
              <a:rPr lang="en-GB" smtClean="0">
                <a:solidFill>
                  <a:srgbClr val="C00000"/>
                </a:solidFill>
              </a:rPr>
              <a:t>Historical Development of NN</a:t>
            </a:r>
            <a:endParaRPr lang="en-US" smtClean="0"/>
          </a:p>
        </p:txBody>
      </p:sp>
      <p:sp>
        <p:nvSpPr>
          <p:cNvPr id="18435" name="Content Placeholder 2"/>
          <p:cNvSpPr>
            <a:spLocks noGrp="1"/>
          </p:cNvSpPr>
          <p:nvPr>
            <p:ph idx="1"/>
          </p:nvPr>
        </p:nvSpPr>
        <p:spPr>
          <a:xfrm>
            <a:off x="464344" y="1285882"/>
            <a:ext cx="8915400" cy="4431983"/>
          </a:xfrm>
        </p:spPr>
        <p:txBody>
          <a:bodyPr>
            <a:normAutofit fontScale="92500" lnSpcReduction="20000"/>
          </a:bodyPr>
          <a:lstStyle/>
          <a:p>
            <a:pPr algn="just">
              <a:lnSpc>
                <a:spcPct val="150000"/>
              </a:lnSpc>
            </a:pPr>
            <a:r>
              <a:rPr lang="en-GB" sz="2000" b="1" dirty="0" smtClean="0"/>
              <a:t>1964</a:t>
            </a:r>
            <a:r>
              <a:rPr lang="en-GB" sz="2000" dirty="0" smtClean="0"/>
              <a:t> − </a:t>
            </a:r>
            <a:r>
              <a:rPr lang="en-GB" sz="2000" b="1" dirty="0" smtClean="0"/>
              <a:t>Taylor</a:t>
            </a:r>
            <a:r>
              <a:rPr lang="en-GB" sz="2000" dirty="0" smtClean="0"/>
              <a:t> constructed a winner-take-all circuit with inhibitions among output units.</a:t>
            </a:r>
          </a:p>
          <a:p>
            <a:pPr algn="just">
              <a:lnSpc>
                <a:spcPct val="150000"/>
              </a:lnSpc>
            </a:pPr>
            <a:r>
              <a:rPr lang="en-GB" sz="2000" b="1" dirty="0" smtClean="0"/>
              <a:t>1969</a:t>
            </a:r>
            <a:r>
              <a:rPr lang="en-GB" sz="2000" dirty="0" smtClean="0"/>
              <a:t> − Multilayer </a:t>
            </a:r>
            <a:r>
              <a:rPr lang="en-GB" sz="2000" dirty="0" err="1" smtClean="0"/>
              <a:t>perceptron</a:t>
            </a:r>
            <a:r>
              <a:rPr lang="en-GB" sz="2000" dirty="0" smtClean="0"/>
              <a:t> (MLP) was invented by </a:t>
            </a:r>
            <a:r>
              <a:rPr lang="en-GB" sz="2000" b="1" dirty="0" err="1" smtClean="0"/>
              <a:t>Minsky</a:t>
            </a:r>
            <a:r>
              <a:rPr lang="en-GB" sz="2000" b="1" dirty="0" smtClean="0"/>
              <a:t> and </a:t>
            </a:r>
            <a:r>
              <a:rPr lang="en-GB" sz="2000" b="1" dirty="0" err="1" smtClean="0"/>
              <a:t>Papert</a:t>
            </a:r>
            <a:r>
              <a:rPr lang="en-GB" sz="2000" b="1" dirty="0" smtClean="0"/>
              <a:t>.</a:t>
            </a:r>
          </a:p>
          <a:p>
            <a:pPr algn="just">
              <a:lnSpc>
                <a:spcPct val="150000"/>
              </a:lnSpc>
            </a:pPr>
            <a:r>
              <a:rPr lang="en-GB" sz="2000" b="1" dirty="0" smtClean="0"/>
              <a:t>1971</a:t>
            </a:r>
            <a:r>
              <a:rPr lang="en-GB" sz="2000" dirty="0" smtClean="0"/>
              <a:t> − </a:t>
            </a:r>
            <a:r>
              <a:rPr lang="en-GB" sz="2000" b="1" dirty="0" err="1" smtClean="0"/>
              <a:t>Kohonen</a:t>
            </a:r>
            <a:r>
              <a:rPr lang="en-GB" sz="2000" dirty="0" smtClean="0"/>
              <a:t> developed Associative memories.</a:t>
            </a:r>
          </a:p>
          <a:p>
            <a:pPr algn="just">
              <a:lnSpc>
                <a:spcPct val="150000"/>
              </a:lnSpc>
            </a:pPr>
            <a:r>
              <a:rPr lang="en-GB" sz="2000" b="1" dirty="0" smtClean="0"/>
              <a:t>1976</a:t>
            </a:r>
            <a:r>
              <a:rPr lang="en-GB" sz="2000" dirty="0" smtClean="0"/>
              <a:t> − </a:t>
            </a:r>
            <a:r>
              <a:rPr lang="en-GB" sz="2000" b="1" dirty="0" smtClean="0"/>
              <a:t>Stephen </a:t>
            </a:r>
            <a:r>
              <a:rPr lang="en-GB" sz="2000" b="1" dirty="0" err="1" smtClean="0"/>
              <a:t>Grossberg</a:t>
            </a:r>
            <a:r>
              <a:rPr lang="en-GB" sz="2000" b="1" dirty="0" smtClean="0"/>
              <a:t> and Gail Carpenter </a:t>
            </a:r>
            <a:r>
              <a:rPr lang="en-GB" sz="2000" dirty="0" smtClean="0"/>
              <a:t>developed Adaptive resonance theory.</a:t>
            </a:r>
          </a:p>
          <a:p>
            <a:pPr algn="just">
              <a:lnSpc>
                <a:spcPct val="150000"/>
              </a:lnSpc>
            </a:pPr>
            <a:r>
              <a:rPr lang="en-GB" sz="2000" b="1" dirty="0" smtClean="0"/>
              <a:t>1982</a:t>
            </a:r>
            <a:r>
              <a:rPr lang="en-GB" sz="2000" dirty="0" smtClean="0"/>
              <a:t> − The major development was </a:t>
            </a:r>
            <a:r>
              <a:rPr lang="en-GB" sz="2000" b="1" dirty="0" smtClean="0"/>
              <a:t>Hopfield’s Energy approach</a:t>
            </a:r>
            <a:r>
              <a:rPr lang="en-GB" sz="2000" dirty="0" smtClean="0"/>
              <a:t>.</a:t>
            </a:r>
          </a:p>
          <a:p>
            <a:pPr algn="just">
              <a:lnSpc>
                <a:spcPct val="150000"/>
              </a:lnSpc>
            </a:pPr>
            <a:r>
              <a:rPr lang="en-GB" sz="2000" b="1" dirty="0" smtClean="0"/>
              <a:t>1985</a:t>
            </a:r>
            <a:r>
              <a:rPr lang="en-GB" sz="2000" dirty="0" smtClean="0"/>
              <a:t> − Boltzmann machine was developed by </a:t>
            </a:r>
            <a:r>
              <a:rPr lang="en-GB" sz="2000" b="1" dirty="0" smtClean="0"/>
              <a:t>Ackley, Hinton, and </a:t>
            </a:r>
            <a:r>
              <a:rPr lang="en-GB" sz="2000" b="1" dirty="0" err="1" smtClean="0"/>
              <a:t>Sejnowski</a:t>
            </a:r>
            <a:r>
              <a:rPr lang="en-GB" sz="2000" b="1" dirty="0" smtClean="0"/>
              <a:t>.</a:t>
            </a:r>
          </a:p>
          <a:p>
            <a:pPr algn="just">
              <a:lnSpc>
                <a:spcPct val="150000"/>
              </a:lnSpc>
            </a:pPr>
            <a:r>
              <a:rPr lang="en-GB" sz="2000" b="1" dirty="0" smtClean="0"/>
              <a:t>1986</a:t>
            </a:r>
            <a:r>
              <a:rPr lang="en-GB" sz="2000" dirty="0" smtClean="0"/>
              <a:t> − </a:t>
            </a:r>
            <a:r>
              <a:rPr lang="en-GB" sz="2000" b="1" dirty="0" err="1" smtClean="0"/>
              <a:t>Rumelhart</a:t>
            </a:r>
            <a:r>
              <a:rPr lang="en-GB" sz="2000" b="1" dirty="0" smtClean="0"/>
              <a:t>, Hinton, and Williams </a:t>
            </a:r>
            <a:r>
              <a:rPr lang="en-GB" sz="2000" dirty="0" smtClean="0"/>
              <a:t>introduced Generalised Delta Rule.</a:t>
            </a:r>
          </a:p>
          <a:p>
            <a:pPr algn="just">
              <a:lnSpc>
                <a:spcPct val="150000"/>
              </a:lnSpc>
            </a:pPr>
            <a:r>
              <a:rPr lang="en-GB" sz="2000" b="1" dirty="0" smtClean="0"/>
              <a:t>1988</a:t>
            </a:r>
            <a:r>
              <a:rPr lang="en-GB" sz="2000" dirty="0" smtClean="0"/>
              <a:t> − </a:t>
            </a:r>
            <a:r>
              <a:rPr lang="en-GB" sz="2000" b="1" dirty="0" err="1" smtClean="0"/>
              <a:t>Kosko</a:t>
            </a:r>
            <a:r>
              <a:rPr lang="en-GB" sz="2000" b="1" dirty="0" smtClean="0"/>
              <a:t> </a:t>
            </a:r>
            <a:r>
              <a:rPr lang="en-GB" sz="2000" dirty="0" smtClean="0"/>
              <a:t>developed Binary Associative Memory (BAM) and also gave the concept of Fuzzy Logic in ANN.</a:t>
            </a:r>
          </a:p>
          <a:p>
            <a:endParaRPr lang="en-US" sz="1800"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715962"/>
          </a:xfrm>
        </p:spPr>
        <p:txBody>
          <a:bodyPr>
            <a:normAutofit fontScale="90000"/>
          </a:bodyPr>
          <a:lstStyle/>
          <a:p>
            <a:pPr algn="ctr"/>
            <a:r>
              <a:rPr lang="en-US" dirty="0" smtClean="0">
                <a:cs typeface="Traditional Arabic" pitchFamily="18" charset="-78"/>
              </a:rPr>
              <a:t>Learning in ANN</a:t>
            </a:r>
            <a:endParaRPr lang="en-US" dirty="0"/>
          </a:p>
        </p:txBody>
      </p:sp>
      <p:sp>
        <p:nvSpPr>
          <p:cNvPr id="6" name="Content Placeholder 5"/>
          <p:cNvSpPr>
            <a:spLocks noGrp="1"/>
          </p:cNvSpPr>
          <p:nvPr>
            <p:ph idx="1"/>
          </p:nvPr>
        </p:nvSpPr>
        <p:spPr>
          <a:xfrm>
            <a:off x="304800" y="1600204"/>
            <a:ext cx="9372600" cy="4876796"/>
          </a:xfrm>
        </p:spPr>
        <p:txBody>
          <a:bodyPr>
            <a:normAutofit/>
          </a:bodyPr>
          <a:lstStyle/>
          <a:p>
            <a:pPr>
              <a:buClr>
                <a:schemeClr val="accent3"/>
              </a:buClr>
              <a:buNone/>
              <a:defRPr/>
            </a:pPr>
            <a:r>
              <a:rPr lang="en-US" sz="1800" b="1" dirty="0" smtClean="0"/>
              <a:t>Learning methods in neural networks can be broadly  classified in three basic types. </a:t>
            </a:r>
          </a:p>
          <a:p>
            <a:pPr>
              <a:buClr>
                <a:schemeClr val="accent3"/>
              </a:buClr>
              <a:buNone/>
              <a:defRPr/>
            </a:pPr>
            <a:r>
              <a:rPr lang="en-US" sz="1800" b="1" dirty="0" smtClean="0"/>
              <a:t>                                </a:t>
            </a:r>
            <a:r>
              <a:rPr lang="en-US" sz="2000" dirty="0" smtClean="0"/>
              <a:t>- Supervised Learning</a:t>
            </a:r>
            <a:endParaRPr lang="en-US" sz="2400" b="1" dirty="0" smtClean="0">
              <a:solidFill>
                <a:srgbClr val="0000FF"/>
              </a:solidFill>
            </a:endParaRPr>
          </a:p>
          <a:p>
            <a:pPr>
              <a:buClr>
                <a:schemeClr val="accent3"/>
              </a:buClr>
              <a:buNone/>
              <a:defRPr/>
            </a:pPr>
            <a:r>
              <a:rPr lang="en-US" sz="2400" b="1" dirty="0" smtClean="0">
                <a:solidFill>
                  <a:srgbClr val="0000FF"/>
                </a:solidFill>
              </a:rPr>
              <a:t>                       </a:t>
            </a:r>
            <a:r>
              <a:rPr lang="en-US" sz="2000" dirty="0" smtClean="0"/>
              <a:t> - Unsupervised Learning</a:t>
            </a:r>
          </a:p>
          <a:p>
            <a:pPr marL="457200" indent="-457200" fontAlgn="auto">
              <a:spcAft>
                <a:spcPts val="0"/>
              </a:spcAft>
              <a:buClr>
                <a:schemeClr val="accent3"/>
              </a:buClr>
              <a:buNone/>
              <a:defRPr/>
            </a:pPr>
            <a:r>
              <a:rPr lang="en-US" sz="2000" dirty="0" smtClean="0"/>
              <a:t>                             - Reinforcement Learning</a:t>
            </a:r>
          </a:p>
          <a:p>
            <a:pPr marL="457200" indent="-457200" fontAlgn="auto">
              <a:spcAft>
                <a:spcPts val="0"/>
              </a:spcAft>
              <a:buClr>
                <a:schemeClr val="accent3"/>
              </a:buClr>
              <a:buNone/>
              <a:defRPr/>
            </a:pPr>
            <a:r>
              <a:rPr lang="en-US" sz="2000" b="1" dirty="0" smtClean="0">
                <a:latin typeface="Arial" pitchFamily="34" charset="0"/>
                <a:cs typeface="Arial" pitchFamily="34" charset="0"/>
              </a:rPr>
              <a:t>Supervised Learning:-</a:t>
            </a:r>
          </a:p>
          <a:p>
            <a:pPr marL="457200" indent="-457200">
              <a:buClr>
                <a:schemeClr val="accent3"/>
              </a:buClr>
              <a:buFont typeface="Wingdings" pitchFamily="2" charset="2"/>
              <a:buChar char="q"/>
              <a:defRPr/>
            </a:pPr>
            <a:r>
              <a:rPr lang="en-US" sz="2000" dirty="0" smtClean="0">
                <a:latin typeface="Arial" pitchFamily="34" charset="0"/>
                <a:cs typeface="Arial" pitchFamily="34" charset="0"/>
              </a:rPr>
              <a:t>  In supervised learning, both the inputs and the outputs are provided.      The network then processes the inputs and compares its resulting outputs against the desired outputs</a:t>
            </a:r>
          </a:p>
          <a:p>
            <a:pPr marL="457200" indent="-457200">
              <a:buClr>
                <a:schemeClr val="accent3"/>
              </a:buClr>
              <a:buFont typeface="Wingdings" pitchFamily="2" charset="2"/>
              <a:buChar char="q"/>
              <a:defRPr/>
            </a:pPr>
            <a:r>
              <a:rPr lang="en-US" sz="2000" dirty="0" smtClean="0">
                <a:latin typeface="Arial" pitchFamily="34" charset="0"/>
                <a:cs typeface="Arial" pitchFamily="34" charset="0"/>
              </a:rPr>
              <a:t>  Errors are then calculated, causing the system to adjust the weights which control the network.</a:t>
            </a:r>
          </a:p>
          <a:p>
            <a:pPr marL="457200" indent="-457200">
              <a:buClr>
                <a:schemeClr val="accent3"/>
              </a:buClr>
              <a:buFont typeface="Wingdings" pitchFamily="2" charset="2"/>
              <a:buChar char="q"/>
              <a:defRPr/>
            </a:pPr>
            <a:r>
              <a:rPr lang="en-US" sz="2000" dirty="0" smtClean="0">
                <a:latin typeface="Arial" pitchFamily="34" charset="0"/>
                <a:cs typeface="Arial" pitchFamily="34" charset="0"/>
              </a:rPr>
              <a:t> Here a teacher is assume to be present  during the learning process.</a:t>
            </a:r>
          </a:p>
          <a:p>
            <a:pPr marL="457200" indent="-457200" fontAlgn="auto">
              <a:spcAft>
                <a:spcPts val="0"/>
              </a:spcAft>
              <a:buClr>
                <a:schemeClr val="accent3"/>
              </a:buClr>
              <a:buNone/>
              <a:defRPr/>
            </a:pPr>
            <a:endParaRPr lang="en-US" sz="20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Supervised Learning</a:t>
            </a:r>
          </a:p>
        </p:txBody>
      </p:sp>
      <p:sp>
        <p:nvSpPr>
          <p:cNvPr id="59395" name="Rectangle 3"/>
          <p:cNvSpPr>
            <a:spLocks noGrp="1" noChangeArrowheads="1"/>
          </p:cNvSpPr>
          <p:nvPr>
            <p:ph idx="1"/>
          </p:nvPr>
        </p:nvSpPr>
        <p:spPr>
          <a:xfrm>
            <a:off x="745013" y="1781302"/>
            <a:ext cx="8415973" cy="1754326"/>
          </a:xfrm>
        </p:spPr>
        <p:txBody>
          <a:bodyPr>
            <a:normAutofit fontScale="92500" lnSpcReduction="20000"/>
          </a:bodyPr>
          <a:lstStyle/>
          <a:p>
            <a:pPr eaLnBrk="1" hangingPunct="1"/>
            <a:r>
              <a:rPr lang="en-US" sz="3200" dirty="0" smtClean="0"/>
              <a:t>Child learns from a teacher</a:t>
            </a:r>
          </a:p>
          <a:p>
            <a:pPr eaLnBrk="1" hangingPunct="1"/>
            <a:r>
              <a:rPr lang="en-US" sz="3200" dirty="0" smtClean="0"/>
              <a:t>Each input vector requires a corresponding target vector. </a:t>
            </a:r>
          </a:p>
          <a:p>
            <a:pPr eaLnBrk="1" hangingPunct="1"/>
            <a:r>
              <a:rPr lang="en-US" sz="3200" dirty="0" smtClean="0"/>
              <a:t>Training pair=[input vector, target vector]</a:t>
            </a:r>
          </a:p>
          <a:p>
            <a:pPr eaLnBrk="1" hangingPunct="1">
              <a:buFontTx/>
              <a:buNone/>
            </a:pPr>
            <a:endParaRPr lang="en-US" dirty="0" smtClean="0"/>
          </a:p>
        </p:txBody>
      </p:sp>
      <p:sp>
        <p:nvSpPr>
          <p:cNvPr id="59396" name="Line 4"/>
          <p:cNvSpPr>
            <a:spLocks noChangeShapeType="1"/>
          </p:cNvSpPr>
          <p:nvPr/>
        </p:nvSpPr>
        <p:spPr bwMode="auto">
          <a:xfrm>
            <a:off x="741236" y="4724400"/>
            <a:ext cx="1246849" cy="0"/>
          </a:xfrm>
          <a:prstGeom prst="line">
            <a:avLst/>
          </a:prstGeom>
          <a:noFill/>
          <a:ln w="9525">
            <a:solidFill>
              <a:schemeClr val="tx1"/>
            </a:solidFill>
            <a:round/>
            <a:headEnd/>
            <a:tailEnd type="triangle" w="med" len="med"/>
          </a:ln>
        </p:spPr>
        <p:txBody>
          <a:bodyPr/>
          <a:lstStyle/>
          <a:p>
            <a:endParaRPr lang="en-US"/>
          </a:p>
        </p:txBody>
      </p:sp>
      <p:sp>
        <p:nvSpPr>
          <p:cNvPr id="59397" name="Rectangle 5"/>
          <p:cNvSpPr>
            <a:spLocks noChangeArrowheads="1"/>
          </p:cNvSpPr>
          <p:nvPr/>
        </p:nvSpPr>
        <p:spPr bwMode="auto">
          <a:xfrm>
            <a:off x="1988079" y="4292600"/>
            <a:ext cx="1950244" cy="1081088"/>
          </a:xfrm>
          <a:prstGeom prst="rect">
            <a:avLst/>
          </a:prstGeom>
          <a:noFill/>
          <a:ln w="9525">
            <a:solidFill>
              <a:schemeClr val="tx1"/>
            </a:solidFill>
            <a:miter lim="800000"/>
            <a:headEnd/>
            <a:tailEnd/>
          </a:ln>
        </p:spPr>
        <p:txBody>
          <a:bodyPr wrap="none" anchor="ctr"/>
          <a:lstStyle/>
          <a:p>
            <a:pPr algn="ctr"/>
            <a:r>
              <a:rPr lang="en-US"/>
              <a:t>Neural</a:t>
            </a:r>
          </a:p>
          <a:p>
            <a:pPr algn="ctr"/>
            <a:r>
              <a:rPr lang="en-US"/>
              <a:t>Network </a:t>
            </a:r>
          </a:p>
          <a:p>
            <a:pPr algn="ctr"/>
            <a:r>
              <a:rPr lang="en-US"/>
              <a:t>W</a:t>
            </a:r>
          </a:p>
        </p:txBody>
      </p:sp>
      <p:sp>
        <p:nvSpPr>
          <p:cNvPr id="59398" name="Line 6"/>
          <p:cNvSpPr>
            <a:spLocks noChangeShapeType="1"/>
          </p:cNvSpPr>
          <p:nvPr/>
        </p:nvSpPr>
        <p:spPr bwMode="auto">
          <a:xfrm>
            <a:off x="3938325" y="4868863"/>
            <a:ext cx="1872854" cy="0"/>
          </a:xfrm>
          <a:prstGeom prst="line">
            <a:avLst/>
          </a:prstGeom>
          <a:noFill/>
          <a:ln w="9525">
            <a:solidFill>
              <a:schemeClr val="tx1"/>
            </a:solidFill>
            <a:round/>
            <a:headEnd/>
            <a:tailEnd type="triangle" w="med" len="med"/>
          </a:ln>
        </p:spPr>
        <p:txBody>
          <a:bodyPr/>
          <a:lstStyle/>
          <a:p>
            <a:endParaRPr lang="en-US"/>
          </a:p>
        </p:txBody>
      </p:sp>
      <p:sp>
        <p:nvSpPr>
          <p:cNvPr id="59399" name="Rectangle 8"/>
          <p:cNvSpPr>
            <a:spLocks noChangeArrowheads="1"/>
          </p:cNvSpPr>
          <p:nvPr/>
        </p:nvSpPr>
        <p:spPr bwMode="auto">
          <a:xfrm>
            <a:off x="4406111" y="5661025"/>
            <a:ext cx="2184136" cy="908050"/>
          </a:xfrm>
          <a:prstGeom prst="rect">
            <a:avLst/>
          </a:prstGeom>
          <a:noFill/>
          <a:ln w="9525">
            <a:solidFill>
              <a:schemeClr val="tx1"/>
            </a:solidFill>
            <a:miter lim="800000"/>
            <a:headEnd/>
            <a:tailEnd/>
          </a:ln>
        </p:spPr>
        <p:txBody>
          <a:bodyPr wrap="none" anchor="ctr"/>
          <a:lstStyle/>
          <a:p>
            <a:pPr algn="ctr"/>
            <a:r>
              <a:rPr lang="en-US"/>
              <a:t>Error</a:t>
            </a:r>
          </a:p>
          <a:p>
            <a:pPr algn="ctr"/>
            <a:r>
              <a:rPr lang="en-US"/>
              <a:t>Signal</a:t>
            </a:r>
          </a:p>
          <a:p>
            <a:pPr algn="ctr"/>
            <a:r>
              <a:rPr lang="en-US"/>
              <a:t>Generator</a:t>
            </a:r>
          </a:p>
        </p:txBody>
      </p:sp>
      <p:sp>
        <p:nvSpPr>
          <p:cNvPr id="59400" name="Line 9"/>
          <p:cNvSpPr>
            <a:spLocks noChangeShapeType="1"/>
          </p:cNvSpPr>
          <p:nvPr/>
        </p:nvSpPr>
        <p:spPr bwMode="auto">
          <a:xfrm>
            <a:off x="5030391" y="4868863"/>
            <a:ext cx="0" cy="792162"/>
          </a:xfrm>
          <a:prstGeom prst="line">
            <a:avLst/>
          </a:prstGeom>
          <a:noFill/>
          <a:ln w="9525">
            <a:solidFill>
              <a:schemeClr val="tx1"/>
            </a:solidFill>
            <a:round/>
            <a:headEnd/>
            <a:tailEnd type="triangle" w="med" len="med"/>
          </a:ln>
        </p:spPr>
        <p:txBody>
          <a:bodyPr/>
          <a:lstStyle/>
          <a:p>
            <a:endParaRPr lang="en-US"/>
          </a:p>
        </p:txBody>
      </p:sp>
      <p:sp>
        <p:nvSpPr>
          <p:cNvPr id="59401" name="Line 10"/>
          <p:cNvSpPr>
            <a:spLocks noChangeShapeType="1"/>
          </p:cNvSpPr>
          <p:nvPr/>
        </p:nvSpPr>
        <p:spPr bwMode="auto">
          <a:xfrm flipH="1">
            <a:off x="6591967" y="6021388"/>
            <a:ext cx="1480740" cy="0"/>
          </a:xfrm>
          <a:prstGeom prst="line">
            <a:avLst/>
          </a:prstGeom>
          <a:noFill/>
          <a:ln w="9525">
            <a:solidFill>
              <a:schemeClr val="tx1"/>
            </a:solidFill>
            <a:round/>
            <a:headEnd/>
            <a:tailEnd type="triangle" w="med" len="med"/>
          </a:ln>
        </p:spPr>
        <p:txBody>
          <a:bodyPr/>
          <a:lstStyle/>
          <a:p>
            <a:endParaRPr lang="en-US"/>
          </a:p>
        </p:txBody>
      </p:sp>
      <p:sp>
        <p:nvSpPr>
          <p:cNvPr id="59402" name="Line 11"/>
          <p:cNvSpPr>
            <a:spLocks noChangeShapeType="1"/>
          </p:cNvSpPr>
          <p:nvPr/>
        </p:nvSpPr>
        <p:spPr bwMode="auto">
          <a:xfrm flipH="1">
            <a:off x="2846255" y="6165850"/>
            <a:ext cx="1559851" cy="0"/>
          </a:xfrm>
          <a:prstGeom prst="line">
            <a:avLst/>
          </a:prstGeom>
          <a:noFill/>
          <a:ln w="9525">
            <a:solidFill>
              <a:schemeClr val="tx1"/>
            </a:solidFill>
            <a:round/>
            <a:headEnd/>
            <a:tailEnd/>
          </a:ln>
        </p:spPr>
        <p:txBody>
          <a:bodyPr/>
          <a:lstStyle/>
          <a:p>
            <a:endParaRPr lang="en-US"/>
          </a:p>
        </p:txBody>
      </p:sp>
      <p:sp>
        <p:nvSpPr>
          <p:cNvPr id="59403" name="Line 12"/>
          <p:cNvSpPr>
            <a:spLocks noChangeShapeType="1"/>
          </p:cNvSpPr>
          <p:nvPr/>
        </p:nvSpPr>
        <p:spPr bwMode="auto">
          <a:xfrm flipV="1">
            <a:off x="2846256" y="5373688"/>
            <a:ext cx="0" cy="792162"/>
          </a:xfrm>
          <a:prstGeom prst="line">
            <a:avLst/>
          </a:prstGeom>
          <a:noFill/>
          <a:ln w="9525">
            <a:solidFill>
              <a:schemeClr val="tx1"/>
            </a:solidFill>
            <a:round/>
            <a:headEnd/>
            <a:tailEnd type="triangle" w="med" len="med"/>
          </a:ln>
        </p:spPr>
        <p:txBody>
          <a:bodyPr/>
          <a:lstStyle/>
          <a:p>
            <a:endParaRPr lang="en-US"/>
          </a:p>
        </p:txBody>
      </p:sp>
      <p:sp>
        <p:nvSpPr>
          <p:cNvPr id="59404" name="Text Box 13"/>
          <p:cNvSpPr txBox="1">
            <a:spLocks noChangeArrowheads="1"/>
          </p:cNvSpPr>
          <p:nvPr/>
        </p:nvSpPr>
        <p:spPr bwMode="auto">
          <a:xfrm>
            <a:off x="271729" y="4581535"/>
            <a:ext cx="390393" cy="366713"/>
          </a:xfrm>
          <a:prstGeom prst="rect">
            <a:avLst/>
          </a:prstGeom>
          <a:noFill/>
          <a:ln w="9525">
            <a:noFill/>
            <a:miter lim="800000"/>
            <a:headEnd/>
            <a:tailEnd/>
          </a:ln>
        </p:spPr>
        <p:txBody>
          <a:bodyPr>
            <a:spAutoFit/>
          </a:bodyPr>
          <a:lstStyle/>
          <a:p>
            <a:pPr>
              <a:spcBef>
                <a:spcPct val="50000"/>
              </a:spcBef>
            </a:pPr>
            <a:r>
              <a:rPr lang="en-US"/>
              <a:t>X</a:t>
            </a:r>
          </a:p>
        </p:txBody>
      </p:sp>
      <p:sp>
        <p:nvSpPr>
          <p:cNvPr id="59405" name="Text Box 14"/>
          <p:cNvSpPr txBox="1">
            <a:spLocks noChangeArrowheads="1"/>
          </p:cNvSpPr>
          <p:nvPr/>
        </p:nvSpPr>
        <p:spPr bwMode="auto">
          <a:xfrm>
            <a:off x="1" y="5157788"/>
            <a:ext cx="1286404" cy="366712"/>
          </a:xfrm>
          <a:prstGeom prst="rect">
            <a:avLst/>
          </a:prstGeom>
          <a:noFill/>
          <a:ln w="9525">
            <a:noFill/>
            <a:miter lim="800000"/>
            <a:headEnd/>
            <a:tailEnd/>
          </a:ln>
        </p:spPr>
        <p:txBody>
          <a:bodyPr>
            <a:spAutoFit/>
          </a:bodyPr>
          <a:lstStyle/>
          <a:p>
            <a:pPr>
              <a:spcBef>
                <a:spcPct val="50000"/>
              </a:spcBef>
            </a:pPr>
            <a:r>
              <a:rPr lang="en-US"/>
              <a:t>(Input)</a:t>
            </a:r>
          </a:p>
        </p:txBody>
      </p:sp>
      <p:sp>
        <p:nvSpPr>
          <p:cNvPr id="59406" name="Text Box 15"/>
          <p:cNvSpPr txBox="1">
            <a:spLocks noChangeArrowheads="1"/>
          </p:cNvSpPr>
          <p:nvPr/>
        </p:nvSpPr>
        <p:spPr bwMode="auto">
          <a:xfrm>
            <a:off x="5888572" y="4652963"/>
            <a:ext cx="624285" cy="366712"/>
          </a:xfrm>
          <a:prstGeom prst="rect">
            <a:avLst/>
          </a:prstGeom>
          <a:noFill/>
          <a:ln w="9525">
            <a:noFill/>
            <a:miter lim="800000"/>
            <a:headEnd/>
            <a:tailEnd/>
          </a:ln>
        </p:spPr>
        <p:txBody>
          <a:bodyPr>
            <a:spAutoFit/>
          </a:bodyPr>
          <a:lstStyle/>
          <a:p>
            <a:pPr>
              <a:spcBef>
                <a:spcPct val="50000"/>
              </a:spcBef>
            </a:pPr>
            <a:r>
              <a:rPr lang="en-US"/>
              <a:t>Y</a:t>
            </a:r>
          </a:p>
        </p:txBody>
      </p:sp>
      <p:sp>
        <p:nvSpPr>
          <p:cNvPr id="59407" name="Text Box 16"/>
          <p:cNvSpPr txBox="1">
            <a:spLocks noChangeArrowheads="1"/>
          </p:cNvSpPr>
          <p:nvPr/>
        </p:nvSpPr>
        <p:spPr bwMode="auto">
          <a:xfrm>
            <a:off x="5811181" y="5084763"/>
            <a:ext cx="2885811" cy="366712"/>
          </a:xfrm>
          <a:prstGeom prst="rect">
            <a:avLst/>
          </a:prstGeom>
          <a:noFill/>
          <a:ln w="9525">
            <a:noFill/>
            <a:miter lim="800000"/>
            <a:headEnd/>
            <a:tailEnd/>
          </a:ln>
        </p:spPr>
        <p:txBody>
          <a:bodyPr>
            <a:spAutoFit/>
          </a:bodyPr>
          <a:lstStyle/>
          <a:p>
            <a:pPr>
              <a:spcBef>
                <a:spcPct val="50000"/>
              </a:spcBef>
            </a:pPr>
            <a:r>
              <a:rPr lang="en-US"/>
              <a:t>(Actual output)</a:t>
            </a:r>
          </a:p>
        </p:txBody>
      </p:sp>
      <p:sp>
        <p:nvSpPr>
          <p:cNvPr id="59408" name="Text Box 17"/>
          <p:cNvSpPr txBox="1">
            <a:spLocks noChangeArrowheads="1"/>
          </p:cNvSpPr>
          <p:nvPr/>
        </p:nvSpPr>
        <p:spPr bwMode="auto">
          <a:xfrm>
            <a:off x="7293642" y="6237290"/>
            <a:ext cx="2184136" cy="369332"/>
          </a:xfrm>
          <a:prstGeom prst="rect">
            <a:avLst/>
          </a:prstGeom>
          <a:noFill/>
          <a:ln w="9525">
            <a:noFill/>
            <a:miter lim="800000"/>
            <a:headEnd/>
            <a:tailEnd/>
          </a:ln>
        </p:spPr>
        <p:txBody>
          <a:bodyPr>
            <a:spAutoFit/>
          </a:bodyPr>
          <a:lstStyle/>
          <a:p>
            <a:pPr>
              <a:spcBef>
                <a:spcPct val="50000"/>
              </a:spcBef>
            </a:pPr>
            <a:r>
              <a:rPr lang="en-US"/>
              <a:t>(Desired Output)</a:t>
            </a:r>
          </a:p>
        </p:txBody>
      </p:sp>
      <p:sp>
        <p:nvSpPr>
          <p:cNvPr id="59409" name="Text Box 18"/>
          <p:cNvSpPr txBox="1">
            <a:spLocks noChangeArrowheads="1"/>
          </p:cNvSpPr>
          <p:nvPr/>
        </p:nvSpPr>
        <p:spPr bwMode="auto">
          <a:xfrm>
            <a:off x="1754193" y="5516567"/>
            <a:ext cx="1325960" cy="784830"/>
          </a:xfrm>
          <a:prstGeom prst="rect">
            <a:avLst/>
          </a:prstGeom>
          <a:noFill/>
          <a:ln w="9525">
            <a:noFill/>
            <a:miter lim="800000"/>
            <a:headEnd/>
            <a:tailEnd/>
          </a:ln>
        </p:spPr>
        <p:txBody>
          <a:bodyPr>
            <a:spAutoFit/>
          </a:bodyPr>
          <a:lstStyle/>
          <a:p>
            <a:pPr>
              <a:spcBef>
                <a:spcPct val="50000"/>
              </a:spcBef>
            </a:pPr>
            <a:r>
              <a:rPr lang="en-US"/>
              <a:t>Error</a:t>
            </a:r>
          </a:p>
          <a:p>
            <a:pPr>
              <a:spcBef>
                <a:spcPct val="50000"/>
              </a:spcBef>
            </a:pPr>
            <a:r>
              <a:rPr lang="en-US"/>
              <a:t>(D-Y) signals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Supervised learning contd.</a:t>
            </a:r>
            <a:endParaRPr lang="en-IN" smtClean="0"/>
          </a:p>
        </p:txBody>
      </p:sp>
      <p:pic>
        <p:nvPicPr>
          <p:cNvPr id="45059" name="Picture 4"/>
          <p:cNvPicPr>
            <a:picLocks noGrp="1" noChangeAspect="1" noChangeArrowheads="1"/>
          </p:cNvPicPr>
          <p:nvPr>
            <p:ph idx="1"/>
          </p:nvPr>
        </p:nvPicPr>
        <p:blipFill>
          <a:blip r:embed="rId2" cstate="print"/>
          <a:stretch>
            <a:fillRect/>
          </a:stretch>
        </p:blipFill>
        <p:spPr>
          <a:xfrm>
            <a:off x="2533168" y="1600203"/>
            <a:ext cx="4839667" cy="4525963"/>
          </a:xfrm>
          <a:noFill/>
        </p:spPr>
      </p:pic>
      <p:sp>
        <p:nvSpPr>
          <p:cNvPr id="45060" name="Text Box 6"/>
          <p:cNvSpPr txBox="1">
            <a:spLocks noChangeArrowheads="1"/>
          </p:cNvSpPr>
          <p:nvPr/>
        </p:nvSpPr>
        <p:spPr bwMode="auto">
          <a:xfrm>
            <a:off x="271727" y="4652971"/>
            <a:ext cx="2731029" cy="646331"/>
          </a:xfrm>
          <a:prstGeom prst="rect">
            <a:avLst/>
          </a:prstGeom>
          <a:noFill/>
          <a:ln w="9525">
            <a:noFill/>
            <a:miter lim="800000"/>
            <a:headEnd/>
            <a:tailEnd/>
          </a:ln>
        </p:spPr>
        <p:txBody>
          <a:bodyPr>
            <a:spAutoFit/>
          </a:bodyPr>
          <a:lstStyle/>
          <a:p>
            <a:pPr>
              <a:spcBef>
                <a:spcPct val="50000"/>
              </a:spcBef>
            </a:pPr>
            <a:r>
              <a:rPr lang="en-US"/>
              <a:t>Supervised learning does minimization of error</a:t>
            </a:r>
            <a:endParaRPr lang="en-IN"/>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1" descr="after drawing and vfx graphics"/>
          <p:cNvPicPr>
            <a:picLocks noChangeAspect="1" noChangeArrowheads="1"/>
          </p:cNvPicPr>
          <p:nvPr/>
        </p:nvPicPr>
        <p:blipFill>
          <a:blip r:embed="rId2" cstate="print"/>
          <a:srcRect/>
          <a:stretch>
            <a:fillRect/>
          </a:stretch>
        </p:blipFill>
        <p:spPr bwMode="auto">
          <a:xfrm>
            <a:off x="533400" y="4114800"/>
            <a:ext cx="9001124" cy="2209800"/>
          </a:xfrm>
          <a:prstGeom prst="rect">
            <a:avLst/>
          </a:prstGeom>
          <a:noFill/>
        </p:spPr>
      </p:pic>
      <p:pic>
        <p:nvPicPr>
          <p:cNvPr id="168961" name="Picture 3"/>
          <p:cNvPicPr>
            <a:picLocks noChangeAspect="1" noChangeArrowheads="1"/>
          </p:cNvPicPr>
          <p:nvPr/>
        </p:nvPicPr>
        <p:blipFill>
          <a:blip r:embed="rId3" cstate="print"/>
          <a:srcRect/>
          <a:stretch>
            <a:fillRect/>
          </a:stretch>
        </p:blipFill>
        <p:spPr bwMode="auto">
          <a:xfrm>
            <a:off x="533400" y="838200"/>
            <a:ext cx="8815388" cy="2179638"/>
          </a:xfrm>
          <a:prstGeom prst="rect">
            <a:avLst/>
          </a:prstGeom>
          <a:noFill/>
        </p:spPr>
      </p:pic>
      <p:sp>
        <p:nvSpPr>
          <p:cNvPr id="168963" name="Rectangle 3"/>
          <p:cNvSpPr>
            <a:spLocks noChangeArrowheads="1"/>
          </p:cNvSpPr>
          <p:nvPr/>
        </p:nvSpPr>
        <p:spPr bwMode="auto">
          <a:xfrm>
            <a:off x="4"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Unsupervised learning </a:t>
            </a:r>
            <a:endParaRPr lang="en-IN" smtClean="0"/>
          </a:p>
        </p:txBody>
      </p:sp>
      <p:pic>
        <p:nvPicPr>
          <p:cNvPr id="47107" name="Picture 4"/>
          <p:cNvPicPr>
            <a:picLocks noGrp="1" noChangeAspect="1" noChangeArrowheads="1"/>
          </p:cNvPicPr>
          <p:nvPr>
            <p:ph idx="1"/>
          </p:nvPr>
        </p:nvPicPr>
        <p:blipFill>
          <a:blip r:embed="rId2" cstate="print"/>
          <a:srcRect/>
          <a:stretch>
            <a:fillRect/>
          </a:stretch>
        </p:blipFill>
        <p:spPr>
          <a:xfrm>
            <a:off x="0" y="1447800"/>
            <a:ext cx="6260902" cy="2971800"/>
          </a:xfrm>
          <a:noFill/>
        </p:spPr>
      </p:pic>
      <p:sp>
        <p:nvSpPr>
          <p:cNvPr id="4" name="Rectangle 3"/>
          <p:cNvSpPr/>
          <p:nvPr/>
        </p:nvSpPr>
        <p:spPr>
          <a:xfrm>
            <a:off x="1073150" y="4191010"/>
            <a:ext cx="8089900" cy="2031325"/>
          </a:xfrm>
          <a:prstGeom prst="rect">
            <a:avLst/>
          </a:prstGeom>
        </p:spPr>
        <p:txBody>
          <a:bodyPr wrap="square">
            <a:spAutoFit/>
          </a:bodyPr>
          <a:lstStyle/>
          <a:p>
            <a:pPr marL="457200" indent="-457200" fontAlgn="auto">
              <a:spcAft>
                <a:spcPts val="0"/>
              </a:spcAft>
              <a:buClr>
                <a:schemeClr val="accent3"/>
              </a:buClr>
              <a:buNone/>
              <a:defRPr/>
            </a:pPr>
            <a:r>
              <a:rPr lang="en-US" b="1" dirty="0" smtClean="0">
                <a:latin typeface="Arial" pitchFamily="34" charset="0"/>
                <a:cs typeface="Arial" pitchFamily="34" charset="0"/>
              </a:rPr>
              <a:t>Unsupervised Learning:-</a:t>
            </a:r>
          </a:p>
          <a:p>
            <a:pPr marL="457200" indent="-457200" fontAlgn="auto">
              <a:spcAft>
                <a:spcPts val="0"/>
              </a:spcAft>
              <a:buClr>
                <a:schemeClr val="accent3"/>
              </a:buClr>
              <a:buNone/>
              <a:defRPr/>
            </a:pPr>
            <a:endParaRPr lang="en-US" b="1" dirty="0" smtClean="0">
              <a:latin typeface="Arial" pitchFamily="34" charset="0"/>
              <a:cs typeface="Arial" pitchFamily="34" charset="0"/>
            </a:endParaRPr>
          </a:p>
          <a:p>
            <a:pPr marL="457200" indent="-457200">
              <a:buClr>
                <a:schemeClr val="accent3"/>
              </a:buClr>
              <a:buFont typeface="Wingdings" pitchFamily="2" charset="2"/>
              <a:buChar char="q"/>
              <a:defRPr/>
            </a:pPr>
            <a:r>
              <a:rPr lang="en-US" dirty="0" smtClean="0"/>
              <a:t>  </a:t>
            </a:r>
            <a:r>
              <a:rPr lang="en-US" dirty="0" smtClean="0">
                <a:latin typeface="Arial" pitchFamily="34" charset="0"/>
                <a:cs typeface="Arial" pitchFamily="34" charset="0"/>
              </a:rPr>
              <a:t>Here the target output is not presented  to the network, Because there is no teacher to present the described patterns.</a:t>
            </a:r>
          </a:p>
          <a:p>
            <a:pPr marL="457200" indent="-457200">
              <a:buClr>
                <a:schemeClr val="accent3"/>
              </a:buClr>
              <a:defRPr/>
            </a:pPr>
            <a:endParaRPr lang="en-US" dirty="0" smtClean="0">
              <a:latin typeface="Arial" pitchFamily="34" charset="0"/>
              <a:cs typeface="Arial" pitchFamily="34" charset="0"/>
            </a:endParaRPr>
          </a:p>
          <a:p>
            <a:pPr marL="457200" indent="-457200">
              <a:buClr>
                <a:schemeClr val="accent3"/>
              </a:buClr>
              <a:buFont typeface="Wingdings" pitchFamily="2" charset="2"/>
              <a:buChar char="q"/>
              <a:defRPr/>
            </a:pPr>
            <a:r>
              <a:rPr lang="en-US" dirty="0" smtClean="0">
                <a:latin typeface="Arial" pitchFamily="34" charset="0"/>
                <a:cs typeface="Arial" pitchFamily="34" charset="0"/>
              </a:rPr>
              <a:t> So the system learns of its own by discovering and adapting  to structural features of the input patterns.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cs typeface="Traditional Arabic" pitchFamily="18" charset="-78"/>
              </a:rPr>
              <a:t>Learning in ANN</a:t>
            </a:r>
            <a:endParaRPr lang="en-US" dirty="0"/>
          </a:p>
        </p:txBody>
      </p:sp>
      <p:sp>
        <p:nvSpPr>
          <p:cNvPr id="6" name="Content Placeholder 5"/>
          <p:cNvSpPr>
            <a:spLocks noGrp="1"/>
          </p:cNvSpPr>
          <p:nvPr>
            <p:ph idx="1"/>
          </p:nvPr>
        </p:nvSpPr>
        <p:spPr/>
        <p:txBody>
          <a:bodyPr>
            <a:normAutofit fontScale="92500" lnSpcReduction="20000"/>
          </a:bodyPr>
          <a:lstStyle/>
          <a:p>
            <a:pPr marL="457200" indent="-457200">
              <a:buClr>
                <a:schemeClr val="accent3"/>
              </a:buClr>
              <a:buNone/>
              <a:defRPr/>
            </a:pPr>
            <a:r>
              <a:rPr lang="en-US" sz="2000" b="1" dirty="0" smtClean="0">
                <a:latin typeface="Arial" pitchFamily="34" charset="0"/>
                <a:cs typeface="Arial" pitchFamily="34" charset="0"/>
              </a:rPr>
              <a:t>Reinforcement  Learning:-</a:t>
            </a:r>
          </a:p>
          <a:p>
            <a:pPr marL="457200" indent="-457200">
              <a:buClr>
                <a:schemeClr val="accent3"/>
              </a:buClr>
              <a:buFont typeface="Arial" pitchFamily="34" charset="0"/>
              <a:buChar char="•"/>
              <a:defRPr/>
            </a:pPr>
            <a:r>
              <a:rPr lang="en-US" sz="3200" b="1" dirty="0" smtClean="0">
                <a:latin typeface="Arial" pitchFamily="34" charset="0"/>
                <a:cs typeface="Arial" pitchFamily="34" charset="0"/>
              </a:rPr>
              <a:t> </a:t>
            </a:r>
            <a:r>
              <a:rPr lang="en-US" sz="3200" dirty="0" smtClean="0">
                <a:latin typeface="Arial" pitchFamily="34" charset="0"/>
                <a:cs typeface="Arial" pitchFamily="34" charset="0"/>
              </a:rPr>
              <a:t>In this method, a teacher though available, does not present the expected answer but only  indicates if the computed output is correct or incorrect.</a:t>
            </a:r>
          </a:p>
          <a:p>
            <a:pPr marL="457200" indent="-457200">
              <a:buClr>
                <a:schemeClr val="accent3"/>
              </a:buClr>
              <a:buFont typeface="Arial" pitchFamily="34" charset="0"/>
              <a:buChar char="•"/>
              <a:defRPr/>
            </a:pPr>
            <a:r>
              <a:rPr lang="en-US" sz="3200" dirty="0" smtClean="0">
                <a:latin typeface="Arial" pitchFamily="34" charset="0"/>
                <a:cs typeface="Arial" pitchFamily="34" charset="0"/>
              </a:rPr>
              <a:t> The information  provided helps the network in its learning process.</a:t>
            </a:r>
          </a:p>
          <a:p>
            <a:pPr marL="457200" indent="-457200">
              <a:buClr>
                <a:schemeClr val="accent3"/>
              </a:buClr>
              <a:buFont typeface="Arial" pitchFamily="34" charset="0"/>
              <a:buChar char="•"/>
              <a:defRPr/>
            </a:pPr>
            <a:r>
              <a:rPr lang="en-US" sz="3200" dirty="0" smtClean="0">
                <a:latin typeface="Arial" pitchFamily="34" charset="0"/>
                <a:cs typeface="Arial" pitchFamily="34" charset="0"/>
              </a:rPr>
              <a:t> Here a reward is given  for correct answer computed  and a penalty for a wrong answer.</a:t>
            </a:r>
          </a:p>
          <a:p>
            <a:pPr marL="457200" indent="-457200">
              <a:buClr>
                <a:schemeClr val="accent3"/>
              </a:buClr>
              <a:buNone/>
              <a:defRPr/>
            </a:pPr>
            <a:endParaRPr lang="en-US" sz="2000" dirty="0" smtClean="0">
              <a:latin typeface="Arial" pitchFamily="34" charset="0"/>
              <a:cs typeface="Arial" pitchFamily="34" charset="0"/>
            </a:endParaRPr>
          </a:p>
          <a:p>
            <a:pPr marL="457200" indent="-457200">
              <a:buClr>
                <a:schemeClr val="accent3"/>
              </a:buClr>
              <a:buNone/>
              <a:defRPr/>
            </a:pPr>
            <a:r>
              <a:rPr lang="en-US" sz="2000" dirty="0" smtClean="0">
                <a:latin typeface="Arial" pitchFamily="34" charset="0"/>
                <a:cs typeface="Arial" pitchFamily="34" charset="0"/>
              </a:rPr>
              <a:t>  </a:t>
            </a:r>
            <a:endParaRPr lang="en-US" sz="20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60966" y="723140"/>
            <a:ext cx="9384077" cy="615553"/>
          </a:xfrm>
        </p:spPr>
        <p:txBody>
          <a:bodyPr>
            <a:normAutofit fontScale="90000"/>
          </a:bodyPr>
          <a:lstStyle/>
          <a:p>
            <a:pPr eaLnBrk="1" hangingPunct="1"/>
            <a:r>
              <a:rPr lang="en-US" sz="4000" smtClean="0"/>
              <a:t>When Reinforcement learning is used?</a:t>
            </a:r>
          </a:p>
        </p:txBody>
      </p:sp>
      <p:sp>
        <p:nvSpPr>
          <p:cNvPr id="50179" name="Rectangle 3"/>
          <p:cNvSpPr>
            <a:spLocks noGrp="1" noChangeArrowheads="1"/>
          </p:cNvSpPr>
          <p:nvPr>
            <p:ph idx="1"/>
          </p:nvPr>
        </p:nvSpPr>
        <p:spPr>
          <a:xfrm>
            <a:off x="745013" y="1781302"/>
            <a:ext cx="8415973" cy="3019298"/>
          </a:xfrm>
        </p:spPr>
        <p:txBody>
          <a:bodyPr>
            <a:normAutofit fontScale="92500" lnSpcReduction="20000"/>
          </a:bodyPr>
          <a:lstStyle/>
          <a:p>
            <a:pPr eaLnBrk="1" hangingPunct="1">
              <a:buFont typeface="Arial" pitchFamily="34" charset="0"/>
              <a:buChar char="•"/>
            </a:pPr>
            <a:r>
              <a:rPr lang="en-US" sz="3200" dirty="0" smtClean="0"/>
              <a:t>If less information is available about the target output values (critic information)</a:t>
            </a:r>
          </a:p>
          <a:p>
            <a:pPr eaLnBrk="1" hangingPunct="1">
              <a:buFont typeface="Arial" pitchFamily="34" charset="0"/>
              <a:buChar char="•"/>
            </a:pPr>
            <a:r>
              <a:rPr lang="en-US" sz="3200" dirty="0" smtClean="0"/>
              <a:t>Learning based on this critic information is called reinforcement learning and the feedback sent is called reinforcement signal</a:t>
            </a:r>
          </a:p>
          <a:p>
            <a:pPr eaLnBrk="1" hangingPunct="1">
              <a:buFont typeface="Arial" pitchFamily="34" charset="0"/>
              <a:buChar char="•"/>
            </a:pPr>
            <a:r>
              <a:rPr lang="en-US" sz="3200" dirty="0" smtClean="0"/>
              <a:t>Feedback in this case is only evaluative and not instructive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pavanswathi\Desktop\artificial-intelligence-vs-human-intelligence-1024x796.jpg"/>
          <p:cNvPicPr>
            <a:picLocks noChangeAspect="1" noChangeArrowheads="1"/>
          </p:cNvPicPr>
          <p:nvPr/>
        </p:nvPicPr>
        <p:blipFill>
          <a:blip r:embed="rId2" cstate="print"/>
          <a:srcRect/>
          <a:stretch>
            <a:fillRect/>
          </a:stretch>
        </p:blipFill>
        <p:spPr bwMode="auto">
          <a:xfrm>
            <a:off x="866775" y="673100"/>
            <a:ext cx="7591425" cy="534670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smtClean="0"/>
              <a:t>McCulloch-Pitts Neuron</a:t>
            </a:r>
          </a:p>
          <a:p>
            <a:endParaRPr lang="en-NZ" smtClean="0"/>
          </a:p>
          <a:p>
            <a:endParaRPr lang="en-NZ" smtClean="0"/>
          </a:p>
          <a:p>
            <a:endParaRPr lang="en-NZ" smtClean="0"/>
          </a:p>
          <a:p>
            <a:endParaRPr lang="en-NZ" smtClean="0"/>
          </a:p>
          <a:p>
            <a:endParaRPr lang="en-NZ" dirty="0"/>
          </a:p>
        </p:txBody>
      </p:sp>
      <p:sp>
        <p:nvSpPr>
          <p:cNvPr id="3" name="Title 2"/>
          <p:cNvSpPr>
            <a:spLocks noGrp="1"/>
          </p:cNvSpPr>
          <p:nvPr>
            <p:ph type="title"/>
          </p:nvPr>
        </p:nvSpPr>
        <p:spPr/>
        <p:txBody>
          <a:bodyPr/>
          <a:lstStyle/>
          <a:p>
            <a:r>
              <a:rPr lang="en-NZ" smtClean="0"/>
              <a:t>Modelling Neurons</a:t>
            </a:r>
            <a:endParaRPr lang="en-US" dirty="0"/>
          </a:p>
        </p:txBody>
      </p:sp>
      <p:sp>
        <p:nvSpPr>
          <p:cNvPr id="57" name="TextBox 56"/>
          <p:cNvSpPr txBox="1"/>
          <p:nvPr/>
        </p:nvSpPr>
        <p:spPr>
          <a:xfrm>
            <a:off x="6825208" y="4581128"/>
            <a:ext cx="1398140" cy="523220"/>
          </a:xfrm>
          <a:prstGeom prst="rect">
            <a:avLst/>
          </a:prstGeom>
          <a:noFill/>
        </p:spPr>
        <p:txBody>
          <a:bodyPr wrap="none" rtlCol="0">
            <a:spAutoFit/>
          </a:bodyPr>
          <a:lstStyle/>
          <a:p>
            <a:r>
              <a:rPr lang="en-NZ" sz="2800" b="1" dirty="0" smtClean="0">
                <a:solidFill>
                  <a:srgbClr val="FF0000"/>
                </a:solidFill>
                <a:sym typeface="Symbol"/>
              </a:rPr>
              <a:t>y {0,1}</a:t>
            </a:r>
            <a:endParaRPr lang="en-US" sz="2800" b="1" baseline="-25000" dirty="0">
              <a:solidFill>
                <a:srgbClr val="FF0000"/>
              </a:solidFill>
            </a:endParaRPr>
          </a:p>
        </p:txBody>
      </p:sp>
      <p:sp>
        <p:nvSpPr>
          <p:cNvPr id="177" name="TextBox 176"/>
          <p:cNvSpPr txBox="1"/>
          <p:nvPr/>
        </p:nvSpPr>
        <p:spPr>
          <a:xfrm>
            <a:off x="7420831" y="3933056"/>
            <a:ext cx="288862" cy="369332"/>
          </a:xfrm>
          <a:prstGeom prst="rect">
            <a:avLst/>
          </a:prstGeom>
          <a:noFill/>
        </p:spPr>
        <p:txBody>
          <a:bodyPr wrap="none" rtlCol="0">
            <a:spAutoFit/>
          </a:bodyPr>
          <a:lstStyle/>
          <a:p>
            <a:r>
              <a:rPr lang="en-NZ" dirty="0"/>
              <a:t>y</a:t>
            </a:r>
            <a:endParaRPr lang="en-US" baseline="-25000" dirty="0"/>
          </a:p>
        </p:txBody>
      </p:sp>
      <p:grpSp>
        <p:nvGrpSpPr>
          <p:cNvPr id="4" name="Group 3"/>
          <p:cNvGrpSpPr/>
          <p:nvPr/>
        </p:nvGrpSpPr>
        <p:grpSpPr>
          <a:xfrm>
            <a:off x="2647917" y="2113497"/>
            <a:ext cx="4501329" cy="3403741"/>
            <a:chOff x="179512" y="2113491"/>
            <a:chExt cx="4155074" cy="3403741"/>
          </a:xfrm>
        </p:grpSpPr>
        <p:sp>
          <p:nvSpPr>
            <p:cNvPr id="24" name="TextBox 23"/>
            <p:cNvSpPr txBox="1"/>
            <p:nvPr/>
          </p:nvSpPr>
          <p:spPr>
            <a:xfrm>
              <a:off x="205898" y="2348880"/>
              <a:ext cx="334708" cy="369332"/>
            </a:xfrm>
            <a:prstGeom prst="rect">
              <a:avLst/>
            </a:prstGeom>
            <a:noFill/>
          </p:spPr>
          <p:txBody>
            <a:bodyPr wrap="none" rtlCol="0">
              <a:spAutoFit/>
            </a:bodyPr>
            <a:lstStyle/>
            <a:p>
              <a:r>
                <a:rPr lang="en-NZ" dirty="0" smtClean="0"/>
                <a:t>x</a:t>
              </a:r>
              <a:r>
                <a:rPr lang="en-NZ" baseline="-25000" dirty="0" smtClean="0"/>
                <a:t>1</a:t>
              </a:r>
              <a:endParaRPr lang="en-US" baseline="-25000" dirty="0"/>
            </a:p>
          </p:txBody>
        </p:sp>
        <p:sp>
          <p:nvSpPr>
            <p:cNvPr id="25" name="TextBox 24"/>
            <p:cNvSpPr txBox="1"/>
            <p:nvPr/>
          </p:nvSpPr>
          <p:spPr>
            <a:xfrm>
              <a:off x="197883" y="2996952"/>
              <a:ext cx="334708" cy="369332"/>
            </a:xfrm>
            <a:prstGeom prst="rect">
              <a:avLst/>
            </a:prstGeom>
            <a:noFill/>
          </p:spPr>
          <p:txBody>
            <a:bodyPr wrap="none" rtlCol="0">
              <a:spAutoFit/>
            </a:bodyPr>
            <a:lstStyle/>
            <a:p>
              <a:r>
                <a:rPr lang="en-NZ" dirty="0" smtClean="0"/>
                <a:t>x</a:t>
              </a:r>
              <a:r>
                <a:rPr lang="en-NZ" baseline="-25000" dirty="0" smtClean="0"/>
                <a:t>2</a:t>
              </a:r>
              <a:endParaRPr lang="en-US" baseline="-25000" dirty="0"/>
            </a:p>
          </p:txBody>
        </p:sp>
        <p:sp>
          <p:nvSpPr>
            <p:cNvPr id="26" name="TextBox 25"/>
            <p:cNvSpPr txBox="1"/>
            <p:nvPr/>
          </p:nvSpPr>
          <p:spPr>
            <a:xfrm>
              <a:off x="179512" y="5147900"/>
              <a:ext cx="376139" cy="369332"/>
            </a:xfrm>
            <a:prstGeom prst="rect">
              <a:avLst/>
            </a:prstGeom>
            <a:noFill/>
          </p:spPr>
          <p:txBody>
            <a:bodyPr wrap="none" rtlCol="0">
              <a:spAutoFit/>
            </a:bodyPr>
            <a:lstStyle/>
            <a:p>
              <a:r>
                <a:rPr lang="en-NZ" dirty="0" smtClean="0"/>
                <a:t>x</a:t>
              </a:r>
              <a:r>
                <a:rPr lang="en-NZ" baseline="-25000" dirty="0"/>
                <a:t>m</a:t>
              </a:r>
              <a:endParaRPr lang="en-US" baseline="-25000" dirty="0"/>
            </a:p>
          </p:txBody>
        </p:sp>
        <p:cxnSp>
          <p:nvCxnSpPr>
            <p:cNvPr id="27" name="Straight Arrow Connector 26"/>
            <p:cNvCxnSpPr/>
            <p:nvPr/>
          </p:nvCxnSpPr>
          <p:spPr>
            <a:xfrm>
              <a:off x="611560" y="2636912"/>
              <a:ext cx="1512168" cy="86409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5" idx="3"/>
            </p:cNvCxnSpPr>
            <p:nvPr/>
          </p:nvCxnSpPr>
          <p:spPr>
            <a:xfrm>
              <a:off x="532591" y="3181618"/>
              <a:ext cx="1375113" cy="46340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3"/>
            </p:cNvCxnSpPr>
            <p:nvPr/>
          </p:nvCxnSpPr>
          <p:spPr>
            <a:xfrm flipV="1">
              <a:off x="555651" y="4509120"/>
              <a:ext cx="1424062" cy="82344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62805" y="3491716"/>
              <a:ext cx="223730" cy="923330"/>
            </a:xfrm>
            <a:prstGeom prst="rect">
              <a:avLst/>
            </a:prstGeom>
            <a:noFill/>
          </p:spPr>
          <p:txBody>
            <a:bodyPr wrap="none" rtlCol="0">
              <a:spAutoFit/>
            </a:bodyPr>
            <a:lstStyle/>
            <a:p>
              <a:r>
                <a:rPr lang="en-NZ" dirty="0" smtClean="0"/>
                <a:t>.</a:t>
              </a:r>
            </a:p>
            <a:p>
              <a:r>
                <a:rPr lang="en-NZ" dirty="0" smtClean="0"/>
                <a:t>.</a:t>
              </a:r>
            </a:p>
            <a:p>
              <a:r>
                <a:rPr lang="en-NZ" dirty="0"/>
                <a:t>.</a:t>
              </a:r>
              <a:endParaRPr lang="en-US" dirty="0"/>
            </a:p>
          </p:txBody>
        </p:sp>
        <p:sp>
          <p:nvSpPr>
            <p:cNvPr id="31" name="TextBox 30"/>
            <p:cNvSpPr txBox="1"/>
            <p:nvPr/>
          </p:nvSpPr>
          <p:spPr>
            <a:xfrm>
              <a:off x="4067944" y="3933056"/>
              <a:ext cx="266642" cy="369332"/>
            </a:xfrm>
            <a:prstGeom prst="rect">
              <a:avLst/>
            </a:prstGeom>
            <a:noFill/>
          </p:spPr>
          <p:txBody>
            <a:bodyPr wrap="none" rtlCol="0">
              <a:spAutoFit/>
            </a:bodyPr>
            <a:lstStyle/>
            <a:p>
              <a:r>
                <a:rPr lang="en-NZ" dirty="0" smtClean="0"/>
                <a:t>y</a:t>
              </a:r>
              <a:endParaRPr lang="en-US" baseline="-25000" dirty="0"/>
            </a:p>
          </p:txBody>
        </p:sp>
        <p:cxnSp>
          <p:nvCxnSpPr>
            <p:cNvPr id="32" name="Straight Arrow Connector 31"/>
            <p:cNvCxnSpPr>
              <a:stCxn id="39" idx="6"/>
              <a:endCxn id="31" idx="1"/>
            </p:cNvCxnSpPr>
            <p:nvPr/>
          </p:nvCxnSpPr>
          <p:spPr>
            <a:xfrm>
              <a:off x="3131832" y="4113076"/>
              <a:ext cx="936112" cy="464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056819" y="2699628"/>
              <a:ext cx="395374" cy="369332"/>
            </a:xfrm>
            <a:prstGeom prst="rect">
              <a:avLst/>
            </a:prstGeom>
            <a:noFill/>
          </p:spPr>
          <p:txBody>
            <a:bodyPr wrap="none" rtlCol="0">
              <a:spAutoFit/>
            </a:bodyPr>
            <a:lstStyle/>
            <a:p>
              <a:r>
                <a:rPr lang="en-NZ" dirty="0" smtClean="0"/>
                <a:t>w</a:t>
              </a:r>
              <a:r>
                <a:rPr lang="en-NZ" baseline="-25000" dirty="0"/>
                <a:t>1</a:t>
              </a:r>
              <a:endParaRPr lang="en-US" baseline="-25000" dirty="0"/>
            </a:p>
          </p:txBody>
        </p:sp>
        <p:sp>
          <p:nvSpPr>
            <p:cNvPr id="34" name="TextBox 33"/>
            <p:cNvSpPr txBox="1"/>
            <p:nvPr/>
          </p:nvSpPr>
          <p:spPr>
            <a:xfrm>
              <a:off x="1054893" y="3068960"/>
              <a:ext cx="395374" cy="369332"/>
            </a:xfrm>
            <a:prstGeom prst="rect">
              <a:avLst/>
            </a:prstGeom>
            <a:noFill/>
          </p:spPr>
          <p:txBody>
            <a:bodyPr wrap="none" rtlCol="0">
              <a:spAutoFit/>
            </a:bodyPr>
            <a:lstStyle/>
            <a:p>
              <a:r>
                <a:rPr lang="en-NZ" dirty="0" smtClean="0"/>
                <a:t>w</a:t>
              </a:r>
              <a:r>
                <a:rPr lang="en-NZ" baseline="-25000" dirty="0"/>
                <a:t>2</a:t>
              </a:r>
              <a:endParaRPr lang="en-US" baseline="-25000" dirty="0"/>
            </a:p>
          </p:txBody>
        </p:sp>
        <p:sp>
          <p:nvSpPr>
            <p:cNvPr id="35" name="TextBox 34"/>
            <p:cNvSpPr txBox="1"/>
            <p:nvPr/>
          </p:nvSpPr>
          <p:spPr>
            <a:xfrm>
              <a:off x="1054893" y="4437112"/>
              <a:ext cx="436806" cy="369332"/>
            </a:xfrm>
            <a:prstGeom prst="rect">
              <a:avLst/>
            </a:prstGeom>
            <a:noFill/>
          </p:spPr>
          <p:txBody>
            <a:bodyPr wrap="none" rtlCol="0">
              <a:spAutoFit/>
            </a:bodyPr>
            <a:lstStyle/>
            <a:p>
              <a:r>
                <a:rPr lang="en-NZ" dirty="0" smtClean="0"/>
                <a:t>w</a:t>
              </a:r>
              <a:r>
                <a:rPr lang="en-NZ" baseline="-25000" dirty="0"/>
                <a:t>m</a:t>
              </a:r>
              <a:endParaRPr lang="en-US" baseline="-25000" dirty="0"/>
            </a:p>
          </p:txBody>
        </p:sp>
        <p:cxnSp>
          <p:nvCxnSpPr>
            <p:cNvPr id="37" name="Straight Arrow Connector 36"/>
            <p:cNvCxnSpPr>
              <a:stCxn id="38" idx="2"/>
              <a:endCxn id="39" idx="0"/>
            </p:cNvCxnSpPr>
            <p:nvPr/>
          </p:nvCxnSpPr>
          <p:spPr>
            <a:xfrm>
              <a:off x="2437860" y="2482823"/>
              <a:ext cx="9900" cy="9461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793982" y="2113491"/>
              <a:ext cx="1287755" cy="369332"/>
            </a:xfrm>
            <a:prstGeom prst="rect">
              <a:avLst/>
            </a:prstGeom>
            <a:noFill/>
          </p:spPr>
          <p:txBody>
            <a:bodyPr wrap="square" rtlCol="0">
              <a:spAutoFit/>
            </a:bodyPr>
            <a:lstStyle/>
            <a:p>
              <a:pPr algn="ctr"/>
              <a:r>
                <a:rPr lang="en-NZ" dirty="0" smtClean="0"/>
                <a:t>b</a:t>
              </a:r>
              <a:endParaRPr lang="en-US" baseline="-25000" dirty="0"/>
            </a:p>
          </p:txBody>
        </p:sp>
        <p:sp>
          <p:nvSpPr>
            <p:cNvPr id="39" name="Oval 38"/>
            <p:cNvSpPr/>
            <p:nvPr/>
          </p:nvSpPr>
          <p:spPr>
            <a:xfrm>
              <a:off x="1763688" y="3429000"/>
              <a:ext cx="136814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NZ" sz="4000" b="1" dirty="0" smtClean="0">
                  <a:sym typeface="Symbol"/>
                </a:rPr>
                <a:t>       </a:t>
              </a:r>
              <a:endParaRPr lang="en-US" sz="4000" b="1" dirty="0"/>
            </a:p>
          </p:txBody>
        </p:sp>
        <p:cxnSp>
          <p:nvCxnSpPr>
            <p:cNvPr id="40" name="Straight Connector 39"/>
            <p:cNvCxnSpPr>
              <a:stCxn id="39" idx="0"/>
              <a:endCxn id="39" idx="4"/>
            </p:cNvCxnSpPr>
            <p:nvPr/>
          </p:nvCxnSpPr>
          <p:spPr>
            <a:xfrm>
              <a:off x="2447760" y="3429000"/>
              <a:ext cx="0" cy="1368152"/>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2742938" y="4005064"/>
              <a:ext cx="1799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2742938" y="4005064"/>
              <a:ext cx="0" cy="2522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2555776" y="4235518"/>
              <a:ext cx="1799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394195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NZ" dirty="0" smtClean="0"/>
          </a:p>
          <a:p>
            <a:pPr marL="0" indent="0">
              <a:buNone/>
            </a:pPr>
            <a:endParaRPr lang="en-NZ" dirty="0" smtClean="0"/>
          </a:p>
          <a:p>
            <a:endParaRPr lang="en-NZ" dirty="0"/>
          </a:p>
          <a:p>
            <a:endParaRPr lang="en-NZ" dirty="0" smtClean="0"/>
          </a:p>
          <a:p>
            <a:endParaRPr lang="en-NZ" dirty="0"/>
          </a:p>
          <a:p>
            <a:endParaRPr lang="en-NZ" dirty="0" smtClean="0"/>
          </a:p>
          <a:p>
            <a:pPr marL="0" indent="0">
              <a:buNone/>
            </a:pPr>
            <a:endParaRPr lang="en-NZ" dirty="0"/>
          </a:p>
        </p:txBody>
      </p:sp>
      <p:sp>
        <p:nvSpPr>
          <p:cNvPr id="3" name="Title 2"/>
          <p:cNvSpPr>
            <a:spLocks noGrp="1"/>
          </p:cNvSpPr>
          <p:nvPr>
            <p:ph type="title"/>
          </p:nvPr>
        </p:nvSpPr>
        <p:spPr/>
        <p:txBody>
          <a:bodyPr/>
          <a:lstStyle/>
          <a:p>
            <a:r>
              <a:rPr lang="en-NZ" dirty="0"/>
              <a:t>Modelling Neurons</a:t>
            </a:r>
            <a:endParaRPr lang="en-US" dirty="0"/>
          </a:p>
        </p:txBody>
      </p:sp>
      <p:sp>
        <p:nvSpPr>
          <p:cNvPr id="71" name="TextBox 70"/>
          <p:cNvSpPr txBox="1"/>
          <p:nvPr/>
        </p:nvSpPr>
        <p:spPr>
          <a:xfrm>
            <a:off x="6825208" y="4581128"/>
            <a:ext cx="1385316" cy="523220"/>
          </a:xfrm>
          <a:prstGeom prst="rect">
            <a:avLst/>
          </a:prstGeom>
          <a:noFill/>
        </p:spPr>
        <p:txBody>
          <a:bodyPr wrap="none" rtlCol="0">
            <a:spAutoFit/>
          </a:bodyPr>
          <a:lstStyle/>
          <a:p>
            <a:r>
              <a:rPr lang="en-NZ" sz="2800" b="1" dirty="0" smtClean="0">
                <a:solidFill>
                  <a:srgbClr val="FF0000"/>
                </a:solidFill>
                <a:sym typeface="Symbol"/>
              </a:rPr>
              <a:t>y [0,1]</a:t>
            </a:r>
            <a:endParaRPr lang="en-US" sz="2800" b="1" baseline="-25000" dirty="0">
              <a:solidFill>
                <a:srgbClr val="FF0000"/>
              </a:solidFill>
            </a:endParaRPr>
          </a:p>
        </p:txBody>
      </p:sp>
      <p:grpSp>
        <p:nvGrpSpPr>
          <p:cNvPr id="4" name="Group 71"/>
          <p:cNvGrpSpPr/>
          <p:nvPr/>
        </p:nvGrpSpPr>
        <p:grpSpPr>
          <a:xfrm>
            <a:off x="2647917" y="2113497"/>
            <a:ext cx="4501329" cy="3403741"/>
            <a:chOff x="179512" y="2113491"/>
            <a:chExt cx="4155074" cy="3403741"/>
          </a:xfrm>
        </p:grpSpPr>
        <p:sp>
          <p:nvSpPr>
            <p:cNvPr id="73" name="Oval 72"/>
            <p:cNvSpPr/>
            <p:nvPr/>
          </p:nvSpPr>
          <p:spPr>
            <a:xfrm>
              <a:off x="1763688" y="3429000"/>
              <a:ext cx="136814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NZ" sz="4000" b="1" dirty="0" smtClean="0">
                  <a:sym typeface="Symbol"/>
                </a:rPr>
                <a:t>       </a:t>
              </a:r>
              <a:endParaRPr lang="en-US" sz="4000" b="1" dirty="0"/>
            </a:p>
          </p:txBody>
        </p:sp>
        <p:sp>
          <p:nvSpPr>
            <p:cNvPr id="74" name="TextBox 73"/>
            <p:cNvSpPr txBox="1"/>
            <p:nvPr/>
          </p:nvSpPr>
          <p:spPr>
            <a:xfrm>
              <a:off x="205898" y="2348880"/>
              <a:ext cx="334708" cy="369332"/>
            </a:xfrm>
            <a:prstGeom prst="rect">
              <a:avLst/>
            </a:prstGeom>
            <a:noFill/>
          </p:spPr>
          <p:txBody>
            <a:bodyPr wrap="none" rtlCol="0">
              <a:spAutoFit/>
            </a:bodyPr>
            <a:lstStyle/>
            <a:p>
              <a:r>
                <a:rPr lang="en-NZ" dirty="0" smtClean="0"/>
                <a:t>x</a:t>
              </a:r>
              <a:r>
                <a:rPr lang="en-NZ" baseline="-25000" dirty="0" smtClean="0"/>
                <a:t>1</a:t>
              </a:r>
              <a:endParaRPr lang="en-US" baseline="-25000" dirty="0"/>
            </a:p>
          </p:txBody>
        </p:sp>
        <p:sp>
          <p:nvSpPr>
            <p:cNvPr id="75" name="TextBox 74"/>
            <p:cNvSpPr txBox="1"/>
            <p:nvPr/>
          </p:nvSpPr>
          <p:spPr>
            <a:xfrm>
              <a:off x="197883" y="2996952"/>
              <a:ext cx="334708" cy="369332"/>
            </a:xfrm>
            <a:prstGeom prst="rect">
              <a:avLst/>
            </a:prstGeom>
            <a:noFill/>
          </p:spPr>
          <p:txBody>
            <a:bodyPr wrap="none" rtlCol="0">
              <a:spAutoFit/>
            </a:bodyPr>
            <a:lstStyle/>
            <a:p>
              <a:r>
                <a:rPr lang="en-NZ" dirty="0" smtClean="0"/>
                <a:t>x</a:t>
              </a:r>
              <a:r>
                <a:rPr lang="en-NZ" baseline="-25000" dirty="0" smtClean="0"/>
                <a:t>2</a:t>
              </a:r>
              <a:endParaRPr lang="en-US" baseline="-25000" dirty="0"/>
            </a:p>
          </p:txBody>
        </p:sp>
        <p:sp>
          <p:nvSpPr>
            <p:cNvPr id="76" name="TextBox 75"/>
            <p:cNvSpPr txBox="1"/>
            <p:nvPr/>
          </p:nvSpPr>
          <p:spPr>
            <a:xfrm>
              <a:off x="179512" y="5147900"/>
              <a:ext cx="376139" cy="369332"/>
            </a:xfrm>
            <a:prstGeom prst="rect">
              <a:avLst/>
            </a:prstGeom>
            <a:noFill/>
          </p:spPr>
          <p:txBody>
            <a:bodyPr wrap="none" rtlCol="0">
              <a:spAutoFit/>
            </a:bodyPr>
            <a:lstStyle/>
            <a:p>
              <a:r>
                <a:rPr lang="en-NZ" dirty="0" smtClean="0"/>
                <a:t>x</a:t>
              </a:r>
              <a:r>
                <a:rPr lang="en-NZ" baseline="-25000" dirty="0"/>
                <a:t>m</a:t>
              </a:r>
              <a:endParaRPr lang="en-US" baseline="-25000" dirty="0"/>
            </a:p>
          </p:txBody>
        </p:sp>
        <p:cxnSp>
          <p:nvCxnSpPr>
            <p:cNvPr id="77" name="Straight Arrow Connector 76"/>
            <p:cNvCxnSpPr/>
            <p:nvPr/>
          </p:nvCxnSpPr>
          <p:spPr>
            <a:xfrm>
              <a:off x="611560" y="2636912"/>
              <a:ext cx="1512168" cy="86409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5" idx="3"/>
            </p:cNvCxnSpPr>
            <p:nvPr/>
          </p:nvCxnSpPr>
          <p:spPr>
            <a:xfrm>
              <a:off x="532591" y="3181618"/>
              <a:ext cx="1375113" cy="46340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6" idx="3"/>
            </p:cNvCxnSpPr>
            <p:nvPr/>
          </p:nvCxnSpPr>
          <p:spPr>
            <a:xfrm flipV="1">
              <a:off x="555651" y="4509120"/>
              <a:ext cx="1424062" cy="82344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62805" y="3491716"/>
              <a:ext cx="223730" cy="923330"/>
            </a:xfrm>
            <a:prstGeom prst="rect">
              <a:avLst/>
            </a:prstGeom>
            <a:noFill/>
          </p:spPr>
          <p:txBody>
            <a:bodyPr wrap="none" rtlCol="0">
              <a:spAutoFit/>
            </a:bodyPr>
            <a:lstStyle/>
            <a:p>
              <a:r>
                <a:rPr lang="en-NZ" dirty="0" smtClean="0"/>
                <a:t>.</a:t>
              </a:r>
            </a:p>
            <a:p>
              <a:r>
                <a:rPr lang="en-NZ" dirty="0" smtClean="0"/>
                <a:t>.</a:t>
              </a:r>
            </a:p>
            <a:p>
              <a:r>
                <a:rPr lang="en-NZ" dirty="0"/>
                <a:t>.</a:t>
              </a:r>
              <a:endParaRPr lang="en-US" dirty="0"/>
            </a:p>
          </p:txBody>
        </p:sp>
        <p:sp>
          <p:nvSpPr>
            <p:cNvPr id="81" name="TextBox 80"/>
            <p:cNvSpPr txBox="1"/>
            <p:nvPr/>
          </p:nvSpPr>
          <p:spPr>
            <a:xfrm>
              <a:off x="4067944" y="3933056"/>
              <a:ext cx="266642" cy="369332"/>
            </a:xfrm>
            <a:prstGeom prst="rect">
              <a:avLst/>
            </a:prstGeom>
            <a:noFill/>
          </p:spPr>
          <p:txBody>
            <a:bodyPr wrap="none" rtlCol="0">
              <a:spAutoFit/>
            </a:bodyPr>
            <a:lstStyle/>
            <a:p>
              <a:r>
                <a:rPr lang="en-NZ" dirty="0" smtClean="0"/>
                <a:t>y</a:t>
              </a:r>
              <a:endParaRPr lang="en-US" baseline="-25000" dirty="0"/>
            </a:p>
          </p:txBody>
        </p:sp>
        <p:cxnSp>
          <p:nvCxnSpPr>
            <p:cNvPr id="82" name="Straight Arrow Connector 81"/>
            <p:cNvCxnSpPr>
              <a:stCxn id="73" idx="6"/>
              <a:endCxn id="81" idx="1"/>
            </p:cNvCxnSpPr>
            <p:nvPr/>
          </p:nvCxnSpPr>
          <p:spPr>
            <a:xfrm>
              <a:off x="3131832" y="4113076"/>
              <a:ext cx="936112" cy="464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1056819" y="2699628"/>
              <a:ext cx="395374" cy="369332"/>
            </a:xfrm>
            <a:prstGeom prst="rect">
              <a:avLst/>
            </a:prstGeom>
            <a:noFill/>
          </p:spPr>
          <p:txBody>
            <a:bodyPr wrap="none" rtlCol="0">
              <a:spAutoFit/>
            </a:bodyPr>
            <a:lstStyle/>
            <a:p>
              <a:r>
                <a:rPr lang="en-NZ" dirty="0" smtClean="0"/>
                <a:t>w</a:t>
              </a:r>
              <a:r>
                <a:rPr lang="en-NZ" baseline="-25000" dirty="0"/>
                <a:t>1</a:t>
              </a:r>
              <a:endParaRPr lang="en-US" baseline="-25000" dirty="0"/>
            </a:p>
          </p:txBody>
        </p:sp>
        <p:sp>
          <p:nvSpPr>
            <p:cNvPr id="84" name="TextBox 83"/>
            <p:cNvSpPr txBox="1"/>
            <p:nvPr/>
          </p:nvSpPr>
          <p:spPr>
            <a:xfrm>
              <a:off x="1054893" y="3068960"/>
              <a:ext cx="395374" cy="369332"/>
            </a:xfrm>
            <a:prstGeom prst="rect">
              <a:avLst/>
            </a:prstGeom>
            <a:noFill/>
          </p:spPr>
          <p:txBody>
            <a:bodyPr wrap="none" rtlCol="0">
              <a:spAutoFit/>
            </a:bodyPr>
            <a:lstStyle/>
            <a:p>
              <a:r>
                <a:rPr lang="en-NZ" dirty="0" smtClean="0"/>
                <a:t>w</a:t>
              </a:r>
              <a:r>
                <a:rPr lang="en-NZ" baseline="-25000" dirty="0"/>
                <a:t>2</a:t>
              </a:r>
              <a:endParaRPr lang="en-US" baseline="-25000" dirty="0"/>
            </a:p>
          </p:txBody>
        </p:sp>
        <p:sp>
          <p:nvSpPr>
            <p:cNvPr id="85" name="TextBox 84"/>
            <p:cNvSpPr txBox="1"/>
            <p:nvPr/>
          </p:nvSpPr>
          <p:spPr>
            <a:xfrm>
              <a:off x="1054893" y="4437112"/>
              <a:ext cx="436806" cy="369332"/>
            </a:xfrm>
            <a:prstGeom prst="rect">
              <a:avLst/>
            </a:prstGeom>
            <a:noFill/>
          </p:spPr>
          <p:txBody>
            <a:bodyPr wrap="none" rtlCol="0">
              <a:spAutoFit/>
            </a:bodyPr>
            <a:lstStyle/>
            <a:p>
              <a:r>
                <a:rPr lang="en-NZ" dirty="0" smtClean="0"/>
                <a:t>w</a:t>
              </a:r>
              <a:r>
                <a:rPr lang="en-NZ" baseline="-25000" dirty="0"/>
                <a:t>m</a:t>
              </a:r>
              <a:endParaRPr lang="en-US" baseline="-25000" dirty="0"/>
            </a:p>
          </p:txBody>
        </p:sp>
        <p:cxnSp>
          <p:nvCxnSpPr>
            <p:cNvPr id="86" name="Straight Arrow Connector 85"/>
            <p:cNvCxnSpPr>
              <a:stCxn id="87" idx="2"/>
              <a:endCxn id="73" idx="0"/>
            </p:cNvCxnSpPr>
            <p:nvPr/>
          </p:nvCxnSpPr>
          <p:spPr>
            <a:xfrm>
              <a:off x="2437860" y="2482823"/>
              <a:ext cx="9900" cy="9461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1793982" y="2113491"/>
              <a:ext cx="1287755" cy="369332"/>
            </a:xfrm>
            <a:prstGeom prst="rect">
              <a:avLst/>
            </a:prstGeom>
            <a:noFill/>
          </p:spPr>
          <p:txBody>
            <a:bodyPr wrap="square" rtlCol="0">
              <a:spAutoFit/>
            </a:bodyPr>
            <a:lstStyle/>
            <a:p>
              <a:pPr algn="ctr"/>
              <a:r>
                <a:rPr lang="en-NZ" dirty="0" smtClean="0"/>
                <a:t>b</a:t>
              </a:r>
              <a:endParaRPr lang="en-US" baseline="-25000" dirty="0"/>
            </a:p>
          </p:txBody>
        </p:sp>
        <p:cxnSp>
          <p:nvCxnSpPr>
            <p:cNvPr id="88" name="Straight Connector 87"/>
            <p:cNvCxnSpPr>
              <a:stCxn id="73" idx="0"/>
              <a:endCxn id="73" idx="4"/>
            </p:cNvCxnSpPr>
            <p:nvPr/>
          </p:nvCxnSpPr>
          <p:spPr>
            <a:xfrm>
              <a:off x="2447760" y="3429000"/>
              <a:ext cx="0" cy="1368152"/>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8" name="Freeform 47"/>
          <p:cNvSpPr/>
          <p:nvPr/>
        </p:nvSpPr>
        <p:spPr>
          <a:xfrm>
            <a:off x="5187027" y="4031954"/>
            <a:ext cx="546061" cy="189134"/>
          </a:xfrm>
          <a:custGeom>
            <a:avLst/>
            <a:gdLst>
              <a:gd name="connsiteX0" fmla="*/ 2126256 w 2126256"/>
              <a:gd name="connsiteY0" fmla="*/ 13389 h 693190"/>
              <a:gd name="connsiteX1" fmla="*/ 1266940 w 2126256"/>
              <a:gd name="connsiteY1" fmla="*/ 79490 h 693190"/>
              <a:gd name="connsiteX2" fmla="*/ 837282 w 2126256"/>
              <a:gd name="connsiteY2" fmla="*/ 619316 h 693190"/>
              <a:gd name="connsiteX3" fmla="*/ 0 w 2126256"/>
              <a:gd name="connsiteY3" fmla="*/ 674401 h 693190"/>
            </a:gdLst>
            <a:ahLst/>
            <a:cxnLst>
              <a:cxn ang="0">
                <a:pos x="connsiteX0" y="connsiteY0"/>
              </a:cxn>
              <a:cxn ang="0">
                <a:pos x="connsiteX1" y="connsiteY1"/>
              </a:cxn>
              <a:cxn ang="0">
                <a:pos x="connsiteX2" y="connsiteY2"/>
              </a:cxn>
              <a:cxn ang="0">
                <a:pos x="connsiteX3" y="connsiteY3"/>
              </a:cxn>
            </a:cxnLst>
            <a:rect l="l" t="t" r="r" b="b"/>
            <a:pathLst>
              <a:path w="2126256" h="693190">
                <a:moveTo>
                  <a:pt x="2126256" y="13389"/>
                </a:moveTo>
                <a:cubicBezTo>
                  <a:pt x="1804012" y="-4055"/>
                  <a:pt x="1481769" y="-21498"/>
                  <a:pt x="1266940" y="79490"/>
                </a:cubicBezTo>
                <a:cubicBezTo>
                  <a:pt x="1052111" y="180478"/>
                  <a:pt x="1048439" y="520164"/>
                  <a:pt x="837282" y="619316"/>
                </a:cubicBezTo>
                <a:cubicBezTo>
                  <a:pt x="626125" y="718468"/>
                  <a:pt x="313062" y="696434"/>
                  <a:pt x="0" y="674401"/>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01009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endParaRPr lang="en-NZ" dirty="0" smtClean="0"/>
          </a:p>
          <a:p>
            <a:pPr marL="0" indent="0">
              <a:buNone/>
            </a:pPr>
            <a:endParaRPr lang="en-NZ" dirty="0" smtClean="0"/>
          </a:p>
          <a:p>
            <a:pPr marL="0" indent="0">
              <a:buNone/>
            </a:pPr>
            <a:r>
              <a:rPr lang="en-NZ" dirty="0" smtClean="0"/>
              <a:t>Single-input </a:t>
            </a:r>
            <a:r>
              <a:rPr lang="en-NZ" dirty="0"/>
              <a:t>McCulloch-Pitts </a:t>
            </a:r>
            <a:r>
              <a:rPr lang="en-NZ" dirty="0" smtClean="0"/>
              <a:t>neurode with b=0, w</a:t>
            </a:r>
            <a:r>
              <a:rPr lang="en-NZ" baseline="-25000" dirty="0" smtClean="0"/>
              <a:t>1</a:t>
            </a:r>
            <a:r>
              <a:rPr lang="en-NZ" dirty="0" smtClean="0"/>
              <a:t>=-1 for binary inputs:</a:t>
            </a:r>
          </a:p>
          <a:p>
            <a:pPr>
              <a:buFontTx/>
              <a:buChar char="-"/>
            </a:pPr>
            <a:endParaRPr lang="en-NZ" dirty="0" smtClean="0"/>
          </a:p>
          <a:p>
            <a:pPr>
              <a:buFontTx/>
              <a:buChar char="-"/>
            </a:pPr>
            <a:endParaRPr lang="en-NZ" dirty="0" smtClean="0"/>
          </a:p>
          <a:p>
            <a:pPr>
              <a:buFontTx/>
              <a:buChar char="-"/>
            </a:pPr>
            <a:endParaRPr lang="en-NZ" dirty="0" smtClean="0"/>
          </a:p>
          <a:p>
            <a:endParaRPr lang="en-NZ" dirty="0" smtClean="0"/>
          </a:p>
          <a:p>
            <a:r>
              <a:rPr lang="en-NZ" dirty="0" smtClean="0"/>
              <a:t>Conclusion</a:t>
            </a:r>
            <a:r>
              <a:rPr lang="en-NZ" dirty="0"/>
              <a:t>?</a:t>
            </a:r>
            <a:endParaRPr lang="en-NZ" dirty="0" smtClean="0"/>
          </a:p>
          <a:p>
            <a:pPr>
              <a:buFontTx/>
              <a:buChar char="-"/>
            </a:pPr>
            <a:endParaRPr lang="en-NZ" dirty="0" smtClean="0"/>
          </a:p>
          <a:p>
            <a:pPr>
              <a:buFontTx/>
              <a:buChar char="-"/>
            </a:pPr>
            <a:endParaRPr lang="en-NZ" dirty="0" smtClean="0"/>
          </a:p>
          <a:p>
            <a:r>
              <a:rPr lang="en-NZ" dirty="0" smtClean="0"/>
              <a:t> </a:t>
            </a:r>
          </a:p>
          <a:p>
            <a:pPr marL="0" indent="0">
              <a:buNone/>
            </a:pPr>
            <a:endParaRPr lang="en-US" dirty="0"/>
          </a:p>
        </p:txBody>
      </p:sp>
      <p:sp>
        <p:nvSpPr>
          <p:cNvPr id="3" name="Title 2"/>
          <p:cNvSpPr>
            <a:spLocks noGrp="1"/>
          </p:cNvSpPr>
          <p:nvPr>
            <p:ph type="title"/>
          </p:nvPr>
        </p:nvSpPr>
        <p:spPr/>
        <p:txBody>
          <a:bodyPr/>
          <a:lstStyle/>
          <a:p>
            <a:r>
              <a:rPr lang="en-NZ" dirty="0"/>
              <a:t>McCulloch-Pitts Neuron</a:t>
            </a:r>
            <a:endParaRPr lang="en-US" dirty="0"/>
          </a:p>
        </p:txBody>
      </p:sp>
      <p:graphicFrame>
        <p:nvGraphicFramePr>
          <p:cNvPr id="6" name="Table 5"/>
          <p:cNvGraphicFramePr>
            <a:graphicFrameLocks noGrp="1"/>
          </p:cNvGraphicFramePr>
          <p:nvPr>
            <p:extLst>
              <p:ext uri="{D42A27DB-BD31-4B8C-83A1-F6EECF244321}">
                <p14:modId xmlns="" xmlns:p14="http://schemas.microsoft.com/office/powerpoint/2010/main" val="2708419716"/>
              </p:ext>
            </p:extLst>
          </p:nvPr>
        </p:nvGraphicFramePr>
        <p:xfrm>
          <a:off x="662527" y="3140968"/>
          <a:ext cx="3393378" cy="1112520"/>
        </p:xfrm>
        <a:graphic>
          <a:graphicData uri="http://schemas.openxmlformats.org/drawingml/2006/table">
            <a:tbl>
              <a:tblPr firstRow="1" bandRow="1">
                <a:tableStyleId>{5C22544A-7EE6-4342-B048-85BDC9FD1C3A}</a:tableStyleId>
              </a:tblPr>
              <a:tblGrid>
                <a:gridCol w="1131126"/>
                <a:gridCol w="1131126"/>
                <a:gridCol w="1131126"/>
              </a:tblGrid>
              <a:tr h="370840">
                <a:tc>
                  <a:txBody>
                    <a:bodyPr/>
                    <a:lstStyle/>
                    <a:p>
                      <a:pPr algn="ctr"/>
                      <a:r>
                        <a:rPr lang="en-NZ" dirty="0" smtClean="0">
                          <a:solidFill>
                            <a:schemeClr val="tx1"/>
                          </a:solidFill>
                        </a:rPr>
                        <a:t>x</a:t>
                      </a:r>
                      <a:r>
                        <a:rPr lang="en-NZ" baseline="-25000" dirty="0" smtClean="0">
                          <a:solidFill>
                            <a:schemeClr val="tx1"/>
                          </a:solidFill>
                        </a:rPr>
                        <a:t>1</a:t>
                      </a:r>
                      <a:endParaRPr lang="en-US" baseline="-25000" dirty="0">
                        <a:solidFill>
                          <a:schemeClr val="tx1"/>
                        </a:solidFill>
                      </a:endParaRPr>
                    </a:p>
                  </a:txBody>
                  <a:tcPr marL="99060" marR="99060"/>
                </a:tc>
                <a:tc>
                  <a:txBody>
                    <a:bodyPr/>
                    <a:lstStyle/>
                    <a:p>
                      <a:pPr algn="ctr"/>
                      <a:r>
                        <a:rPr lang="en-NZ" dirty="0" smtClean="0">
                          <a:solidFill>
                            <a:schemeClr val="tx1"/>
                          </a:solidFill>
                        </a:rPr>
                        <a:t>net</a:t>
                      </a:r>
                      <a:endParaRPr lang="en-US" dirty="0">
                        <a:solidFill>
                          <a:schemeClr val="tx1"/>
                        </a:solidFill>
                      </a:endParaRPr>
                    </a:p>
                  </a:txBody>
                  <a:tcPr marL="99060" marR="99060"/>
                </a:tc>
                <a:tc>
                  <a:txBody>
                    <a:bodyPr/>
                    <a:lstStyle/>
                    <a:p>
                      <a:pPr algn="ctr"/>
                      <a:r>
                        <a:rPr lang="en-NZ" dirty="0" smtClean="0">
                          <a:solidFill>
                            <a:schemeClr val="tx1"/>
                          </a:solidFill>
                        </a:rPr>
                        <a:t>y</a:t>
                      </a:r>
                      <a:endParaRPr lang="en-US" dirty="0">
                        <a:solidFill>
                          <a:schemeClr val="tx1"/>
                        </a:solidFill>
                      </a:endParaRPr>
                    </a:p>
                  </a:txBody>
                  <a:tcPr marL="99060" marR="99060"/>
                </a:tc>
              </a:tr>
              <a:tr h="370840">
                <a:tc>
                  <a:txBody>
                    <a:bodyPr/>
                    <a:lstStyle/>
                    <a:p>
                      <a:pPr algn="ctr"/>
                      <a:r>
                        <a:rPr lang="en-NZ" dirty="0" smtClean="0">
                          <a:solidFill>
                            <a:schemeClr val="tx1"/>
                          </a:solidFill>
                        </a:rPr>
                        <a:t>0</a:t>
                      </a:r>
                      <a:endParaRPr lang="en-US" dirty="0">
                        <a:solidFill>
                          <a:schemeClr val="tx1"/>
                        </a:solidFill>
                      </a:endParaRPr>
                    </a:p>
                  </a:txBody>
                  <a:tcPr marL="99060" marR="99060"/>
                </a:tc>
                <a:tc>
                  <a:txBody>
                    <a:bodyPr/>
                    <a:lstStyle/>
                    <a:p>
                      <a:pPr algn="ctr"/>
                      <a:r>
                        <a:rPr lang="en-NZ" dirty="0" smtClean="0">
                          <a:solidFill>
                            <a:schemeClr val="tx1"/>
                          </a:solidFill>
                        </a:rPr>
                        <a:t>0</a:t>
                      </a:r>
                      <a:endParaRPr lang="en-US" dirty="0">
                        <a:solidFill>
                          <a:schemeClr val="tx1"/>
                        </a:solidFill>
                      </a:endParaRPr>
                    </a:p>
                  </a:txBody>
                  <a:tcPr marL="99060" marR="99060"/>
                </a:tc>
                <a:tc>
                  <a:txBody>
                    <a:bodyPr/>
                    <a:lstStyle/>
                    <a:p>
                      <a:pPr algn="ctr"/>
                      <a:r>
                        <a:rPr lang="en-NZ" dirty="0" smtClean="0">
                          <a:solidFill>
                            <a:schemeClr val="tx1"/>
                          </a:solidFill>
                        </a:rPr>
                        <a:t>1</a:t>
                      </a:r>
                      <a:endParaRPr lang="en-US" dirty="0">
                        <a:solidFill>
                          <a:schemeClr val="tx1"/>
                        </a:solidFill>
                      </a:endParaRPr>
                    </a:p>
                  </a:txBody>
                  <a:tcPr marL="99060" marR="99060"/>
                </a:tc>
              </a:tr>
              <a:tr h="370840">
                <a:tc>
                  <a:txBody>
                    <a:bodyPr/>
                    <a:lstStyle/>
                    <a:p>
                      <a:pPr algn="ctr"/>
                      <a:r>
                        <a:rPr lang="en-NZ" dirty="0" smtClean="0">
                          <a:solidFill>
                            <a:schemeClr val="tx1"/>
                          </a:solidFill>
                        </a:rPr>
                        <a:t>1</a:t>
                      </a:r>
                      <a:endParaRPr lang="en-US" dirty="0">
                        <a:solidFill>
                          <a:schemeClr val="tx1"/>
                        </a:solidFill>
                      </a:endParaRPr>
                    </a:p>
                  </a:txBody>
                  <a:tcPr marL="99060" marR="99060"/>
                </a:tc>
                <a:tc>
                  <a:txBody>
                    <a:bodyPr/>
                    <a:lstStyle/>
                    <a:p>
                      <a:pPr algn="ctr"/>
                      <a:r>
                        <a:rPr lang="en-NZ" dirty="0" smtClean="0">
                          <a:solidFill>
                            <a:schemeClr val="tx1"/>
                          </a:solidFill>
                        </a:rPr>
                        <a:t>-1</a:t>
                      </a:r>
                      <a:endParaRPr lang="en-US" dirty="0">
                        <a:solidFill>
                          <a:schemeClr val="tx1"/>
                        </a:solidFill>
                      </a:endParaRPr>
                    </a:p>
                  </a:txBody>
                  <a:tcPr marL="99060" marR="99060"/>
                </a:tc>
                <a:tc>
                  <a:txBody>
                    <a:bodyPr/>
                    <a:lstStyle/>
                    <a:p>
                      <a:pPr algn="ctr"/>
                      <a:r>
                        <a:rPr lang="en-NZ" dirty="0" smtClean="0">
                          <a:solidFill>
                            <a:schemeClr val="tx1"/>
                          </a:solidFill>
                        </a:rPr>
                        <a:t>0</a:t>
                      </a:r>
                      <a:endParaRPr lang="en-US" dirty="0">
                        <a:solidFill>
                          <a:schemeClr val="tx1"/>
                        </a:solidFill>
                      </a:endParaRPr>
                    </a:p>
                  </a:txBody>
                  <a:tcPr marL="99060" marR="99060"/>
                </a:tc>
              </a:tr>
            </a:tbl>
          </a:graphicData>
        </a:graphic>
      </p:graphicFrame>
      <p:pic>
        <p:nvPicPr>
          <p:cNvPr id="10" name="Picture 4" descr="http://upload.wikimedia.org/wikipedia/commons/d/d0/Logic-gate-inv-us.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8299" r="19171"/>
          <a:stretch/>
        </p:blipFill>
        <p:spPr bwMode="auto">
          <a:xfrm>
            <a:off x="5758049" y="5137249"/>
            <a:ext cx="1691234" cy="1100073"/>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extBox 12"/>
          <p:cNvSpPr txBox="1"/>
          <p:nvPr/>
        </p:nvSpPr>
        <p:spPr>
          <a:xfrm>
            <a:off x="4796983" y="3923764"/>
            <a:ext cx="362600" cy="369332"/>
          </a:xfrm>
          <a:prstGeom prst="rect">
            <a:avLst/>
          </a:prstGeom>
          <a:noFill/>
        </p:spPr>
        <p:txBody>
          <a:bodyPr wrap="none" rtlCol="0">
            <a:spAutoFit/>
          </a:bodyPr>
          <a:lstStyle/>
          <a:p>
            <a:r>
              <a:rPr lang="en-NZ" dirty="0" smtClean="0"/>
              <a:t>x</a:t>
            </a:r>
            <a:r>
              <a:rPr lang="en-NZ" baseline="-25000" dirty="0" smtClean="0"/>
              <a:t>1</a:t>
            </a:r>
            <a:endParaRPr lang="en-US" baseline="-25000" dirty="0"/>
          </a:p>
        </p:txBody>
      </p:sp>
      <p:cxnSp>
        <p:nvCxnSpPr>
          <p:cNvPr id="14" name="Straight Arrow Connector 13"/>
          <p:cNvCxnSpPr>
            <a:stCxn id="13" idx="3"/>
            <a:endCxn id="28" idx="2"/>
          </p:cNvCxnSpPr>
          <p:nvPr/>
        </p:nvCxnSpPr>
        <p:spPr>
          <a:xfrm>
            <a:off x="5159583" y="4108430"/>
            <a:ext cx="729521" cy="464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068975" y="3933056"/>
            <a:ext cx="288862" cy="369332"/>
          </a:xfrm>
          <a:prstGeom prst="rect">
            <a:avLst/>
          </a:prstGeom>
          <a:noFill/>
        </p:spPr>
        <p:txBody>
          <a:bodyPr wrap="none" rtlCol="0">
            <a:spAutoFit/>
          </a:bodyPr>
          <a:lstStyle/>
          <a:p>
            <a:r>
              <a:rPr lang="en-NZ" dirty="0"/>
              <a:t>y</a:t>
            </a:r>
            <a:endParaRPr lang="en-US" baseline="-25000" dirty="0"/>
          </a:p>
        </p:txBody>
      </p:sp>
      <p:cxnSp>
        <p:nvCxnSpPr>
          <p:cNvPr id="18" name="Straight Arrow Connector 17"/>
          <p:cNvCxnSpPr>
            <a:stCxn id="28" idx="6"/>
            <a:endCxn id="17" idx="1"/>
          </p:cNvCxnSpPr>
          <p:nvPr/>
        </p:nvCxnSpPr>
        <p:spPr>
          <a:xfrm>
            <a:off x="7371260" y="4113076"/>
            <a:ext cx="697715" cy="464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282963" y="3707740"/>
            <a:ext cx="428322" cy="369332"/>
          </a:xfrm>
          <a:prstGeom prst="rect">
            <a:avLst/>
          </a:prstGeom>
          <a:noFill/>
        </p:spPr>
        <p:txBody>
          <a:bodyPr wrap="none" rtlCol="0">
            <a:spAutoFit/>
          </a:bodyPr>
          <a:lstStyle/>
          <a:p>
            <a:r>
              <a:rPr lang="en-NZ" dirty="0" smtClean="0"/>
              <a:t>w</a:t>
            </a:r>
            <a:r>
              <a:rPr lang="en-NZ" baseline="-25000" dirty="0" smtClean="0"/>
              <a:t>1</a:t>
            </a:r>
            <a:endParaRPr lang="en-US" baseline="-25000" dirty="0"/>
          </a:p>
        </p:txBody>
      </p:sp>
      <p:cxnSp>
        <p:nvCxnSpPr>
          <p:cNvPr id="20" name="Straight Arrow Connector 19"/>
          <p:cNvCxnSpPr>
            <a:endCxn id="28" idx="0"/>
          </p:cNvCxnSpPr>
          <p:nvPr/>
        </p:nvCxnSpPr>
        <p:spPr>
          <a:xfrm flipH="1">
            <a:off x="6630184" y="3056174"/>
            <a:ext cx="14778" cy="37282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893207" y="2708920"/>
            <a:ext cx="1534574" cy="369332"/>
          </a:xfrm>
          <a:prstGeom prst="rect">
            <a:avLst/>
          </a:prstGeom>
          <a:noFill/>
        </p:spPr>
        <p:txBody>
          <a:bodyPr wrap="square" rtlCol="0">
            <a:spAutoFit/>
          </a:bodyPr>
          <a:lstStyle/>
          <a:p>
            <a:pPr algn="ctr"/>
            <a:r>
              <a:rPr lang="en-NZ" dirty="0" smtClean="0"/>
              <a:t>b</a:t>
            </a:r>
            <a:endParaRPr lang="en-US" baseline="-25000" dirty="0"/>
          </a:p>
        </p:txBody>
      </p:sp>
      <p:sp>
        <p:nvSpPr>
          <p:cNvPr id="28" name="Oval 27"/>
          <p:cNvSpPr/>
          <p:nvPr/>
        </p:nvSpPr>
        <p:spPr>
          <a:xfrm>
            <a:off x="5889104" y="3429000"/>
            <a:ext cx="148215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NZ" sz="4000" b="1" dirty="0" smtClean="0">
                <a:sym typeface="Symbol"/>
              </a:rPr>
              <a:t>       </a:t>
            </a:r>
            <a:endParaRPr lang="en-US" sz="4000" b="1" dirty="0"/>
          </a:p>
        </p:txBody>
      </p:sp>
      <p:cxnSp>
        <p:nvCxnSpPr>
          <p:cNvPr id="29" name="Straight Connector 28"/>
          <p:cNvCxnSpPr>
            <a:stCxn id="28" idx="0"/>
            <a:endCxn id="28" idx="4"/>
          </p:cNvCxnSpPr>
          <p:nvPr/>
        </p:nvCxnSpPr>
        <p:spPr>
          <a:xfrm>
            <a:off x="6630182" y="3429000"/>
            <a:ext cx="0" cy="1368152"/>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6949960" y="4005064"/>
            <a:ext cx="1949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949958" y="4005064"/>
            <a:ext cx="0" cy="2522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747199" y="4235518"/>
            <a:ext cx="1949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25489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NZ" dirty="0" smtClean="0"/>
          </a:p>
          <a:p>
            <a:pPr marL="0" indent="0">
              <a:buNone/>
            </a:pPr>
            <a:r>
              <a:rPr lang="en-NZ" dirty="0" smtClean="0"/>
              <a:t>Two-input </a:t>
            </a:r>
            <a:r>
              <a:rPr lang="en-NZ" dirty="0"/>
              <a:t>McCulloch-Pitts neurode with </a:t>
            </a:r>
            <a:r>
              <a:rPr lang="en-NZ" dirty="0" smtClean="0"/>
              <a:t>b=-1, w</a:t>
            </a:r>
            <a:r>
              <a:rPr lang="en-NZ" baseline="-25000" dirty="0" smtClean="0"/>
              <a:t>1</a:t>
            </a:r>
            <a:r>
              <a:rPr lang="en-NZ" dirty="0" smtClean="0"/>
              <a:t>=w</a:t>
            </a:r>
            <a:r>
              <a:rPr lang="en-NZ" baseline="-25000" dirty="0" smtClean="0"/>
              <a:t>2</a:t>
            </a:r>
            <a:r>
              <a:rPr lang="en-NZ" dirty="0" smtClean="0"/>
              <a:t>=1 for binary inputs:</a:t>
            </a:r>
            <a:endParaRPr lang="en-NZ" dirty="0"/>
          </a:p>
          <a:p>
            <a:pPr marL="0" indent="0">
              <a:buNone/>
            </a:pPr>
            <a:endParaRPr lang="en-US" dirty="0"/>
          </a:p>
        </p:txBody>
      </p:sp>
      <p:sp>
        <p:nvSpPr>
          <p:cNvPr id="3" name="Title 2"/>
          <p:cNvSpPr>
            <a:spLocks noGrp="1"/>
          </p:cNvSpPr>
          <p:nvPr>
            <p:ph type="title"/>
          </p:nvPr>
        </p:nvSpPr>
        <p:spPr/>
        <p:txBody>
          <a:bodyPr/>
          <a:lstStyle/>
          <a:p>
            <a:r>
              <a:rPr lang="en-NZ" dirty="0"/>
              <a:t>McCulloch-Pitts Neuron</a:t>
            </a:r>
            <a:endParaRPr lang="en-US" dirty="0"/>
          </a:p>
        </p:txBody>
      </p:sp>
      <p:graphicFrame>
        <p:nvGraphicFramePr>
          <p:cNvPr id="6" name="Table 5"/>
          <p:cNvGraphicFramePr>
            <a:graphicFrameLocks noGrp="1"/>
          </p:cNvGraphicFramePr>
          <p:nvPr>
            <p:extLst>
              <p:ext uri="{D42A27DB-BD31-4B8C-83A1-F6EECF244321}">
                <p14:modId xmlns="" xmlns:p14="http://schemas.microsoft.com/office/powerpoint/2010/main" val="2070788742"/>
              </p:ext>
            </p:extLst>
          </p:nvPr>
        </p:nvGraphicFramePr>
        <p:xfrm>
          <a:off x="662525" y="3501008"/>
          <a:ext cx="4524504" cy="1854200"/>
        </p:xfrm>
        <a:graphic>
          <a:graphicData uri="http://schemas.openxmlformats.org/drawingml/2006/table">
            <a:tbl>
              <a:tblPr firstRow="1" bandRow="1">
                <a:tableStyleId>{5C22544A-7EE6-4342-B048-85BDC9FD1C3A}</a:tableStyleId>
              </a:tblPr>
              <a:tblGrid>
                <a:gridCol w="1131126"/>
                <a:gridCol w="1131126"/>
                <a:gridCol w="1131126"/>
                <a:gridCol w="1131126"/>
              </a:tblGrid>
              <a:tr h="370840">
                <a:tc>
                  <a:txBody>
                    <a:bodyPr/>
                    <a:lstStyle/>
                    <a:p>
                      <a:pPr algn="ctr"/>
                      <a:r>
                        <a:rPr lang="en-NZ" dirty="0" smtClean="0">
                          <a:solidFill>
                            <a:schemeClr val="tx1"/>
                          </a:solidFill>
                        </a:rPr>
                        <a:t>x</a:t>
                      </a:r>
                      <a:r>
                        <a:rPr lang="en-NZ" baseline="-25000" dirty="0" smtClean="0">
                          <a:solidFill>
                            <a:schemeClr val="tx1"/>
                          </a:solidFill>
                        </a:rPr>
                        <a:t>1</a:t>
                      </a:r>
                      <a:endParaRPr lang="en-US" baseline="-25000" dirty="0">
                        <a:solidFill>
                          <a:schemeClr val="tx1"/>
                        </a:solidFill>
                      </a:endParaRPr>
                    </a:p>
                  </a:txBody>
                  <a:tcPr marL="99060" marR="99060"/>
                </a:tc>
                <a:tc>
                  <a:txBody>
                    <a:bodyPr/>
                    <a:lstStyle/>
                    <a:p>
                      <a:pPr algn="ctr"/>
                      <a:r>
                        <a:rPr lang="en-NZ" dirty="0" smtClean="0">
                          <a:solidFill>
                            <a:schemeClr val="tx1"/>
                          </a:solidFill>
                        </a:rPr>
                        <a:t>x</a:t>
                      </a:r>
                      <a:r>
                        <a:rPr lang="en-NZ" baseline="-25000" dirty="0" smtClean="0">
                          <a:solidFill>
                            <a:schemeClr val="tx1"/>
                          </a:solidFill>
                        </a:rPr>
                        <a:t>2</a:t>
                      </a:r>
                      <a:endParaRPr lang="en-US" baseline="-25000" dirty="0">
                        <a:solidFill>
                          <a:schemeClr val="tx1"/>
                        </a:solidFill>
                      </a:endParaRPr>
                    </a:p>
                  </a:txBody>
                  <a:tcPr marL="99060" marR="99060"/>
                </a:tc>
                <a:tc>
                  <a:txBody>
                    <a:bodyPr/>
                    <a:lstStyle/>
                    <a:p>
                      <a:pPr algn="ctr"/>
                      <a:r>
                        <a:rPr lang="en-NZ" dirty="0" smtClean="0">
                          <a:solidFill>
                            <a:schemeClr val="tx1"/>
                          </a:solidFill>
                        </a:rPr>
                        <a:t>net</a:t>
                      </a:r>
                      <a:endParaRPr lang="en-US" dirty="0">
                        <a:solidFill>
                          <a:schemeClr val="tx1"/>
                        </a:solidFill>
                      </a:endParaRPr>
                    </a:p>
                  </a:txBody>
                  <a:tcPr marL="99060" marR="99060"/>
                </a:tc>
                <a:tc>
                  <a:txBody>
                    <a:bodyPr/>
                    <a:lstStyle/>
                    <a:p>
                      <a:pPr algn="ctr"/>
                      <a:r>
                        <a:rPr lang="en-NZ" dirty="0" smtClean="0">
                          <a:solidFill>
                            <a:schemeClr val="tx1"/>
                          </a:solidFill>
                        </a:rPr>
                        <a:t>y</a:t>
                      </a:r>
                      <a:endParaRPr lang="en-US" dirty="0">
                        <a:solidFill>
                          <a:schemeClr val="tx1"/>
                        </a:solidFill>
                      </a:endParaRPr>
                    </a:p>
                  </a:txBody>
                  <a:tcPr marL="99060" marR="99060"/>
                </a:tc>
              </a:tr>
              <a:tr h="370840">
                <a:tc>
                  <a:txBody>
                    <a:bodyPr/>
                    <a:lstStyle/>
                    <a:p>
                      <a:pPr algn="ctr"/>
                      <a:r>
                        <a:rPr lang="en-NZ" dirty="0" smtClean="0">
                          <a:solidFill>
                            <a:schemeClr val="tx1"/>
                          </a:solidFill>
                        </a:rPr>
                        <a:t>0</a:t>
                      </a:r>
                      <a:endParaRPr lang="en-US" dirty="0">
                        <a:solidFill>
                          <a:schemeClr val="tx1"/>
                        </a:solidFill>
                      </a:endParaRPr>
                    </a:p>
                  </a:txBody>
                  <a:tcPr marL="99060" marR="99060"/>
                </a:tc>
                <a:tc>
                  <a:txBody>
                    <a:bodyPr/>
                    <a:lstStyle/>
                    <a:p>
                      <a:pPr algn="ctr"/>
                      <a:r>
                        <a:rPr lang="en-NZ" dirty="0" smtClean="0">
                          <a:solidFill>
                            <a:schemeClr val="tx1"/>
                          </a:solidFill>
                        </a:rPr>
                        <a:t>0</a:t>
                      </a:r>
                      <a:endParaRPr lang="en-US" dirty="0">
                        <a:solidFill>
                          <a:schemeClr val="tx1"/>
                        </a:solidFill>
                      </a:endParaRPr>
                    </a:p>
                  </a:txBody>
                  <a:tcPr marL="99060" marR="99060"/>
                </a:tc>
                <a:tc>
                  <a:txBody>
                    <a:bodyPr/>
                    <a:lstStyle/>
                    <a:p>
                      <a:pPr algn="ctr"/>
                      <a:r>
                        <a:rPr lang="en-NZ" dirty="0" smtClean="0">
                          <a:solidFill>
                            <a:schemeClr val="tx1"/>
                          </a:solidFill>
                        </a:rPr>
                        <a:t>?</a:t>
                      </a:r>
                      <a:endParaRPr lang="en-US" dirty="0">
                        <a:solidFill>
                          <a:schemeClr val="tx1"/>
                        </a:solidFill>
                      </a:endParaRPr>
                    </a:p>
                  </a:txBody>
                  <a:tcPr marL="99060" marR="99060"/>
                </a:tc>
                <a:tc>
                  <a:txBody>
                    <a:bodyPr/>
                    <a:lstStyle/>
                    <a:p>
                      <a:pPr algn="ctr"/>
                      <a:r>
                        <a:rPr lang="en-NZ" dirty="0" smtClean="0">
                          <a:solidFill>
                            <a:schemeClr val="tx1"/>
                          </a:solidFill>
                        </a:rPr>
                        <a:t>?</a:t>
                      </a:r>
                      <a:endParaRPr lang="en-US" dirty="0">
                        <a:solidFill>
                          <a:schemeClr val="tx1"/>
                        </a:solidFill>
                      </a:endParaRPr>
                    </a:p>
                  </a:txBody>
                  <a:tcPr marL="99060" marR="99060"/>
                </a:tc>
              </a:tr>
              <a:tr h="370840">
                <a:tc>
                  <a:txBody>
                    <a:bodyPr/>
                    <a:lstStyle/>
                    <a:p>
                      <a:pPr algn="ctr"/>
                      <a:r>
                        <a:rPr lang="en-NZ" dirty="0" smtClean="0">
                          <a:solidFill>
                            <a:schemeClr val="tx1"/>
                          </a:solidFill>
                        </a:rPr>
                        <a:t>0</a:t>
                      </a:r>
                      <a:endParaRPr lang="en-US" dirty="0">
                        <a:solidFill>
                          <a:schemeClr val="tx1"/>
                        </a:solidFill>
                      </a:endParaRPr>
                    </a:p>
                  </a:txBody>
                  <a:tcPr marL="99060" marR="99060"/>
                </a:tc>
                <a:tc>
                  <a:txBody>
                    <a:bodyPr/>
                    <a:lstStyle/>
                    <a:p>
                      <a:pPr algn="ctr"/>
                      <a:r>
                        <a:rPr lang="en-NZ" dirty="0" smtClean="0">
                          <a:solidFill>
                            <a:schemeClr val="tx1"/>
                          </a:solidFill>
                        </a:rPr>
                        <a:t>1</a:t>
                      </a:r>
                      <a:endParaRPr lang="en-US" dirty="0">
                        <a:solidFill>
                          <a:schemeClr val="tx1"/>
                        </a:solidFill>
                      </a:endParaRPr>
                    </a:p>
                  </a:txBody>
                  <a:tcPr marL="99060" marR="99060"/>
                </a:tc>
                <a:tc>
                  <a:txBody>
                    <a:bodyPr/>
                    <a:lstStyle/>
                    <a:p>
                      <a:pPr algn="ctr"/>
                      <a:r>
                        <a:rPr lang="en-NZ" dirty="0" smtClean="0">
                          <a:solidFill>
                            <a:schemeClr val="tx1"/>
                          </a:solidFill>
                        </a:rPr>
                        <a:t>?</a:t>
                      </a:r>
                      <a:endParaRPr lang="en-US" dirty="0">
                        <a:solidFill>
                          <a:schemeClr val="tx1"/>
                        </a:solidFill>
                      </a:endParaRPr>
                    </a:p>
                  </a:txBody>
                  <a:tcPr marL="99060" marR="99060"/>
                </a:tc>
                <a:tc>
                  <a:txBody>
                    <a:bodyPr/>
                    <a:lstStyle/>
                    <a:p>
                      <a:pPr algn="ctr"/>
                      <a:r>
                        <a:rPr lang="en-NZ" dirty="0" smtClean="0">
                          <a:solidFill>
                            <a:schemeClr val="tx1"/>
                          </a:solidFill>
                        </a:rPr>
                        <a:t>?</a:t>
                      </a:r>
                      <a:endParaRPr lang="en-US" dirty="0">
                        <a:solidFill>
                          <a:schemeClr val="tx1"/>
                        </a:solidFill>
                      </a:endParaRPr>
                    </a:p>
                  </a:txBody>
                  <a:tcPr marL="99060" marR="99060"/>
                </a:tc>
              </a:tr>
              <a:tr h="370840">
                <a:tc>
                  <a:txBody>
                    <a:bodyPr/>
                    <a:lstStyle/>
                    <a:p>
                      <a:pPr algn="ctr"/>
                      <a:r>
                        <a:rPr lang="en-NZ" dirty="0" smtClean="0">
                          <a:solidFill>
                            <a:schemeClr val="tx1"/>
                          </a:solidFill>
                        </a:rPr>
                        <a:t>1</a:t>
                      </a:r>
                      <a:endParaRPr lang="en-US" dirty="0">
                        <a:solidFill>
                          <a:schemeClr val="tx1"/>
                        </a:solidFill>
                      </a:endParaRPr>
                    </a:p>
                  </a:txBody>
                  <a:tcPr marL="99060" marR="99060"/>
                </a:tc>
                <a:tc>
                  <a:txBody>
                    <a:bodyPr/>
                    <a:lstStyle/>
                    <a:p>
                      <a:pPr algn="ctr"/>
                      <a:r>
                        <a:rPr lang="en-NZ" dirty="0" smtClean="0">
                          <a:solidFill>
                            <a:schemeClr val="tx1"/>
                          </a:solidFill>
                        </a:rPr>
                        <a:t>0</a:t>
                      </a:r>
                      <a:endParaRPr lang="en-US" dirty="0">
                        <a:solidFill>
                          <a:schemeClr val="tx1"/>
                        </a:solidFill>
                      </a:endParaRPr>
                    </a:p>
                  </a:txBody>
                  <a:tcPr marL="99060" marR="99060"/>
                </a:tc>
                <a:tc>
                  <a:txBody>
                    <a:bodyPr/>
                    <a:lstStyle/>
                    <a:p>
                      <a:pPr algn="ctr"/>
                      <a:r>
                        <a:rPr lang="en-NZ" dirty="0" smtClean="0">
                          <a:solidFill>
                            <a:schemeClr val="tx1"/>
                          </a:solidFill>
                        </a:rPr>
                        <a:t>?</a:t>
                      </a:r>
                      <a:endParaRPr lang="en-US" dirty="0">
                        <a:solidFill>
                          <a:schemeClr val="tx1"/>
                        </a:solidFill>
                      </a:endParaRPr>
                    </a:p>
                  </a:txBody>
                  <a:tcPr marL="99060" marR="99060"/>
                </a:tc>
                <a:tc>
                  <a:txBody>
                    <a:bodyPr/>
                    <a:lstStyle/>
                    <a:p>
                      <a:pPr algn="ctr"/>
                      <a:r>
                        <a:rPr lang="en-NZ" dirty="0" smtClean="0">
                          <a:solidFill>
                            <a:schemeClr val="tx1"/>
                          </a:solidFill>
                        </a:rPr>
                        <a:t>?</a:t>
                      </a:r>
                      <a:endParaRPr lang="en-US" dirty="0">
                        <a:solidFill>
                          <a:schemeClr val="tx1"/>
                        </a:solidFill>
                      </a:endParaRPr>
                    </a:p>
                  </a:txBody>
                  <a:tcPr marL="99060" marR="99060"/>
                </a:tc>
              </a:tr>
              <a:tr h="370840">
                <a:tc>
                  <a:txBody>
                    <a:bodyPr/>
                    <a:lstStyle/>
                    <a:p>
                      <a:pPr algn="ctr"/>
                      <a:r>
                        <a:rPr lang="en-NZ" dirty="0" smtClean="0">
                          <a:solidFill>
                            <a:schemeClr val="tx1"/>
                          </a:solidFill>
                        </a:rPr>
                        <a:t>1</a:t>
                      </a:r>
                      <a:endParaRPr lang="en-US" dirty="0">
                        <a:solidFill>
                          <a:schemeClr val="tx1"/>
                        </a:solidFill>
                      </a:endParaRPr>
                    </a:p>
                  </a:txBody>
                  <a:tcPr marL="99060" marR="99060"/>
                </a:tc>
                <a:tc>
                  <a:txBody>
                    <a:bodyPr/>
                    <a:lstStyle/>
                    <a:p>
                      <a:pPr algn="ctr"/>
                      <a:r>
                        <a:rPr lang="en-NZ" dirty="0" smtClean="0">
                          <a:solidFill>
                            <a:schemeClr val="tx1"/>
                          </a:solidFill>
                        </a:rPr>
                        <a:t>1</a:t>
                      </a:r>
                      <a:endParaRPr lang="en-US" dirty="0">
                        <a:solidFill>
                          <a:schemeClr val="tx1"/>
                        </a:solidFill>
                      </a:endParaRPr>
                    </a:p>
                  </a:txBody>
                  <a:tcPr marL="99060" marR="99060"/>
                </a:tc>
                <a:tc>
                  <a:txBody>
                    <a:bodyPr/>
                    <a:lstStyle/>
                    <a:p>
                      <a:pPr algn="ctr"/>
                      <a:r>
                        <a:rPr lang="en-NZ" dirty="0" smtClean="0">
                          <a:solidFill>
                            <a:schemeClr val="tx1"/>
                          </a:solidFill>
                        </a:rPr>
                        <a:t>?</a:t>
                      </a:r>
                      <a:endParaRPr lang="en-US" dirty="0">
                        <a:solidFill>
                          <a:schemeClr val="tx1"/>
                        </a:solidFill>
                      </a:endParaRPr>
                    </a:p>
                  </a:txBody>
                  <a:tcPr marL="99060" marR="99060"/>
                </a:tc>
                <a:tc>
                  <a:txBody>
                    <a:bodyPr/>
                    <a:lstStyle/>
                    <a:p>
                      <a:pPr algn="ctr"/>
                      <a:r>
                        <a:rPr lang="en-NZ" dirty="0" smtClean="0">
                          <a:solidFill>
                            <a:schemeClr val="tx1"/>
                          </a:solidFill>
                        </a:rPr>
                        <a:t>?</a:t>
                      </a:r>
                      <a:endParaRPr lang="en-US" dirty="0">
                        <a:solidFill>
                          <a:schemeClr val="tx1"/>
                        </a:solidFill>
                      </a:endParaRPr>
                    </a:p>
                  </a:txBody>
                  <a:tcPr marL="99060" marR="99060"/>
                </a:tc>
              </a:tr>
            </a:tbl>
          </a:graphicData>
        </a:graphic>
      </p:graphicFrame>
      <p:grpSp>
        <p:nvGrpSpPr>
          <p:cNvPr id="4" name="Group 8"/>
          <p:cNvGrpSpPr/>
          <p:nvPr/>
        </p:nvGrpSpPr>
        <p:grpSpPr>
          <a:xfrm>
            <a:off x="5655085" y="3212976"/>
            <a:ext cx="3638859" cy="2592288"/>
            <a:chOff x="5220075" y="3212976"/>
            <a:chExt cx="3358947" cy="2592288"/>
          </a:xfrm>
        </p:grpSpPr>
        <p:sp>
          <p:nvSpPr>
            <p:cNvPr id="25" name="TextBox 24"/>
            <p:cNvSpPr txBox="1"/>
            <p:nvPr/>
          </p:nvSpPr>
          <p:spPr>
            <a:xfrm>
              <a:off x="5292080" y="3356992"/>
              <a:ext cx="334708" cy="369332"/>
            </a:xfrm>
            <a:prstGeom prst="rect">
              <a:avLst/>
            </a:prstGeom>
            <a:noFill/>
          </p:spPr>
          <p:txBody>
            <a:bodyPr wrap="none" rtlCol="0">
              <a:spAutoFit/>
            </a:bodyPr>
            <a:lstStyle/>
            <a:p>
              <a:r>
                <a:rPr lang="en-NZ" dirty="0" smtClean="0"/>
                <a:t>x</a:t>
              </a:r>
              <a:r>
                <a:rPr lang="en-NZ" baseline="-25000" dirty="0" smtClean="0"/>
                <a:t>1</a:t>
              </a:r>
              <a:endParaRPr lang="en-US" baseline="-25000" dirty="0"/>
            </a:p>
          </p:txBody>
        </p:sp>
        <p:cxnSp>
          <p:nvCxnSpPr>
            <p:cNvPr id="26" name="Straight Arrow Connector 25"/>
            <p:cNvCxnSpPr>
              <a:stCxn id="25" idx="3"/>
              <a:endCxn id="32" idx="1"/>
            </p:cNvCxnSpPr>
            <p:nvPr/>
          </p:nvCxnSpPr>
          <p:spPr>
            <a:xfrm>
              <a:off x="5626787" y="3541658"/>
              <a:ext cx="873765" cy="59175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312380" y="4437112"/>
              <a:ext cx="266642" cy="369332"/>
            </a:xfrm>
            <a:prstGeom prst="rect">
              <a:avLst/>
            </a:prstGeom>
            <a:noFill/>
          </p:spPr>
          <p:txBody>
            <a:bodyPr wrap="none" rtlCol="0">
              <a:spAutoFit/>
            </a:bodyPr>
            <a:lstStyle/>
            <a:p>
              <a:r>
                <a:rPr lang="en-NZ" dirty="0"/>
                <a:t>y</a:t>
              </a:r>
              <a:endParaRPr lang="en-US" baseline="-25000" dirty="0"/>
            </a:p>
          </p:txBody>
        </p:sp>
        <p:cxnSp>
          <p:nvCxnSpPr>
            <p:cNvPr id="28" name="Straight Arrow Connector 27"/>
            <p:cNvCxnSpPr>
              <a:stCxn id="32" idx="6"/>
              <a:endCxn id="27" idx="1"/>
            </p:cNvCxnSpPr>
            <p:nvPr/>
          </p:nvCxnSpPr>
          <p:spPr>
            <a:xfrm>
              <a:off x="7668336" y="4617132"/>
              <a:ext cx="644044" cy="464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740680" y="3356992"/>
              <a:ext cx="395374" cy="369332"/>
            </a:xfrm>
            <a:prstGeom prst="rect">
              <a:avLst/>
            </a:prstGeom>
            <a:noFill/>
          </p:spPr>
          <p:txBody>
            <a:bodyPr wrap="none" rtlCol="0">
              <a:spAutoFit/>
            </a:bodyPr>
            <a:lstStyle/>
            <a:p>
              <a:r>
                <a:rPr lang="en-NZ" dirty="0" smtClean="0"/>
                <a:t>w</a:t>
              </a:r>
              <a:r>
                <a:rPr lang="en-NZ" baseline="-25000" dirty="0" smtClean="0"/>
                <a:t>1</a:t>
              </a:r>
              <a:endParaRPr lang="en-US" baseline="-25000" dirty="0"/>
            </a:p>
          </p:txBody>
        </p:sp>
        <p:cxnSp>
          <p:nvCxnSpPr>
            <p:cNvPr id="30" name="Straight Arrow Connector 29"/>
            <p:cNvCxnSpPr>
              <a:endCxn id="32" idx="0"/>
            </p:cNvCxnSpPr>
            <p:nvPr/>
          </p:nvCxnSpPr>
          <p:spPr>
            <a:xfrm flipH="1">
              <a:off x="6984264" y="3560230"/>
              <a:ext cx="13641" cy="37282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303977" y="3212976"/>
              <a:ext cx="1416530" cy="369332"/>
            </a:xfrm>
            <a:prstGeom prst="rect">
              <a:avLst/>
            </a:prstGeom>
            <a:noFill/>
          </p:spPr>
          <p:txBody>
            <a:bodyPr wrap="square" rtlCol="0">
              <a:spAutoFit/>
            </a:bodyPr>
            <a:lstStyle/>
            <a:p>
              <a:pPr algn="ctr"/>
              <a:r>
                <a:rPr lang="en-NZ" dirty="0" smtClean="0"/>
                <a:t>b</a:t>
              </a:r>
              <a:endParaRPr lang="en-US" baseline="-25000" dirty="0"/>
            </a:p>
          </p:txBody>
        </p:sp>
        <p:sp>
          <p:nvSpPr>
            <p:cNvPr id="32" name="Oval 31"/>
            <p:cNvSpPr/>
            <p:nvPr/>
          </p:nvSpPr>
          <p:spPr>
            <a:xfrm>
              <a:off x="6300192" y="3933056"/>
              <a:ext cx="136814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NZ" sz="4000" b="1" dirty="0" smtClean="0">
                  <a:sym typeface="Symbol"/>
                </a:rPr>
                <a:t>       </a:t>
              </a:r>
              <a:endParaRPr lang="en-US" sz="4000" b="1" dirty="0"/>
            </a:p>
          </p:txBody>
        </p:sp>
        <p:cxnSp>
          <p:nvCxnSpPr>
            <p:cNvPr id="33" name="Straight Connector 32"/>
            <p:cNvCxnSpPr>
              <a:stCxn id="32" idx="0"/>
              <a:endCxn id="32" idx="4"/>
            </p:cNvCxnSpPr>
            <p:nvPr/>
          </p:nvCxnSpPr>
          <p:spPr>
            <a:xfrm>
              <a:off x="6984264" y="3933056"/>
              <a:ext cx="0" cy="1368152"/>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7279442" y="4509120"/>
              <a:ext cx="1799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279442" y="4509120"/>
              <a:ext cx="0" cy="2522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092280" y="4739574"/>
              <a:ext cx="1799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220075" y="5435932"/>
              <a:ext cx="334708" cy="369332"/>
            </a:xfrm>
            <a:prstGeom prst="rect">
              <a:avLst/>
            </a:prstGeom>
            <a:noFill/>
          </p:spPr>
          <p:txBody>
            <a:bodyPr wrap="none" rtlCol="0">
              <a:spAutoFit/>
            </a:bodyPr>
            <a:lstStyle/>
            <a:p>
              <a:r>
                <a:rPr lang="en-NZ" dirty="0" smtClean="0"/>
                <a:t>x</a:t>
              </a:r>
              <a:r>
                <a:rPr lang="en-NZ" baseline="-25000" dirty="0" smtClean="0"/>
                <a:t>2</a:t>
              </a:r>
              <a:endParaRPr lang="en-US" baseline="-25000" dirty="0"/>
            </a:p>
          </p:txBody>
        </p:sp>
        <p:cxnSp>
          <p:nvCxnSpPr>
            <p:cNvPr id="38" name="Straight Arrow Connector 37"/>
            <p:cNvCxnSpPr>
              <a:stCxn id="37" idx="3"/>
              <a:endCxn id="32" idx="3"/>
            </p:cNvCxnSpPr>
            <p:nvPr/>
          </p:nvCxnSpPr>
          <p:spPr>
            <a:xfrm flipV="1">
              <a:off x="5554783" y="5100847"/>
              <a:ext cx="945770" cy="51975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740679" y="4931876"/>
              <a:ext cx="395374" cy="369332"/>
            </a:xfrm>
            <a:prstGeom prst="rect">
              <a:avLst/>
            </a:prstGeom>
            <a:noFill/>
          </p:spPr>
          <p:txBody>
            <a:bodyPr wrap="none" rtlCol="0">
              <a:spAutoFit/>
            </a:bodyPr>
            <a:lstStyle/>
            <a:p>
              <a:r>
                <a:rPr lang="en-NZ" dirty="0" smtClean="0"/>
                <a:t>w</a:t>
              </a:r>
              <a:r>
                <a:rPr lang="en-NZ" baseline="-25000" dirty="0" smtClean="0"/>
                <a:t>2</a:t>
              </a:r>
              <a:endParaRPr lang="en-US" baseline="-25000" dirty="0"/>
            </a:p>
          </p:txBody>
        </p:sp>
      </p:grpSp>
    </p:spTree>
    <p:extLst>
      <p:ext uri="{BB962C8B-B14F-4D97-AF65-F5344CB8AC3E}">
        <p14:creationId xmlns="" xmlns:p14="http://schemas.microsoft.com/office/powerpoint/2010/main" val="31426830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NZ" dirty="0" smtClean="0"/>
          </a:p>
          <a:p>
            <a:pPr marL="0" indent="0">
              <a:buNone/>
            </a:pPr>
            <a:r>
              <a:rPr lang="en-NZ" dirty="0" smtClean="0"/>
              <a:t>Two-input </a:t>
            </a:r>
            <a:r>
              <a:rPr lang="en-NZ" dirty="0"/>
              <a:t>McCulloch-Pitts neurode with </a:t>
            </a:r>
            <a:r>
              <a:rPr lang="en-NZ" dirty="0" smtClean="0"/>
              <a:t>b=-1, w</a:t>
            </a:r>
            <a:r>
              <a:rPr lang="en-NZ" baseline="-25000" dirty="0" smtClean="0"/>
              <a:t>1</a:t>
            </a:r>
            <a:r>
              <a:rPr lang="en-NZ" dirty="0" smtClean="0"/>
              <a:t>=w</a:t>
            </a:r>
            <a:r>
              <a:rPr lang="en-NZ" baseline="-25000" dirty="0" smtClean="0"/>
              <a:t>2</a:t>
            </a:r>
            <a:r>
              <a:rPr lang="en-NZ" dirty="0" smtClean="0"/>
              <a:t>=1 for binary inputs:</a:t>
            </a:r>
            <a:endParaRPr lang="en-NZ" dirty="0"/>
          </a:p>
          <a:p>
            <a:pPr marL="0" indent="0">
              <a:buNone/>
            </a:pPr>
            <a:endParaRPr lang="en-US" dirty="0"/>
          </a:p>
        </p:txBody>
      </p:sp>
      <p:sp>
        <p:nvSpPr>
          <p:cNvPr id="3" name="Title 2"/>
          <p:cNvSpPr>
            <a:spLocks noGrp="1"/>
          </p:cNvSpPr>
          <p:nvPr>
            <p:ph type="title"/>
          </p:nvPr>
        </p:nvSpPr>
        <p:spPr/>
        <p:txBody>
          <a:bodyPr/>
          <a:lstStyle/>
          <a:p>
            <a:r>
              <a:rPr lang="en-NZ" dirty="0"/>
              <a:t>McCulloch-Pitts Neuron</a:t>
            </a:r>
            <a:endParaRPr lang="en-US" dirty="0"/>
          </a:p>
        </p:txBody>
      </p:sp>
      <p:graphicFrame>
        <p:nvGraphicFramePr>
          <p:cNvPr id="6" name="Table 5"/>
          <p:cNvGraphicFramePr>
            <a:graphicFrameLocks noGrp="1"/>
          </p:cNvGraphicFramePr>
          <p:nvPr>
            <p:extLst>
              <p:ext uri="{D42A27DB-BD31-4B8C-83A1-F6EECF244321}">
                <p14:modId xmlns="" xmlns:p14="http://schemas.microsoft.com/office/powerpoint/2010/main" val="1237367043"/>
              </p:ext>
            </p:extLst>
          </p:nvPr>
        </p:nvGraphicFramePr>
        <p:xfrm>
          <a:off x="662525" y="3501008"/>
          <a:ext cx="4524504" cy="1854200"/>
        </p:xfrm>
        <a:graphic>
          <a:graphicData uri="http://schemas.openxmlformats.org/drawingml/2006/table">
            <a:tbl>
              <a:tblPr firstRow="1" bandRow="1">
                <a:tableStyleId>{5C22544A-7EE6-4342-B048-85BDC9FD1C3A}</a:tableStyleId>
              </a:tblPr>
              <a:tblGrid>
                <a:gridCol w="1131126"/>
                <a:gridCol w="1131126"/>
                <a:gridCol w="1131126"/>
                <a:gridCol w="1131126"/>
              </a:tblGrid>
              <a:tr h="370840">
                <a:tc>
                  <a:txBody>
                    <a:bodyPr/>
                    <a:lstStyle/>
                    <a:p>
                      <a:pPr algn="ctr"/>
                      <a:r>
                        <a:rPr lang="en-NZ" dirty="0" smtClean="0">
                          <a:solidFill>
                            <a:schemeClr val="tx1"/>
                          </a:solidFill>
                        </a:rPr>
                        <a:t>x</a:t>
                      </a:r>
                      <a:r>
                        <a:rPr lang="en-NZ" baseline="-25000" dirty="0" smtClean="0">
                          <a:solidFill>
                            <a:schemeClr val="tx1"/>
                          </a:solidFill>
                        </a:rPr>
                        <a:t>1</a:t>
                      </a:r>
                      <a:endParaRPr lang="en-US" baseline="-25000" dirty="0">
                        <a:solidFill>
                          <a:schemeClr val="tx1"/>
                        </a:solidFill>
                      </a:endParaRPr>
                    </a:p>
                  </a:txBody>
                  <a:tcPr marL="99060" marR="99060"/>
                </a:tc>
                <a:tc>
                  <a:txBody>
                    <a:bodyPr/>
                    <a:lstStyle/>
                    <a:p>
                      <a:pPr algn="ctr"/>
                      <a:r>
                        <a:rPr lang="en-NZ" dirty="0" smtClean="0">
                          <a:solidFill>
                            <a:schemeClr val="tx1"/>
                          </a:solidFill>
                        </a:rPr>
                        <a:t>x</a:t>
                      </a:r>
                      <a:r>
                        <a:rPr lang="en-NZ" baseline="-25000" dirty="0" smtClean="0">
                          <a:solidFill>
                            <a:schemeClr val="tx1"/>
                          </a:solidFill>
                        </a:rPr>
                        <a:t>2</a:t>
                      </a:r>
                      <a:endParaRPr lang="en-US" baseline="-25000" dirty="0">
                        <a:solidFill>
                          <a:schemeClr val="tx1"/>
                        </a:solidFill>
                      </a:endParaRPr>
                    </a:p>
                  </a:txBody>
                  <a:tcPr marL="99060" marR="99060"/>
                </a:tc>
                <a:tc>
                  <a:txBody>
                    <a:bodyPr/>
                    <a:lstStyle/>
                    <a:p>
                      <a:pPr algn="ctr"/>
                      <a:r>
                        <a:rPr lang="en-NZ" dirty="0" smtClean="0">
                          <a:solidFill>
                            <a:schemeClr val="tx1"/>
                          </a:solidFill>
                        </a:rPr>
                        <a:t>net</a:t>
                      </a:r>
                      <a:endParaRPr lang="en-US" dirty="0">
                        <a:solidFill>
                          <a:schemeClr val="tx1"/>
                        </a:solidFill>
                      </a:endParaRPr>
                    </a:p>
                  </a:txBody>
                  <a:tcPr marL="99060" marR="99060"/>
                </a:tc>
                <a:tc>
                  <a:txBody>
                    <a:bodyPr/>
                    <a:lstStyle/>
                    <a:p>
                      <a:pPr algn="ctr"/>
                      <a:r>
                        <a:rPr lang="en-NZ" dirty="0" smtClean="0">
                          <a:solidFill>
                            <a:schemeClr val="tx1"/>
                          </a:solidFill>
                        </a:rPr>
                        <a:t>y</a:t>
                      </a:r>
                      <a:endParaRPr lang="en-US" dirty="0">
                        <a:solidFill>
                          <a:schemeClr val="tx1"/>
                        </a:solidFill>
                      </a:endParaRPr>
                    </a:p>
                  </a:txBody>
                  <a:tcPr marL="99060" marR="99060"/>
                </a:tc>
              </a:tr>
              <a:tr h="370840">
                <a:tc>
                  <a:txBody>
                    <a:bodyPr/>
                    <a:lstStyle/>
                    <a:p>
                      <a:pPr algn="ctr"/>
                      <a:r>
                        <a:rPr lang="en-NZ" dirty="0" smtClean="0">
                          <a:solidFill>
                            <a:schemeClr val="tx1"/>
                          </a:solidFill>
                        </a:rPr>
                        <a:t>0</a:t>
                      </a:r>
                      <a:endParaRPr lang="en-US" dirty="0">
                        <a:solidFill>
                          <a:schemeClr val="tx1"/>
                        </a:solidFill>
                      </a:endParaRPr>
                    </a:p>
                  </a:txBody>
                  <a:tcPr marL="99060" marR="99060"/>
                </a:tc>
                <a:tc>
                  <a:txBody>
                    <a:bodyPr/>
                    <a:lstStyle/>
                    <a:p>
                      <a:pPr algn="ctr"/>
                      <a:r>
                        <a:rPr lang="en-NZ" dirty="0" smtClean="0">
                          <a:solidFill>
                            <a:schemeClr val="tx1"/>
                          </a:solidFill>
                        </a:rPr>
                        <a:t>0</a:t>
                      </a:r>
                      <a:endParaRPr lang="en-US" dirty="0">
                        <a:solidFill>
                          <a:schemeClr val="tx1"/>
                        </a:solidFill>
                      </a:endParaRPr>
                    </a:p>
                  </a:txBody>
                  <a:tcPr marL="99060" marR="99060"/>
                </a:tc>
                <a:tc>
                  <a:txBody>
                    <a:bodyPr/>
                    <a:lstStyle/>
                    <a:p>
                      <a:pPr algn="ctr"/>
                      <a:r>
                        <a:rPr lang="en-NZ" dirty="0" smtClean="0">
                          <a:solidFill>
                            <a:schemeClr val="tx1"/>
                          </a:solidFill>
                        </a:rPr>
                        <a:t>-1</a:t>
                      </a:r>
                      <a:endParaRPr lang="en-US" dirty="0">
                        <a:solidFill>
                          <a:schemeClr val="tx1"/>
                        </a:solidFill>
                      </a:endParaRPr>
                    </a:p>
                  </a:txBody>
                  <a:tcPr marL="99060" marR="99060"/>
                </a:tc>
                <a:tc>
                  <a:txBody>
                    <a:bodyPr/>
                    <a:lstStyle/>
                    <a:p>
                      <a:pPr algn="ctr"/>
                      <a:r>
                        <a:rPr lang="en-NZ" dirty="0" smtClean="0">
                          <a:solidFill>
                            <a:schemeClr val="tx1"/>
                          </a:solidFill>
                        </a:rPr>
                        <a:t>0</a:t>
                      </a:r>
                      <a:endParaRPr lang="en-US" dirty="0">
                        <a:solidFill>
                          <a:schemeClr val="tx1"/>
                        </a:solidFill>
                      </a:endParaRPr>
                    </a:p>
                  </a:txBody>
                  <a:tcPr marL="99060" marR="99060"/>
                </a:tc>
              </a:tr>
              <a:tr h="370840">
                <a:tc>
                  <a:txBody>
                    <a:bodyPr/>
                    <a:lstStyle/>
                    <a:p>
                      <a:pPr algn="ctr"/>
                      <a:r>
                        <a:rPr lang="en-NZ" dirty="0" smtClean="0">
                          <a:solidFill>
                            <a:schemeClr val="tx1"/>
                          </a:solidFill>
                        </a:rPr>
                        <a:t>0</a:t>
                      </a:r>
                      <a:endParaRPr lang="en-US" dirty="0">
                        <a:solidFill>
                          <a:schemeClr val="tx1"/>
                        </a:solidFill>
                      </a:endParaRPr>
                    </a:p>
                  </a:txBody>
                  <a:tcPr marL="99060" marR="99060"/>
                </a:tc>
                <a:tc>
                  <a:txBody>
                    <a:bodyPr/>
                    <a:lstStyle/>
                    <a:p>
                      <a:pPr algn="ctr"/>
                      <a:r>
                        <a:rPr lang="en-NZ" dirty="0" smtClean="0">
                          <a:solidFill>
                            <a:schemeClr val="tx1"/>
                          </a:solidFill>
                        </a:rPr>
                        <a:t>1</a:t>
                      </a:r>
                      <a:endParaRPr lang="en-US" dirty="0">
                        <a:solidFill>
                          <a:schemeClr val="tx1"/>
                        </a:solidFill>
                      </a:endParaRPr>
                    </a:p>
                  </a:txBody>
                  <a:tcPr marL="99060" marR="99060"/>
                </a:tc>
                <a:tc>
                  <a:txBody>
                    <a:bodyPr/>
                    <a:lstStyle/>
                    <a:p>
                      <a:pPr algn="ctr"/>
                      <a:r>
                        <a:rPr lang="en-NZ" dirty="0" smtClean="0">
                          <a:solidFill>
                            <a:schemeClr val="tx1"/>
                          </a:solidFill>
                        </a:rPr>
                        <a:t>0</a:t>
                      </a:r>
                      <a:endParaRPr lang="en-US" dirty="0">
                        <a:solidFill>
                          <a:schemeClr val="tx1"/>
                        </a:solidFill>
                      </a:endParaRPr>
                    </a:p>
                  </a:txBody>
                  <a:tcPr marL="99060" marR="99060"/>
                </a:tc>
                <a:tc>
                  <a:txBody>
                    <a:bodyPr/>
                    <a:lstStyle/>
                    <a:p>
                      <a:pPr algn="ctr"/>
                      <a:r>
                        <a:rPr lang="en-NZ" dirty="0" smtClean="0">
                          <a:solidFill>
                            <a:schemeClr val="tx1"/>
                          </a:solidFill>
                        </a:rPr>
                        <a:t>1</a:t>
                      </a:r>
                      <a:endParaRPr lang="en-US" dirty="0">
                        <a:solidFill>
                          <a:schemeClr val="tx1"/>
                        </a:solidFill>
                      </a:endParaRPr>
                    </a:p>
                  </a:txBody>
                  <a:tcPr marL="99060" marR="99060"/>
                </a:tc>
              </a:tr>
              <a:tr h="370840">
                <a:tc>
                  <a:txBody>
                    <a:bodyPr/>
                    <a:lstStyle/>
                    <a:p>
                      <a:pPr algn="ctr"/>
                      <a:r>
                        <a:rPr lang="en-NZ" dirty="0" smtClean="0">
                          <a:solidFill>
                            <a:schemeClr val="tx1"/>
                          </a:solidFill>
                        </a:rPr>
                        <a:t>1</a:t>
                      </a:r>
                      <a:endParaRPr lang="en-US" dirty="0">
                        <a:solidFill>
                          <a:schemeClr val="tx1"/>
                        </a:solidFill>
                      </a:endParaRPr>
                    </a:p>
                  </a:txBody>
                  <a:tcPr marL="99060" marR="99060"/>
                </a:tc>
                <a:tc>
                  <a:txBody>
                    <a:bodyPr/>
                    <a:lstStyle/>
                    <a:p>
                      <a:pPr algn="ctr"/>
                      <a:r>
                        <a:rPr lang="en-NZ" dirty="0" smtClean="0">
                          <a:solidFill>
                            <a:schemeClr val="tx1"/>
                          </a:solidFill>
                        </a:rPr>
                        <a:t>0</a:t>
                      </a:r>
                      <a:endParaRPr lang="en-US" dirty="0">
                        <a:solidFill>
                          <a:schemeClr val="tx1"/>
                        </a:solidFill>
                      </a:endParaRPr>
                    </a:p>
                  </a:txBody>
                  <a:tcPr marL="99060" marR="99060"/>
                </a:tc>
                <a:tc>
                  <a:txBody>
                    <a:bodyPr/>
                    <a:lstStyle/>
                    <a:p>
                      <a:pPr algn="ctr"/>
                      <a:r>
                        <a:rPr lang="en-NZ" dirty="0" smtClean="0">
                          <a:solidFill>
                            <a:schemeClr val="tx1"/>
                          </a:solidFill>
                        </a:rPr>
                        <a:t>0</a:t>
                      </a:r>
                      <a:endParaRPr lang="en-US" dirty="0">
                        <a:solidFill>
                          <a:schemeClr val="tx1"/>
                        </a:solidFill>
                      </a:endParaRPr>
                    </a:p>
                  </a:txBody>
                  <a:tcPr marL="99060" marR="99060"/>
                </a:tc>
                <a:tc>
                  <a:txBody>
                    <a:bodyPr/>
                    <a:lstStyle/>
                    <a:p>
                      <a:pPr algn="ctr"/>
                      <a:r>
                        <a:rPr lang="en-NZ" dirty="0" smtClean="0">
                          <a:solidFill>
                            <a:schemeClr val="tx1"/>
                          </a:solidFill>
                        </a:rPr>
                        <a:t>1</a:t>
                      </a:r>
                      <a:endParaRPr lang="en-US" dirty="0">
                        <a:solidFill>
                          <a:schemeClr val="tx1"/>
                        </a:solidFill>
                      </a:endParaRPr>
                    </a:p>
                  </a:txBody>
                  <a:tcPr marL="99060" marR="99060"/>
                </a:tc>
              </a:tr>
              <a:tr h="370840">
                <a:tc>
                  <a:txBody>
                    <a:bodyPr/>
                    <a:lstStyle/>
                    <a:p>
                      <a:pPr algn="ctr"/>
                      <a:r>
                        <a:rPr lang="en-NZ" dirty="0" smtClean="0">
                          <a:solidFill>
                            <a:schemeClr val="tx1"/>
                          </a:solidFill>
                        </a:rPr>
                        <a:t>1</a:t>
                      </a:r>
                      <a:endParaRPr lang="en-US" dirty="0">
                        <a:solidFill>
                          <a:schemeClr val="tx1"/>
                        </a:solidFill>
                      </a:endParaRPr>
                    </a:p>
                  </a:txBody>
                  <a:tcPr marL="99060" marR="99060"/>
                </a:tc>
                <a:tc>
                  <a:txBody>
                    <a:bodyPr/>
                    <a:lstStyle/>
                    <a:p>
                      <a:pPr algn="ctr"/>
                      <a:r>
                        <a:rPr lang="en-NZ" dirty="0" smtClean="0">
                          <a:solidFill>
                            <a:schemeClr val="tx1"/>
                          </a:solidFill>
                        </a:rPr>
                        <a:t>1</a:t>
                      </a:r>
                      <a:endParaRPr lang="en-US" dirty="0">
                        <a:solidFill>
                          <a:schemeClr val="tx1"/>
                        </a:solidFill>
                      </a:endParaRPr>
                    </a:p>
                  </a:txBody>
                  <a:tcPr marL="99060" marR="99060"/>
                </a:tc>
                <a:tc>
                  <a:txBody>
                    <a:bodyPr/>
                    <a:lstStyle/>
                    <a:p>
                      <a:pPr algn="ctr"/>
                      <a:r>
                        <a:rPr lang="en-NZ" dirty="0" smtClean="0">
                          <a:solidFill>
                            <a:schemeClr val="tx1"/>
                          </a:solidFill>
                        </a:rPr>
                        <a:t>1</a:t>
                      </a:r>
                      <a:endParaRPr lang="en-US" dirty="0">
                        <a:solidFill>
                          <a:schemeClr val="tx1"/>
                        </a:solidFill>
                      </a:endParaRPr>
                    </a:p>
                  </a:txBody>
                  <a:tcPr marL="99060" marR="99060"/>
                </a:tc>
                <a:tc>
                  <a:txBody>
                    <a:bodyPr/>
                    <a:lstStyle/>
                    <a:p>
                      <a:pPr algn="ctr"/>
                      <a:r>
                        <a:rPr lang="en-NZ" dirty="0" smtClean="0">
                          <a:solidFill>
                            <a:schemeClr val="tx1"/>
                          </a:solidFill>
                        </a:rPr>
                        <a:t>1</a:t>
                      </a:r>
                      <a:endParaRPr lang="en-US" dirty="0">
                        <a:solidFill>
                          <a:schemeClr val="tx1"/>
                        </a:solidFill>
                      </a:endParaRPr>
                    </a:p>
                  </a:txBody>
                  <a:tcPr marL="99060" marR="99060"/>
                </a:tc>
              </a:tr>
            </a:tbl>
          </a:graphicData>
        </a:graphic>
      </p:graphicFrame>
      <p:pic>
        <p:nvPicPr>
          <p:cNvPr id="25" name="Picture 2" descr="http://upload.wikimedia.org/wikipedia/commons/c/c8/Logic-gate-or-us.png"/>
          <p:cNvPicPr>
            <a:picLocks noChangeArrowheads="1"/>
          </p:cNvPicPr>
          <p:nvPr/>
        </p:nvPicPr>
        <p:blipFill rotWithShape="1">
          <a:blip r:embed="rId3" cstate="print">
            <a:extLst>
              <a:ext uri="{28A0092B-C50C-407E-A947-70E740481C1C}">
                <a14:useLocalDpi xmlns="" xmlns:a14="http://schemas.microsoft.com/office/drawing/2010/main" val="0"/>
              </a:ext>
            </a:extLst>
          </a:blip>
          <a:srcRect l="9177" r="10402"/>
          <a:stretch/>
        </p:blipFill>
        <p:spPr bwMode="auto">
          <a:xfrm>
            <a:off x="6708390" y="5553336"/>
            <a:ext cx="1755000" cy="90000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Group 26"/>
          <p:cNvGrpSpPr/>
          <p:nvPr/>
        </p:nvGrpSpPr>
        <p:grpSpPr>
          <a:xfrm>
            <a:off x="5655085" y="3200400"/>
            <a:ext cx="3638859" cy="2592288"/>
            <a:chOff x="5220075" y="3212976"/>
            <a:chExt cx="3358947" cy="2592288"/>
          </a:xfrm>
        </p:grpSpPr>
        <p:sp>
          <p:nvSpPr>
            <p:cNvPr id="28" name="TextBox 27"/>
            <p:cNvSpPr txBox="1"/>
            <p:nvPr/>
          </p:nvSpPr>
          <p:spPr>
            <a:xfrm>
              <a:off x="5292080" y="3356992"/>
              <a:ext cx="334708" cy="369332"/>
            </a:xfrm>
            <a:prstGeom prst="rect">
              <a:avLst/>
            </a:prstGeom>
            <a:noFill/>
          </p:spPr>
          <p:txBody>
            <a:bodyPr wrap="none" rtlCol="0">
              <a:spAutoFit/>
            </a:bodyPr>
            <a:lstStyle/>
            <a:p>
              <a:r>
                <a:rPr lang="en-NZ" dirty="0" smtClean="0"/>
                <a:t>x</a:t>
              </a:r>
              <a:r>
                <a:rPr lang="en-NZ" baseline="-25000" dirty="0" smtClean="0"/>
                <a:t>1</a:t>
              </a:r>
              <a:endParaRPr lang="en-US" baseline="-25000" dirty="0"/>
            </a:p>
          </p:txBody>
        </p:sp>
        <p:cxnSp>
          <p:nvCxnSpPr>
            <p:cNvPr id="29" name="Straight Arrow Connector 28"/>
            <p:cNvCxnSpPr>
              <a:stCxn id="28" idx="3"/>
              <a:endCxn id="35" idx="1"/>
            </p:cNvCxnSpPr>
            <p:nvPr/>
          </p:nvCxnSpPr>
          <p:spPr>
            <a:xfrm>
              <a:off x="5626787" y="3541658"/>
              <a:ext cx="873765" cy="59175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312380" y="4437112"/>
              <a:ext cx="266642" cy="369332"/>
            </a:xfrm>
            <a:prstGeom prst="rect">
              <a:avLst/>
            </a:prstGeom>
            <a:noFill/>
          </p:spPr>
          <p:txBody>
            <a:bodyPr wrap="none" rtlCol="0">
              <a:spAutoFit/>
            </a:bodyPr>
            <a:lstStyle/>
            <a:p>
              <a:r>
                <a:rPr lang="en-NZ" dirty="0"/>
                <a:t>y</a:t>
              </a:r>
              <a:endParaRPr lang="en-US" baseline="-25000" dirty="0"/>
            </a:p>
          </p:txBody>
        </p:sp>
        <p:cxnSp>
          <p:nvCxnSpPr>
            <p:cNvPr id="31" name="Straight Arrow Connector 30"/>
            <p:cNvCxnSpPr>
              <a:stCxn id="35" idx="6"/>
              <a:endCxn id="30" idx="1"/>
            </p:cNvCxnSpPr>
            <p:nvPr/>
          </p:nvCxnSpPr>
          <p:spPr>
            <a:xfrm>
              <a:off x="7668336" y="4617132"/>
              <a:ext cx="644044" cy="464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740680" y="3356992"/>
              <a:ext cx="395374" cy="369332"/>
            </a:xfrm>
            <a:prstGeom prst="rect">
              <a:avLst/>
            </a:prstGeom>
            <a:noFill/>
          </p:spPr>
          <p:txBody>
            <a:bodyPr wrap="none" rtlCol="0">
              <a:spAutoFit/>
            </a:bodyPr>
            <a:lstStyle/>
            <a:p>
              <a:r>
                <a:rPr lang="en-NZ" dirty="0" smtClean="0"/>
                <a:t>w</a:t>
              </a:r>
              <a:r>
                <a:rPr lang="en-NZ" baseline="-25000" dirty="0" smtClean="0"/>
                <a:t>1</a:t>
              </a:r>
              <a:endParaRPr lang="en-US" baseline="-25000" dirty="0"/>
            </a:p>
          </p:txBody>
        </p:sp>
        <p:cxnSp>
          <p:nvCxnSpPr>
            <p:cNvPr id="33" name="Straight Arrow Connector 32"/>
            <p:cNvCxnSpPr>
              <a:endCxn id="35" idx="0"/>
            </p:cNvCxnSpPr>
            <p:nvPr/>
          </p:nvCxnSpPr>
          <p:spPr>
            <a:xfrm flipH="1">
              <a:off x="6984264" y="3560230"/>
              <a:ext cx="13641" cy="37282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303977" y="3212976"/>
              <a:ext cx="1416530" cy="369332"/>
            </a:xfrm>
            <a:prstGeom prst="rect">
              <a:avLst/>
            </a:prstGeom>
            <a:noFill/>
          </p:spPr>
          <p:txBody>
            <a:bodyPr wrap="square" rtlCol="0">
              <a:spAutoFit/>
            </a:bodyPr>
            <a:lstStyle/>
            <a:p>
              <a:pPr algn="ctr"/>
              <a:r>
                <a:rPr lang="en-NZ" dirty="0" smtClean="0"/>
                <a:t>b</a:t>
              </a:r>
              <a:endParaRPr lang="en-US" baseline="-25000" dirty="0"/>
            </a:p>
          </p:txBody>
        </p:sp>
        <p:sp>
          <p:nvSpPr>
            <p:cNvPr id="35" name="Oval 34"/>
            <p:cNvSpPr/>
            <p:nvPr/>
          </p:nvSpPr>
          <p:spPr>
            <a:xfrm>
              <a:off x="6300192" y="3933056"/>
              <a:ext cx="136814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NZ" sz="4000" b="1" dirty="0" smtClean="0">
                  <a:sym typeface="Symbol"/>
                </a:rPr>
                <a:t>       </a:t>
              </a:r>
              <a:endParaRPr lang="en-US" sz="4000" b="1" dirty="0"/>
            </a:p>
          </p:txBody>
        </p:sp>
        <p:cxnSp>
          <p:nvCxnSpPr>
            <p:cNvPr id="36" name="Straight Connector 35"/>
            <p:cNvCxnSpPr>
              <a:stCxn id="35" idx="0"/>
              <a:endCxn id="35" idx="4"/>
            </p:cNvCxnSpPr>
            <p:nvPr/>
          </p:nvCxnSpPr>
          <p:spPr>
            <a:xfrm>
              <a:off x="6984264" y="3933056"/>
              <a:ext cx="0" cy="1368152"/>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7279442" y="4509120"/>
              <a:ext cx="1799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279442" y="4509120"/>
              <a:ext cx="0" cy="2522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092280" y="4739574"/>
              <a:ext cx="1799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220075" y="5435932"/>
              <a:ext cx="334708" cy="369332"/>
            </a:xfrm>
            <a:prstGeom prst="rect">
              <a:avLst/>
            </a:prstGeom>
            <a:noFill/>
          </p:spPr>
          <p:txBody>
            <a:bodyPr wrap="none" rtlCol="0">
              <a:spAutoFit/>
            </a:bodyPr>
            <a:lstStyle/>
            <a:p>
              <a:r>
                <a:rPr lang="en-NZ" dirty="0" smtClean="0"/>
                <a:t>x</a:t>
              </a:r>
              <a:r>
                <a:rPr lang="en-NZ" baseline="-25000" dirty="0" smtClean="0"/>
                <a:t>2</a:t>
              </a:r>
              <a:endParaRPr lang="en-US" baseline="-25000" dirty="0"/>
            </a:p>
          </p:txBody>
        </p:sp>
        <p:cxnSp>
          <p:nvCxnSpPr>
            <p:cNvPr id="41" name="Straight Arrow Connector 40"/>
            <p:cNvCxnSpPr>
              <a:stCxn id="40" idx="3"/>
              <a:endCxn id="35" idx="3"/>
            </p:cNvCxnSpPr>
            <p:nvPr/>
          </p:nvCxnSpPr>
          <p:spPr>
            <a:xfrm flipV="1">
              <a:off x="5554783" y="5100847"/>
              <a:ext cx="945770" cy="51975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740679" y="4931876"/>
              <a:ext cx="395374" cy="369332"/>
            </a:xfrm>
            <a:prstGeom prst="rect">
              <a:avLst/>
            </a:prstGeom>
            <a:noFill/>
          </p:spPr>
          <p:txBody>
            <a:bodyPr wrap="none" rtlCol="0">
              <a:spAutoFit/>
            </a:bodyPr>
            <a:lstStyle/>
            <a:p>
              <a:r>
                <a:rPr lang="en-NZ" dirty="0" smtClean="0"/>
                <a:t>w</a:t>
              </a:r>
              <a:r>
                <a:rPr lang="en-NZ" baseline="-25000" dirty="0" smtClean="0"/>
                <a:t>2</a:t>
              </a:r>
              <a:endParaRPr lang="en-US" baseline="-25000" dirty="0"/>
            </a:p>
          </p:txBody>
        </p:sp>
      </p:grpSp>
    </p:spTree>
    <p:extLst>
      <p:ext uri="{BB962C8B-B14F-4D97-AF65-F5344CB8AC3E}">
        <p14:creationId xmlns="" xmlns:p14="http://schemas.microsoft.com/office/powerpoint/2010/main" val="40632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NZ" dirty="0" smtClean="0"/>
          </a:p>
          <a:p>
            <a:pPr marL="0" indent="0">
              <a:buNone/>
            </a:pPr>
            <a:r>
              <a:rPr lang="en-NZ" dirty="0" smtClean="0"/>
              <a:t>Two-input </a:t>
            </a:r>
            <a:r>
              <a:rPr lang="en-NZ" dirty="0"/>
              <a:t>McCulloch-Pitts neurode with </a:t>
            </a:r>
            <a:r>
              <a:rPr lang="en-NZ" dirty="0" smtClean="0"/>
              <a:t>b=-2, w</a:t>
            </a:r>
            <a:r>
              <a:rPr lang="en-NZ" baseline="-25000" dirty="0" smtClean="0"/>
              <a:t>1</a:t>
            </a:r>
            <a:r>
              <a:rPr lang="en-NZ" dirty="0" smtClean="0"/>
              <a:t>=w</a:t>
            </a:r>
            <a:r>
              <a:rPr lang="en-NZ" baseline="-25000" dirty="0" smtClean="0"/>
              <a:t>2</a:t>
            </a:r>
            <a:r>
              <a:rPr lang="en-NZ" dirty="0" smtClean="0"/>
              <a:t>=1 </a:t>
            </a:r>
            <a:r>
              <a:rPr lang="en-NZ" dirty="0"/>
              <a:t>for binary inputs </a:t>
            </a:r>
            <a:r>
              <a:rPr lang="en-NZ" dirty="0" smtClean="0"/>
              <a:t>:</a:t>
            </a:r>
            <a:endParaRPr lang="en-NZ" dirty="0"/>
          </a:p>
          <a:p>
            <a:pPr marL="0" indent="0">
              <a:buNone/>
            </a:pPr>
            <a:endParaRPr lang="en-US" dirty="0"/>
          </a:p>
        </p:txBody>
      </p:sp>
      <p:sp>
        <p:nvSpPr>
          <p:cNvPr id="3" name="Title 2"/>
          <p:cNvSpPr>
            <a:spLocks noGrp="1"/>
          </p:cNvSpPr>
          <p:nvPr>
            <p:ph type="title"/>
          </p:nvPr>
        </p:nvSpPr>
        <p:spPr/>
        <p:txBody>
          <a:bodyPr/>
          <a:lstStyle/>
          <a:p>
            <a:r>
              <a:rPr lang="en-NZ" dirty="0"/>
              <a:t>McCulloch-Pitts Neuron</a:t>
            </a:r>
            <a:endParaRPr lang="en-US" dirty="0"/>
          </a:p>
        </p:txBody>
      </p:sp>
      <p:graphicFrame>
        <p:nvGraphicFramePr>
          <p:cNvPr id="6" name="Table 5"/>
          <p:cNvGraphicFramePr>
            <a:graphicFrameLocks noGrp="1"/>
          </p:cNvGraphicFramePr>
          <p:nvPr>
            <p:extLst>
              <p:ext uri="{D42A27DB-BD31-4B8C-83A1-F6EECF244321}">
                <p14:modId xmlns="" xmlns:p14="http://schemas.microsoft.com/office/powerpoint/2010/main" val="4162990780"/>
              </p:ext>
            </p:extLst>
          </p:nvPr>
        </p:nvGraphicFramePr>
        <p:xfrm>
          <a:off x="662525" y="3501008"/>
          <a:ext cx="4524504" cy="1854200"/>
        </p:xfrm>
        <a:graphic>
          <a:graphicData uri="http://schemas.openxmlformats.org/drawingml/2006/table">
            <a:tbl>
              <a:tblPr firstRow="1" bandRow="1">
                <a:tableStyleId>{5C22544A-7EE6-4342-B048-85BDC9FD1C3A}</a:tableStyleId>
              </a:tblPr>
              <a:tblGrid>
                <a:gridCol w="1131126"/>
                <a:gridCol w="1131126"/>
                <a:gridCol w="1131126"/>
                <a:gridCol w="1131126"/>
              </a:tblGrid>
              <a:tr h="370840">
                <a:tc>
                  <a:txBody>
                    <a:bodyPr/>
                    <a:lstStyle/>
                    <a:p>
                      <a:pPr algn="ctr"/>
                      <a:r>
                        <a:rPr lang="en-NZ" dirty="0" smtClean="0">
                          <a:solidFill>
                            <a:schemeClr val="tx1"/>
                          </a:solidFill>
                        </a:rPr>
                        <a:t>x</a:t>
                      </a:r>
                      <a:r>
                        <a:rPr lang="en-NZ" baseline="-25000" dirty="0" smtClean="0">
                          <a:solidFill>
                            <a:schemeClr val="tx1"/>
                          </a:solidFill>
                        </a:rPr>
                        <a:t>1</a:t>
                      </a:r>
                      <a:endParaRPr lang="en-US" baseline="-25000" dirty="0">
                        <a:solidFill>
                          <a:schemeClr val="tx1"/>
                        </a:solidFill>
                      </a:endParaRPr>
                    </a:p>
                  </a:txBody>
                  <a:tcPr marL="99060" marR="99060"/>
                </a:tc>
                <a:tc>
                  <a:txBody>
                    <a:bodyPr/>
                    <a:lstStyle/>
                    <a:p>
                      <a:pPr algn="ctr"/>
                      <a:r>
                        <a:rPr lang="en-NZ" dirty="0" smtClean="0">
                          <a:solidFill>
                            <a:schemeClr val="tx1"/>
                          </a:solidFill>
                        </a:rPr>
                        <a:t>x</a:t>
                      </a:r>
                      <a:r>
                        <a:rPr lang="en-NZ" baseline="-25000" dirty="0" smtClean="0">
                          <a:solidFill>
                            <a:schemeClr val="tx1"/>
                          </a:solidFill>
                        </a:rPr>
                        <a:t>2</a:t>
                      </a:r>
                      <a:endParaRPr lang="en-US" baseline="-25000" dirty="0">
                        <a:solidFill>
                          <a:schemeClr val="tx1"/>
                        </a:solidFill>
                      </a:endParaRPr>
                    </a:p>
                  </a:txBody>
                  <a:tcPr marL="99060" marR="99060"/>
                </a:tc>
                <a:tc>
                  <a:txBody>
                    <a:bodyPr/>
                    <a:lstStyle/>
                    <a:p>
                      <a:pPr algn="ctr"/>
                      <a:r>
                        <a:rPr lang="en-NZ" dirty="0" smtClean="0">
                          <a:solidFill>
                            <a:schemeClr val="tx1"/>
                          </a:solidFill>
                        </a:rPr>
                        <a:t>net</a:t>
                      </a:r>
                      <a:endParaRPr lang="en-US" dirty="0">
                        <a:solidFill>
                          <a:schemeClr val="tx1"/>
                        </a:solidFill>
                      </a:endParaRPr>
                    </a:p>
                  </a:txBody>
                  <a:tcPr marL="99060" marR="99060"/>
                </a:tc>
                <a:tc>
                  <a:txBody>
                    <a:bodyPr/>
                    <a:lstStyle/>
                    <a:p>
                      <a:pPr algn="ctr"/>
                      <a:r>
                        <a:rPr lang="en-NZ" dirty="0" smtClean="0">
                          <a:solidFill>
                            <a:schemeClr val="tx1"/>
                          </a:solidFill>
                        </a:rPr>
                        <a:t>y</a:t>
                      </a:r>
                      <a:endParaRPr lang="en-US" dirty="0">
                        <a:solidFill>
                          <a:schemeClr val="tx1"/>
                        </a:solidFill>
                      </a:endParaRPr>
                    </a:p>
                  </a:txBody>
                  <a:tcPr marL="99060" marR="99060"/>
                </a:tc>
              </a:tr>
              <a:tr h="370840">
                <a:tc>
                  <a:txBody>
                    <a:bodyPr/>
                    <a:lstStyle/>
                    <a:p>
                      <a:pPr algn="ctr"/>
                      <a:r>
                        <a:rPr lang="en-NZ" dirty="0" smtClean="0">
                          <a:solidFill>
                            <a:schemeClr val="tx1"/>
                          </a:solidFill>
                        </a:rPr>
                        <a:t>0</a:t>
                      </a:r>
                      <a:endParaRPr lang="en-US" dirty="0">
                        <a:solidFill>
                          <a:schemeClr val="tx1"/>
                        </a:solidFill>
                      </a:endParaRPr>
                    </a:p>
                  </a:txBody>
                  <a:tcPr marL="99060" marR="99060"/>
                </a:tc>
                <a:tc>
                  <a:txBody>
                    <a:bodyPr/>
                    <a:lstStyle/>
                    <a:p>
                      <a:pPr algn="ctr"/>
                      <a:r>
                        <a:rPr lang="en-NZ" dirty="0" smtClean="0">
                          <a:solidFill>
                            <a:schemeClr val="tx1"/>
                          </a:solidFill>
                        </a:rPr>
                        <a:t>0</a:t>
                      </a:r>
                      <a:endParaRPr lang="en-US" dirty="0">
                        <a:solidFill>
                          <a:schemeClr val="tx1"/>
                        </a:solidFill>
                      </a:endParaRPr>
                    </a:p>
                  </a:txBody>
                  <a:tcPr marL="99060" marR="99060"/>
                </a:tc>
                <a:tc>
                  <a:txBody>
                    <a:bodyPr/>
                    <a:lstStyle/>
                    <a:p>
                      <a:pPr algn="ctr"/>
                      <a:r>
                        <a:rPr lang="en-NZ" dirty="0" smtClean="0">
                          <a:solidFill>
                            <a:schemeClr val="tx1"/>
                          </a:solidFill>
                        </a:rPr>
                        <a:t>?</a:t>
                      </a:r>
                      <a:endParaRPr lang="en-US" dirty="0">
                        <a:solidFill>
                          <a:schemeClr val="tx1"/>
                        </a:solidFill>
                      </a:endParaRPr>
                    </a:p>
                  </a:txBody>
                  <a:tcPr marL="99060" marR="99060"/>
                </a:tc>
                <a:tc>
                  <a:txBody>
                    <a:bodyPr/>
                    <a:lstStyle/>
                    <a:p>
                      <a:pPr algn="ctr"/>
                      <a:r>
                        <a:rPr lang="en-NZ" dirty="0" smtClean="0">
                          <a:solidFill>
                            <a:schemeClr val="tx1"/>
                          </a:solidFill>
                        </a:rPr>
                        <a:t>?</a:t>
                      </a:r>
                      <a:endParaRPr lang="en-US" dirty="0">
                        <a:solidFill>
                          <a:schemeClr val="tx1"/>
                        </a:solidFill>
                      </a:endParaRPr>
                    </a:p>
                  </a:txBody>
                  <a:tcPr marL="99060" marR="99060"/>
                </a:tc>
              </a:tr>
              <a:tr h="370840">
                <a:tc>
                  <a:txBody>
                    <a:bodyPr/>
                    <a:lstStyle/>
                    <a:p>
                      <a:pPr algn="ctr"/>
                      <a:r>
                        <a:rPr lang="en-NZ" dirty="0" smtClean="0">
                          <a:solidFill>
                            <a:schemeClr val="tx1"/>
                          </a:solidFill>
                        </a:rPr>
                        <a:t>0</a:t>
                      </a:r>
                      <a:endParaRPr lang="en-US" dirty="0">
                        <a:solidFill>
                          <a:schemeClr val="tx1"/>
                        </a:solidFill>
                      </a:endParaRPr>
                    </a:p>
                  </a:txBody>
                  <a:tcPr marL="99060" marR="99060"/>
                </a:tc>
                <a:tc>
                  <a:txBody>
                    <a:bodyPr/>
                    <a:lstStyle/>
                    <a:p>
                      <a:pPr algn="ctr"/>
                      <a:r>
                        <a:rPr lang="en-NZ" dirty="0" smtClean="0">
                          <a:solidFill>
                            <a:schemeClr val="tx1"/>
                          </a:solidFill>
                        </a:rPr>
                        <a:t>1</a:t>
                      </a:r>
                      <a:endParaRPr lang="en-US" dirty="0">
                        <a:solidFill>
                          <a:schemeClr val="tx1"/>
                        </a:solidFill>
                      </a:endParaRPr>
                    </a:p>
                  </a:txBody>
                  <a:tcPr marL="99060" marR="99060"/>
                </a:tc>
                <a:tc>
                  <a:txBody>
                    <a:bodyPr/>
                    <a:lstStyle/>
                    <a:p>
                      <a:pPr algn="ctr"/>
                      <a:r>
                        <a:rPr lang="en-NZ" dirty="0" smtClean="0">
                          <a:solidFill>
                            <a:schemeClr val="tx1"/>
                          </a:solidFill>
                        </a:rPr>
                        <a:t>?</a:t>
                      </a:r>
                      <a:endParaRPr lang="en-US" dirty="0">
                        <a:solidFill>
                          <a:schemeClr val="tx1"/>
                        </a:solidFill>
                      </a:endParaRPr>
                    </a:p>
                  </a:txBody>
                  <a:tcPr marL="99060" marR="99060"/>
                </a:tc>
                <a:tc>
                  <a:txBody>
                    <a:bodyPr/>
                    <a:lstStyle/>
                    <a:p>
                      <a:pPr algn="ctr"/>
                      <a:r>
                        <a:rPr lang="en-NZ" dirty="0" smtClean="0">
                          <a:solidFill>
                            <a:schemeClr val="tx1"/>
                          </a:solidFill>
                        </a:rPr>
                        <a:t>?</a:t>
                      </a:r>
                      <a:endParaRPr lang="en-US" dirty="0">
                        <a:solidFill>
                          <a:schemeClr val="tx1"/>
                        </a:solidFill>
                      </a:endParaRPr>
                    </a:p>
                  </a:txBody>
                  <a:tcPr marL="99060" marR="99060"/>
                </a:tc>
              </a:tr>
              <a:tr h="370840">
                <a:tc>
                  <a:txBody>
                    <a:bodyPr/>
                    <a:lstStyle/>
                    <a:p>
                      <a:pPr algn="ctr"/>
                      <a:r>
                        <a:rPr lang="en-NZ" dirty="0" smtClean="0">
                          <a:solidFill>
                            <a:schemeClr val="tx1"/>
                          </a:solidFill>
                        </a:rPr>
                        <a:t>1</a:t>
                      </a:r>
                      <a:endParaRPr lang="en-US" dirty="0">
                        <a:solidFill>
                          <a:schemeClr val="tx1"/>
                        </a:solidFill>
                      </a:endParaRPr>
                    </a:p>
                  </a:txBody>
                  <a:tcPr marL="99060" marR="99060"/>
                </a:tc>
                <a:tc>
                  <a:txBody>
                    <a:bodyPr/>
                    <a:lstStyle/>
                    <a:p>
                      <a:pPr algn="ctr"/>
                      <a:r>
                        <a:rPr lang="en-NZ" dirty="0" smtClean="0">
                          <a:solidFill>
                            <a:schemeClr val="tx1"/>
                          </a:solidFill>
                        </a:rPr>
                        <a:t>0</a:t>
                      </a:r>
                      <a:endParaRPr lang="en-US" dirty="0">
                        <a:solidFill>
                          <a:schemeClr val="tx1"/>
                        </a:solidFill>
                      </a:endParaRPr>
                    </a:p>
                  </a:txBody>
                  <a:tcPr marL="99060" marR="99060"/>
                </a:tc>
                <a:tc>
                  <a:txBody>
                    <a:bodyPr/>
                    <a:lstStyle/>
                    <a:p>
                      <a:pPr algn="ctr"/>
                      <a:r>
                        <a:rPr lang="en-NZ" dirty="0" smtClean="0">
                          <a:solidFill>
                            <a:schemeClr val="tx1"/>
                          </a:solidFill>
                        </a:rPr>
                        <a:t>?</a:t>
                      </a:r>
                      <a:endParaRPr lang="en-US" dirty="0">
                        <a:solidFill>
                          <a:schemeClr val="tx1"/>
                        </a:solidFill>
                      </a:endParaRPr>
                    </a:p>
                  </a:txBody>
                  <a:tcPr marL="99060" marR="99060"/>
                </a:tc>
                <a:tc>
                  <a:txBody>
                    <a:bodyPr/>
                    <a:lstStyle/>
                    <a:p>
                      <a:pPr algn="ctr"/>
                      <a:r>
                        <a:rPr lang="en-NZ" dirty="0" smtClean="0">
                          <a:solidFill>
                            <a:schemeClr val="tx1"/>
                          </a:solidFill>
                        </a:rPr>
                        <a:t>?</a:t>
                      </a:r>
                      <a:endParaRPr lang="en-US" dirty="0">
                        <a:solidFill>
                          <a:schemeClr val="tx1"/>
                        </a:solidFill>
                      </a:endParaRPr>
                    </a:p>
                  </a:txBody>
                  <a:tcPr marL="99060" marR="99060"/>
                </a:tc>
              </a:tr>
              <a:tr h="370840">
                <a:tc>
                  <a:txBody>
                    <a:bodyPr/>
                    <a:lstStyle/>
                    <a:p>
                      <a:pPr algn="ctr"/>
                      <a:r>
                        <a:rPr lang="en-NZ" dirty="0" smtClean="0">
                          <a:solidFill>
                            <a:schemeClr val="tx1"/>
                          </a:solidFill>
                        </a:rPr>
                        <a:t>1</a:t>
                      </a:r>
                      <a:endParaRPr lang="en-US" dirty="0">
                        <a:solidFill>
                          <a:schemeClr val="tx1"/>
                        </a:solidFill>
                      </a:endParaRPr>
                    </a:p>
                  </a:txBody>
                  <a:tcPr marL="99060" marR="99060"/>
                </a:tc>
                <a:tc>
                  <a:txBody>
                    <a:bodyPr/>
                    <a:lstStyle/>
                    <a:p>
                      <a:pPr algn="ctr"/>
                      <a:r>
                        <a:rPr lang="en-NZ" dirty="0" smtClean="0">
                          <a:solidFill>
                            <a:schemeClr val="tx1"/>
                          </a:solidFill>
                        </a:rPr>
                        <a:t>1</a:t>
                      </a:r>
                      <a:endParaRPr lang="en-US" dirty="0">
                        <a:solidFill>
                          <a:schemeClr val="tx1"/>
                        </a:solidFill>
                      </a:endParaRPr>
                    </a:p>
                  </a:txBody>
                  <a:tcPr marL="99060" marR="99060"/>
                </a:tc>
                <a:tc>
                  <a:txBody>
                    <a:bodyPr/>
                    <a:lstStyle/>
                    <a:p>
                      <a:pPr algn="ctr"/>
                      <a:r>
                        <a:rPr lang="en-NZ" dirty="0" smtClean="0">
                          <a:solidFill>
                            <a:schemeClr val="tx1"/>
                          </a:solidFill>
                        </a:rPr>
                        <a:t>?</a:t>
                      </a:r>
                      <a:endParaRPr lang="en-US" dirty="0">
                        <a:solidFill>
                          <a:schemeClr val="tx1"/>
                        </a:solidFill>
                      </a:endParaRPr>
                    </a:p>
                  </a:txBody>
                  <a:tcPr marL="99060" marR="99060"/>
                </a:tc>
                <a:tc>
                  <a:txBody>
                    <a:bodyPr/>
                    <a:lstStyle/>
                    <a:p>
                      <a:pPr algn="ctr"/>
                      <a:r>
                        <a:rPr lang="en-US" dirty="0" smtClean="0">
                          <a:solidFill>
                            <a:schemeClr val="tx1"/>
                          </a:solidFill>
                        </a:rPr>
                        <a:t>?</a:t>
                      </a:r>
                      <a:endParaRPr lang="en-US" dirty="0">
                        <a:solidFill>
                          <a:schemeClr val="tx1"/>
                        </a:solidFill>
                      </a:endParaRPr>
                    </a:p>
                  </a:txBody>
                  <a:tcPr marL="99060" marR="99060"/>
                </a:tc>
              </a:tr>
            </a:tbl>
          </a:graphicData>
        </a:graphic>
      </p:graphicFrame>
      <p:grpSp>
        <p:nvGrpSpPr>
          <p:cNvPr id="4" name="Group 23"/>
          <p:cNvGrpSpPr/>
          <p:nvPr/>
        </p:nvGrpSpPr>
        <p:grpSpPr>
          <a:xfrm>
            <a:off x="5655085" y="3212976"/>
            <a:ext cx="3638859" cy="2592288"/>
            <a:chOff x="5220075" y="3212976"/>
            <a:chExt cx="3358947" cy="2592288"/>
          </a:xfrm>
        </p:grpSpPr>
        <p:sp>
          <p:nvSpPr>
            <p:cNvPr id="25" name="TextBox 24"/>
            <p:cNvSpPr txBox="1"/>
            <p:nvPr/>
          </p:nvSpPr>
          <p:spPr>
            <a:xfrm>
              <a:off x="5292080" y="3356992"/>
              <a:ext cx="334708" cy="369332"/>
            </a:xfrm>
            <a:prstGeom prst="rect">
              <a:avLst/>
            </a:prstGeom>
            <a:noFill/>
          </p:spPr>
          <p:txBody>
            <a:bodyPr wrap="none" rtlCol="0">
              <a:spAutoFit/>
            </a:bodyPr>
            <a:lstStyle/>
            <a:p>
              <a:r>
                <a:rPr lang="en-NZ" dirty="0" smtClean="0"/>
                <a:t>x</a:t>
              </a:r>
              <a:r>
                <a:rPr lang="en-NZ" baseline="-25000" dirty="0" smtClean="0"/>
                <a:t>1</a:t>
              </a:r>
              <a:endParaRPr lang="en-US" baseline="-25000" dirty="0"/>
            </a:p>
          </p:txBody>
        </p:sp>
        <p:cxnSp>
          <p:nvCxnSpPr>
            <p:cNvPr id="26" name="Straight Arrow Connector 25"/>
            <p:cNvCxnSpPr>
              <a:stCxn id="25" idx="3"/>
              <a:endCxn id="32" idx="1"/>
            </p:cNvCxnSpPr>
            <p:nvPr/>
          </p:nvCxnSpPr>
          <p:spPr>
            <a:xfrm>
              <a:off x="5626787" y="3541658"/>
              <a:ext cx="873765" cy="59175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312380" y="4437112"/>
              <a:ext cx="266642" cy="369332"/>
            </a:xfrm>
            <a:prstGeom prst="rect">
              <a:avLst/>
            </a:prstGeom>
            <a:noFill/>
          </p:spPr>
          <p:txBody>
            <a:bodyPr wrap="none" rtlCol="0">
              <a:spAutoFit/>
            </a:bodyPr>
            <a:lstStyle/>
            <a:p>
              <a:r>
                <a:rPr lang="en-NZ" dirty="0"/>
                <a:t>y</a:t>
              </a:r>
              <a:endParaRPr lang="en-US" baseline="-25000" dirty="0"/>
            </a:p>
          </p:txBody>
        </p:sp>
        <p:cxnSp>
          <p:nvCxnSpPr>
            <p:cNvPr id="28" name="Straight Arrow Connector 27"/>
            <p:cNvCxnSpPr>
              <a:stCxn id="32" idx="6"/>
              <a:endCxn id="27" idx="1"/>
            </p:cNvCxnSpPr>
            <p:nvPr/>
          </p:nvCxnSpPr>
          <p:spPr>
            <a:xfrm>
              <a:off x="7668336" y="4617132"/>
              <a:ext cx="644044" cy="464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740680" y="3356992"/>
              <a:ext cx="395374" cy="369332"/>
            </a:xfrm>
            <a:prstGeom prst="rect">
              <a:avLst/>
            </a:prstGeom>
            <a:noFill/>
          </p:spPr>
          <p:txBody>
            <a:bodyPr wrap="none" rtlCol="0">
              <a:spAutoFit/>
            </a:bodyPr>
            <a:lstStyle/>
            <a:p>
              <a:r>
                <a:rPr lang="en-NZ" dirty="0" smtClean="0"/>
                <a:t>w</a:t>
              </a:r>
              <a:r>
                <a:rPr lang="en-NZ" baseline="-25000" dirty="0" smtClean="0"/>
                <a:t>1</a:t>
              </a:r>
              <a:endParaRPr lang="en-US" baseline="-25000" dirty="0"/>
            </a:p>
          </p:txBody>
        </p:sp>
        <p:cxnSp>
          <p:nvCxnSpPr>
            <p:cNvPr id="30" name="Straight Arrow Connector 29"/>
            <p:cNvCxnSpPr>
              <a:endCxn id="32" idx="0"/>
            </p:cNvCxnSpPr>
            <p:nvPr/>
          </p:nvCxnSpPr>
          <p:spPr>
            <a:xfrm flipH="1">
              <a:off x="6984264" y="3560230"/>
              <a:ext cx="13641" cy="37282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303977" y="3212976"/>
              <a:ext cx="1416530" cy="369332"/>
            </a:xfrm>
            <a:prstGeom prst="rect">
              <a:avLst/>
            </a:prstGeom>
            <a:noFill/>
          </p:spPr>
          <p:txBody>
            <a:bodyPr wrap="square" rtlCol="0">
              <a:spAutoFit/>
            </a:bodyPr>
            <a:lstStyle/>
            <a:p>
              <a:pPr algn="ctr"/>
              <a:r>
                <a:rPr lang="en-NZ" dirty="0" smtClean="0"/>
                <a:t>b</a:t>
              </a:r>
              <a:endParaRPr lang="en-US" baseline="-25000" dirty="0"/>
            </a:p>
          </p:txBody>
        </p:sp>
        <p:sp>
          <p:nvSpPr>
            <p:cNvPr id="32" name="Oval 31"/>
            <p:cNvSpPr/>
            <p:nvPr/>
          </p:nvSpPr>
          <p:spPr>
            <a:xfrm>
              <a:off x="6300192" y="3933056"/>
              <a:ext cx="136814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NZ" sz="4000" b="1" dirty="0" smtClean="0">
                  <a:sym typeface="Symbol"/>
                </a:rPr>
                <a:t>       </a:t>
              </a:r>
              <a:endParaRPr lang="en-US" sz="4000" b="1" dirty="0"/>
            </a:p>
          </p:txBody>
        </p:sp>
        <p:cxnSp>
          <p:nvCxnSpPr>
            <p:cNvPr id="33" name="Straight Connector 32"/>
            <p:cNvCxnSpPr>
              <a:stCxn id="32" idx="0"/>
              <a:endCxn id="32" idx="4"/>
            </p:cNvCxnSpPr>
            <p:nvPr/>
          </p:nvCxnSpPr>
          <p:spPr>
            <a:xfrm>
              <a:off x="6984264" y="3933056"/>
              <a:ext cx="0" cy="1368152"/>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7279442" y="4509120"/>
              <a:ext cx="1799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279442" y="4509120"/>
              <a:ext cx="0" cy="2522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092280" y="4739574"/>
              <a:ext cx="1799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220075" y="5435932"/>
              <a:ext cx="334708" cy="369332"/>
            </a:xfrm>
            <a:prstGeom prst="rect">
              <a:avLst/>
            </a:prstGeom>
            <a:noFill/>
          </p:spPr>
          <p:txBody>
            <a:bodyPr wrap="none" rtlCol="0">
              <a:spAutoFit/>
            </a:bodyPr>
            <a:lstStyle/>
            <a:p>
              <a:r>
                <a:rPr lang="en-NZ" dirty="0" smtClean="0"/>
                <a:t>x</a:t>
              </a:r>
              <a:r>
                <a:rPr lang="en-NZ" baseline="-25000" dirty="0" smtClean="0"/>
                <a:t>2</a:t>
              </a:r>
              <a:endParaRPr lang="en-US" baseline="-25000" dirty="0"/>
            </a:p>
          </p:txBody>
        </p:sp>
        <p:cxnSp>
          <p:nvCxnSpPr>
            <p:cNvPr id="38" name="Straight Arrow Connector 37"/>
            <p:cNvCxnSpPr>
              <a:stCxn id="37" idx="3"/>
              <a:endCxn id="32" idx="3"/>
            </p:cNvCxnSpPr>
            <p:nvPr/>
          </p:nvCxnSpPr>
          <p:spPr>
            <a:xfrm flipV="1">
              <a:off x="5554783" y="5100847"/>
              <a:ext cx="945770" cy="51975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740679" y="4931876"/>
              <a:ext cx="395374" cy="369332"/>
            </a:xfrm>
            <a:prstGeom prst="rect">
              <a:avLst/>
            </a:prstGeom>
            <a:noFill/>
          </p:spPr>
          <p:txBody>
            <a:bodyPr wrap="none" rtlCol="0">
              <a:spAutoFit/>
            </a:bodyPr>
            <a:lstStyle/>
            <a:p>
              <a:r>
                <a:rPr lang="en-NZ" dirty="0" smtClean="0"/>
                <a:t>w</a:t>
              </a:r>
              <a:r>
                <a:rPr lang="en-NZ" baseline="-25000" dirty="0" smtClean="0"/>
                <a:t>2</a:t>
              </a:r>
              <a:endParaRPr lang="en-US" baseline="-25000" dirty="0"/>
            </a:p>
          </p:txBody>
        </p:sp>
      </p:grpSp>
    </p:spTree>
    <p:extLst>
      <p:ext uri="{BB962C8B-B14F-4D97-AF65-F5344CB8AC3E}">
        <p14:creationId xmlns="" xmlns:p14="http://schemas.microsoft.com/office/powerpoint/2010/main" val="40876818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NZ" dirty="0" smtClean="0"/>
          </a:p>
          <a:p>
            <a:pPr marL="0" indent="0">
              <a:buNone/>
            </a:pPr>
            <a:r>
              <a:rPr lang="en-NZ" dirty="0" smtClean="0"/>
              <a:t>Two-input </a:t>
            </a:r>
            <a:r>
              <a:rPr lang="en-NZ" dirty="0"/>
              <a:t>McCulloch-Pitts neurode with </a:t>
            </a:r>
            <a:r>
              <a:rPr lang="en-NZ" dirty="0" smtClean="0"/>
              <a:t>b=-2, w</a:t>
            </a:r>
            <a:r>
              <a:rPr lang="en-NZ" baseline="-25000" dirty="0" smtClean="0"/>
              <a:t>1</a:t>
            </a:r>
            <a:r>
              <a:rPr lang="en-NZ" dirty="0" smtClean="0"/>
              <a:t>=w</a:t>
            </a:r>
            <a:r>
              <a:rPr lang="en-NZ" baseline="-25000" dirty="0" smtClean="0"/>
              <a:t>2</a:t>
            </a:r>
            <a:r>
              <a:rPr lang="en-NZ" dirty="0" smtClean="0"/>
              <a:t>=1 </a:t>
            </a:r>
            <a:r>
              <a:rPr lang="en-NZ" dirty="0"/>
              <a:t>for binary inputs </a:t>
            </a:r>
            <a:r>
              <a:rPr lang="en-NZ" dirty="0" smtClean="0"/>
              <a:t>:</a:t>
            </a:r>
            <a:endParaRPr lang="en-NZ" dirty="0"/>
          </a:p>
          <a:p>
            <a:pPr marL="0" indent="0">
              <a:buNone/>
            </a:pPr>
            <a:endParaRPr lang="en-US" dirty="0"/>
          </a:p>
        </p:txBody>
      </p:sp>
      <p:sp>
        <p:nvSpPr>
          <p:cNvPr id="3" name="Title 2"/>
          <p:cNvSpPr>
            <a:spLocks noGrp="1"/>
          </p:cNvSpPr>
          <p:nvPr>
            <p:ph type="title"/>
          </p:nvPr>
        </p:nvSpPr>
        <p:spPr/>
        <p:txBody>
          <a:bodyPr/>
          <a:lstStyle/>
          <a:p>
            <a:r>
              <a:rPr lang="en-NZ" dirty="0"/>
              <a:t>McCulloch-Pitts Neuron</a:t>
            </a:r>
            <a:endParaRPr lang="en-US" dirty="0"/>
          </a:p>
        </p:txBody>
      </p:sp>
      <p:graphicFrame>
        <p:nvGraphicFramePr>
          <p:cNvPr id="6" name="Table 5"/>
          <p:cNvGraphicFramePr>
            <a:graphicFrameLocks noGrp="1"/>
          </p:cNvGraphicFramePr>
          <p:nvPr>
            <p:extLst>
              <p:ext uri="{D42A27DB-BD31-4B8C-83A1-F6EECF244321}">
                <p14:modId xmlns="" xmlns:p14="http://schemas.microsoft.com/office/powerpoint/2010/main" val="430846903"/>
              </p:ext>
            </p:extLst>
          </p:nvPr>
        </p:nvGraphicFramePr>
        <p:xfrm>
          <a:off x="662525" y="3501008"/>
          <a:ext cx="4524504" cy="1854200"/>
        </p:xfrm>
        <a:graphic>
          <a:graphicData uri="http://schemas.openxmlformats.org/drawingml/2006/table">
            <a:tbl>
              <a:tblPr firstRow="1" bandRow="1">
                <a:tableStyleId>{5C22544A-7EE6-4342-B048-85BDC9FD1C3A}</a:tableStyleId>
              </a:tblPr>
              <a:tblGrid>
                <a:gridCol w="1131126"/>
                <a:gridCol w="1131126"/>
                <a:gridCol w="1131126"/>
                <a:gridCol w="1131126"/>
              </a:tblGrid>
              <a:tr h="370840">
                <a:tc>
                  <a:txBody>
                    <a:bodyPr/>
                    <a:lstStyle/>
                    <a:p>
                      <a:pPr algn="ctr"/>
                      <a:r>
                        <a:rPr lang="en-NZ" dirty="0" smtClean="0">
                          <a:solidFill>
                            <a:schemeClr val="tx1"/>
                          </a:solidFill>
                        </a:rPr>
                        <a:t>x</a:t>
                      </a:r>
                      <a:r>
                        <a:rPr lang="en-NZ" baseline="-25000" dirty="0" smtClean="0">
                          <a:solidFill>
                            <a:schemeClr val="tx1"/>
                          </a:solidFill>
                        </a:rPr>
                        <a:t>1</a:t>
                      </a:r>
                      <a:endParaRPr lang="en-US" baseline="-25000" dirty="0">
                        <a:solidFill>
                          <a:schemeClr val="tx1"/>
                        </a:solidFill>
                      </a:endParaRPr>
                    </a:p>
                  </a:txBody>
                  <a:tcPr marL="99060" marR="99060"/>
                </a:tc>
                <a:tc>
                  <a:txBody>
                    <a:bodyPr/>
                    <a:lstStyle/>
                    <a:p>
                      <a:pPr algn="ctr"/>
                      <a:r>
                        <a:rPr lang="en-NZ" dirty="0" smtClean="0">
                          <a:solidFill>
                            <a:schemeClr val="tx1"/>
                          </a:solidFill>
                        </a:rPr>
                        <a:t>x</a:t>
                      </a:r>
                      <a:r>
                        <a:rPr lang="en-NZ" baseline="-25000" dirty="0" smtClean="0">
                          <a:solidFill>
                            <a:schemeClr val="tx1"/>
                          </a:solidFill>
                        </a:rPr>
                        <a:t>2</a:t>
                      </a:r>
                      <a:endParaRPr lang="en-US" baseline="-25000" dirty="0">
                        <a:solidFill>
                          <a:schemeClr val="tx1"/>
                        </a:solidFill>
                      </a:endParaRPr>
                    </a:p>
                  </a:txBody>
                  <a:tcPr marL="99060" marR="99060"/>
                </a:tc>
                <a:tc>
                  <a:txBody>
                    <a:bodyPr/>
                    <a:lstStyle/>
                    <a:p>
                      <a:pPr algn="ctr"/>
                      <a:r>
                        <a:rPr lang="en-NZ" dirty="0" smtClean="0">
                          <a:solidFill>
                            <a:schemeClr val="tx1"/>
                          </a:solidFill>
                        </a:rPr>
                        <a:t>net</a:t>
                      </a:r>
                      <a:endParaRPr lang="en-US" dirty="0">
                        <a:solidFill>
                          <a:schemeClr val="tx1"/>
                        </a:solidFill>
                      </a:endParaRPr>
                    </a:p>
                  </a:txBody>
                  <a:tcPr marL="99060" marR="99060"/>
                </a:tc>
                <a:tc>
                  <a:txBody>
                    <a:bodyPr/>
                    <a:lstStyle/>
                    <a:p>
                      <a:pPr algn="ctr"/>
                      <a:r>
                        <a:rPr lang="en-NZ" dirty="0" smtClean="0">
                          <a:solidFill>
                            <a:schemeClr val="tx1"/>
                          </a:solidFill>
                        </a:rPr>
                        <a:t>y</a:t>
                      </a:r>
                      <a:endParaRPr lang="en-US" dirty="0">
                        <a:solidFill>
                          <a:schemeClr val="tx1"/>
                        </a:solidFill>
                      </a:endParaRPr>
                    </a:p>
                  </a:txBody>
                  <a:tcPr marL="99060" marR="99060"/>
                </a:tc>
              </a:tr>
              <a:tr h="370840">
                <a:tc>
                  <a:txBody>
                    <a:bodyPr/>
                    <a:lstStyle/>
                    <a:p>
                      <a:pPr algn="ctr"/>
                      <a:r>
                        <a:rPr lang="en-NZ" dirty="0" smtClean="0">
                          <a:solidFill>
                            <a:schemeClr val="tx1"/>
                          </a:solidFill>
                        </a:rPr>
                        <a:t>0</a:t>
                      </a:r>
                      <a:endParaRPr lang="en-US" dirty="0">
                        <a:solidFill>
                          <a:schemeClr val="tx1"/>
                        </a:solidFill>
                      </a:endParaRPr>
                    </a:p>
                  </a:txBody>
                  <a:tcPr marL="99060" marR="99060"/>
                </a:tc>
                <a:tc>
                  <a:txBody>
                    <a:bodyPr/>
                    <a:lstStyle/>
                    <a:p>
                      <a:pPr algn="ctr"/>
                      <a:r>
                        <a:rPr lang="en-NZ" dirty="0" smtClean="0">
                          <a:solidFill>
                            <a:schemeClr val="tx1"/>
                          </a:solidFill>
                        </a:rPr>
                        <a:t>0</a:t>
                      </a:r>
                      <a:endParaRPr lang="en-US" dirty="0">
                        <a:solidFill>
                          <a:schemeClr val="tx1"/>
                        </a:solidFill>
                      </a:endParaRPr>
                    </a:p>
                  </a:txBody>
                  <a:tcPr marL="99060" marR="99060"/>
                </a:tc>
                <a:tc>
                  <a:txBody>
                    <a:bodyPr/>
                    <a:lstStyle/>
                    <a:p>
                      <a:pPr algn="ctr"/>
                      <a:r>
                        <a:rPr lang="en-NZ" dirty="0" smtClean="0">
                          <a:solidFill>
                            <a:schemeClr val="tx1"/>
                          </a:solidFill>
                        </a:rPr>
                        <a:t>-2</a:t>
                      </a:r>
                      <a:endParaRPr lang="en-US" dirty="0">
                        <a:solidFill>
                          <a:schemeClr val="tx1"/>
                        </a:solidFill>
                      </a:endParaRPr>
                    </a:p>
                  </a:txBody>
                  <a:tcPr marL="99060" marR="99060"/>
                </a:tc>
                <a:tc>
                  <a:txBody>
                    <a:bodyPr/>
                    <a:lstStyle/>
                    <a:p>
                      <a:pPr algn="ctr"/>
                      <a:r>
                        <a:rPr lang="en-NZ" dirty="0" smtClean="0">
                          <a:solidFill>
                            <a:schemeClr val="tx1"/>
                          </a:solidFill>
                        </a:rPr>
                        <a:t>0</a:t>
                      </a:r>
                      <a:endParaRPr lang="en-US" dirty="0">
                        <a:solidFill>
                          <a:schemeClr val="tx1"/>
                        </a:solidFill>
                      </a:endParaRPr>
                    </a:p>
                  </a:txBody>
                  <a:tcPr marL="99060" marR="99060"/>
                </a:tc>
              </a:tr>
              <a:tr h="370840">
                <a:tc>
                  <a:txBody>
                    <a:bodyPr/>
                    <a:lstStyle/>
                    <a:p>
                      <a:pPr algn="ctr"/>
                      <a:r>
                        <a:rPr lang="en-NZ" dirty="0" smtClean="0">
                          <a:solidFill>
                            <a:schemeClr val="tx1"/>
                          </a:solidFill>
                        </a:rPr>
                        <a:t>0</a:t>
                      </a:r>
                      <a:endParaRPr lang="en-US" dirty="0">
                        <a:solidFill>
                          <a:schemeClr val="tx1"/>
                        </a:solidFill>
                      </a:endParaRPr>
                    </a:p>
                  </a:txBody>
                  <a:tcPr marL="99060" marR="99060"/>
                </a:tc>
                <a:tc>
                  <a:txBody>
                    <a:bodyPr/>
                    <a:lstStyle/>
                    <a:p>
                      <a:pPr algn="ctr"/>
                      <a:r>
                        <a:rPr lang="en-NZ" dirty="0" smtClean="0">
                          <a:solidFill>
                            <a:schemeClr val="tx1"/>
                          </a:solidFill>
                        </a:rPr>
                        <a:t>1</a:t>
                      </a:r>
                      <a:endParaRPr lang="en-US" dirty="0">
                        <a:solidFill>
                          <a:schemeClr val="tx1"/>
                        </a:solidFill>
                      </a:endParaRPr>
                    </a:p>
                  </a:txBody>
                  <a:tcPr marL="99060" marR="99060"/>
                </a:tc>
                <a:tc>
                  <a:txBody>
                    <a:bodyPr/>
                    <a:lstStyle/>
                    <a:p>
                      <a:pPr algn="ctr"/>
                      <a:r>
                        <a:rPr lang="en-NZ" dirty="0" smtClean="0">
                          <a:solidFill>
                            <a:schemeClr val="tx1"/>
                          </a:solidFill>
                        </a:rPr>
                        <a:t>-1</a:t>
                      </a:r>
                      <a:endParaRPr lang="en-US" dirty="0">
                        <a:solidFill>
                          <a:schemeClr val="tx1"/>
                        </a:solidFill>
                      </a:endParaRPr>
                    </a:p>
                  </a:txBody>
                  <a:tcPr marL="99060" marR="99060"/>
                </a:tc>
                <a:tc>
                  <a:txBody>
                    <a:bodyPr/>
                    <a:lstStyle/>
                    <a:p>
                      <a:pPr algn="ctr"/>
                      <a:r>
                        <a:rPr lang="en-NZ" dirty="0" smtClean="0">
                          <a:solidFill>
                            <a:schemeClr val="tx1"/>
                          </a:solidFill>
                        </a:rPr>
                        <a:t>0</a:t>
                      </a:r>
                      <a:endParaRPr lang="en-US" dirty="0">
                        <a:solidFill>
                          <a:schemeClr val="tx1"/>
                        </a:solidFill>
                      </a:endParaRPr>
                    </a:p>
                  </a:txBody>
                  <a:tcPr marL="99060" marR="99060"/>
                </a:tc>
              </a:tr>
              <a:tr h="370840">
                <a:tc>
                  <a:txBody>
                    <a:bodyPr/>
                    <a:lstStyle/>
                    <a:p>
                      <a:pPr algn="ctr"/>
                      <a:r>
                        <a:rPr lang="en-NZ" dirty="0" smtClean="0">
                          <a:solidFill>
                            <a:schemeClr val="tx1"/>
                          </a:solidFill>
                        </a:rPr>
                        <a:t>1</a:t>
                      </a:r>
                      <a:endParaRPr lang="en-US" dirty="0">
                        <a:solidFill>
                          <a:schemeClr val="tx1"/>
                        </a:solidFill>
                      </a:endParaRPr>
                    </a:p>
                  </a:txBody>
                  <a:tcPr marL="99060" marR="99060"/>
                </a:tc>
                <a:tc>
                  <a:txBody>
                    <a:bodyPr/>
                    <a:lstStyle/>
                    <a:p>
                      <a:pPr algn="ctr"/>
                      <a:r>
                        <a:rPr lang="en-NZ" dirty="0" smtClean="0">
                          <a:solidFill>
                            <a:schemeClr val="tx1"/>
                          </a:solidFill>
                        </a:rPr>
                        <a:t>0</a:t>
                      </a:r>
                      <a:endParaRPr lang="en-US" dirty="0">
                        <a:solidFill>
                          <a:schemeClr val="tx1"/>
                        </a:solidFill>
                      </a:endParaRPr>
                    </a:p>
                  </a:txBody>
                  <a:tcPr marL="99060" marR="99060"/>
                </a:tc>
                <a:tc>
                  <a:txBody>
                    <a:bodyPr/>
                    <a:lstStyle/>
                    <a:p>
                      <a:pPr algn="ctr"/>
                      <a:r>
                        <a:rPr lang="en-NZ" dirty="0" smtClean="0">
                          <a:solidFill>
                            <a:schemeClr val="tx1"/>
                          </a:solidFill>
                        </a:rPr>
                        <a:t>-1</a:t>
                      </a:r>
                      <a:endParaRPr lang="en-US" dirty="0">
                        <a:solidFill>
                          <a:schemeClr val="tx1"/>
                        </a:solidFill>
                      </a:endParaRPr>
                    </a:p>
                  </a:txBody>
                  <a:tcPr marL="99060" marR="99060"/>
                </a:tc>
                <a:tc>
                  <a:txBody>
                    <a:bodyPr/>
                    <a:lstStyle/>
                    <a:p>
                      <a:pPr algn="ctr"/>
                      <a:r>
                        <a:rPr lang="en-NZ" dirty="0" smtClean="0">
                          <a:solidFill>
                            <a:schemeClr val="tx1"/>
                          </a:solidFill>
                        </a:rPr>
                        <a:t>0</a:t>
                      </a:r>
                      <a:endParaRPr lang="en-US" dirty="0">
                        <a:solidFill>
                          <a:schemeClr val="tx1"/>
                        </a:solidFill>
                      </a:endParaRPr>
                    </a:p>
                  </a:txBody>
                  <a:tcPr marL="99060" marR="99060"/>
                </a:tc>
              </a:tr>
              <a:tr h="370840">
                <a:tc>
                  <a:txBody>
                    <a:bodyPr/>
                    <a:lstStyle/>
                    <a:p>
                      <a:pPr algn="ctr"/>
                      <a:r>
                        <a:rPr lang="en-NZ" dirty="0" smtClean="0">
                          <a:solidFill>
                            <a:schemeClr val="tx1"/>
                          </a:solidFill>
                        </a:rPr>
                        <a:t>1</a:t>
                      </a:r>
                      <a:endParaRPr lang="en-US" dirty="0">
                        <a:solidFill>
                          <a:schemeClr val="tx1"/>
                        </a:solidFill>
                      </a:endParaRPr>
                    </a:p>
                  </a:txBody>
                  <a:tcPr marL="99060" marR="99060"/>
                </a:tc>
                <a:tc>
                  <a:txBody>
                    <a:bodyPr/>
                    <a:lstStyle/>
                    <a:p>
                      <a:pPr algn="ctr"/>
                      <a:r>
                        <a:rPr lang="en-NZ" dirty="0" smtClean="0">
                          <a:solidFill>
                            <a:schemeClr val="tx1"/>
                          </a:solidFill>
                        </a:rPr>
                        <a:t>1</a:t>
                      </a:r>
                      <a:endParaRPr lang="en-US" dirty="0">
                        <a:solidFill>
                          <a:schemeClr val="tx1"/>
                        </a:solidFill>
                      </a:endParaRPr>
                    </a:p>
                  </a:txBody>
                  <a:tcPr marL="99060" marR="99060"/>
                </a:tc>
                <a:tc>
                  <a:txBody>
                    <a:bodyPr/>
                    <a:lstStyle/>
                    <a:p>
                      <a:pPr algn="ctr"/>
                      <a:r>
                        <a:rPr lang="en-NZ" dirty="0" smtClean="0">
                          <a:solidFill>
                            <a:schemeClr val="tx1"/>
                          </a:solidFill>
                        </a:rPr>
                        <a:t>0</a:t>
                      </a:r>
                      <a:endParaRPr lang="en-US" dirty="0">
                        <a:solidFill>
                          <a:schemeClr val="tx1"/>
                        </a:solidFill>
                      </a:endParaRPr>
                    </a:p>
                  </a:txBody>
                  <a:tcPr marL="99060" marR="99060"/>
                </a:tc>
                <a:tc>
                  <a:txBody>
                    <a:bodyPr/>
                    <a:lstStyle/>
                    <a:p>
                      <a:pPr algn="ctr"/>
                      <a:r>
                        <a:rPr lang="en-NZ" dirty="0" smtClean="0">
                          <a:solidFill>
                            <a:schemeClr val="tx1"/>
                          </a:solidFill>
                        </a:rPr>
                        <a:t>1</a:t>
                      </a:r>
                      <a:endParaRPr lang="en-US" dirty="0">
                        <a:solidFill>
                          <a:schemeClr val="tx1"/>
                        </a:solidFill>
                      </a:endParaRPr>
                    </a:p>
                  </a:txBody>
                  <a:tcPr marL="99060" marR="99060"/>
                </a:tc>
              </a:tr>
            </a:tbl>
          </a:graphicData>
        </a:graphic>
      </p:graphicFrame>
      <p:pic>
        <p:nvPicPr>
          <p:cNvPr id="24" name="Picture 2" descr="http://imbuepreachers.com/wp-content/uploads/2013/01/Logic-gate-and-us.png"/>
          <p:cNvPicPr>
            <a:picLocks noChangeArrowheads="1"/>
          </p:cNvPicPr>
          <p:nvPr/>
        </p:nvPicPr>
        <p:blipFill rotWithShape="1">
          <a:blip r:embed="rId3" cstate="print">
            <a:extLst>
              <a:ext uri="{28A0092B-C50C-407E-A947-70E740481C1C}">
                <a14:useLocalDpi xmlns="" xmlns:a14="http://schemas.microsoft.com/office/drawing/2010/main" val="0"/>
              </a:ext>
            </a:extLst>
          </a:blip>
          <a:srcRect l="10588" r="9700"/>
          <a:stretch/>
        </p:blipFill>
        <p:spPr bwMode="auto">
          <a:xfrm>
            <a:off x="6708390" y="5553336"/>
            <a:ext cx="1755000" cy="90000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Group 24"/>
          <p:cNvGrpSpPr/>
          <p:nvPr/>
        </p:nvGrpSpPr>
        <p:grpSpPr>
          <a:xfrm>
            <a:off x="5655085" y="3212976"/>
            <a:ext cx="3638859" cy="2592288"/>
            <a:chOff x="5220075" y="3212976"/>
            <a:chExt cx="3358947" cy="2592288"/>
          </a:xfrm>
        </p:grpSpPr>
        <p:sp>
          <p:nvSpPr>
            <p:cNvPr id="26" name="TextBox 25"/>
            <p:cNvSpPr txBox="1"/>
            <p:nvPr/>
          </p:nvSpPr>
          <p:spPr>
            <a:xfrm>
              <a:off x="5292080" y="3356992"/>
              <a:ext cx="334708" cy="369332"/>
            </a:xfrm>
            <a:prstGeom prst="rect">
              <a:avLst/>
            </a:prstGeom>
            <a:noFill/>
          </p:spPr>
          <p:txBody>
            <a:bodyPr wrap="none" rtlCol="0">
              <a:spAutoFit/>
            </a:bodyPr>
            <a:lstStyle/>
            <a:p>
              <a:r>
                <a:rPr lang="en-NZ" dirty="0" smtClean="0"/>
                <a:t>x</a:t>
              </a:r>
              <a:r>
                <a:rPr lang="en-NZ" baseline="-25000" dirty="0" smtClean="0"/>
                <a:t>1</a:t>
              </a:r>
              <a:endParaRPr lang="en-US" baseline="-25000" dirty="0"/>
            </a:p>
          </p:txBody>
        </p:sp>
        <p:cxnSp>
          <p:nvCxnSpPr>
            <p:cNvPr id="27" name="Straight Arrow Connector 26"/>
            <p:cNvCxnSpPr>
              <a:stCxn id="26" idx="3"/>
              <a:endCxn id="33" idx="1"/>
            </p:cNvCxnSpPr>
            <p:nvPr/>
          </p:nvCxnSpPr>
          <p:spPr>
            <a:xfrm>
              <a:off x="5626787" y="3541658"/>
              <a:ext cx="873765" cy="59175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312380" y="4437112"/>
              <a:ext cx="266642" cy="369332"/>
            </a:xfrm>
            <a:prstGeom prst="rect">
              <a:avLst/>
            </a:prstGeom>
            <a:noFill/>
          </p:spPr>
          <p:txBody>
            <a:bodyPr wrap="none" rtlCol="0">
              <a:spAutoFit/>
            </a:bodyPr>
            <a:lstStyle/>
            <a:p>
              <a:r>
                <a:rPr lang="en-NZ" dirty="0"/>
                <a:t>y</a:t>
              </a:r>
              <a:endParaRPr lang="en-US" baseline="-25000" dirty="0"/>
            </a:p>
          </p:txBody>
        </p:sp>
        <p:cxnSp>
          <p:nvCxnSpPr>
            <p:cNvPr id="29" name="Straight Arrow Connector 28"/>
            <p:cNvCxnSpPr>
              <a:stCxn id="33" idx="6"/>
              <a:endCxn id="28" idx="1"/>
            </p:cNvCxnSpPr>
            <p:nvPr/>
          </p:nvCxnSpPr>
          <p:spPr>
            <a:xfrm>
              <a:off x="7668336" y="4617132"/>
              <a:ext cx="644044" cy="464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740680" y="3356992"/>
              <a:ext cx="395374" cy="369332"/>
            </a:xfrm>
            <a:prstGeom prst="rect">
              <a:avLst/>
            </a:prstGeom>
            <a:noFill/>
          </p:spPr>
          <p:txBody>
            <a:bodyPr wrap="none" rtlCol="0">
              <a:spAutoFit/>
            </a:bodyPr>
            <a:lstStyle/>
            <a:p>
              <a:r>
                <a:rPr lang="en-NZ" dirty="0" smtClean="0"/>
                <a:t>w</a:t>
              </a:r>
              <a:r>
                <a:rPr lang="en-NZ" baseline="-25000" dirty="0" smtClean="0"/>
                <a:t>1</a:t>
              </a:r>
              <a:endParaRPr lang="en-US" baseline="-25000" dirty="0"/>
            </a:p>
          </p:txBody>
        </p:sp>
        <p:cxnSp>
          <p:nvCxnSpPr>
            <p:cNvPr id="31" name="Straight Arrow Connector 30"/>
            <p:cNvCxnSpPr>
              <a:endCxn id="33" idx="0"/>
            </p:cNvCxnSpPr>
            <p:nvPr/>
          </p:nvCxnSpPr>
          <p:spPr>
            <a:xfrm flipH="1">
              <a:off x="6984264" y="3560230"/>
              <a:ext cx="13641" cy="37282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303977" y="3212976"/>
              <a:ext cx="1416530" cy="369332"/>
            </a:xfrm>
            <a:prstGeom prst="rect">
              <a:avLst/>
            </a:prstGeom>
            <a:noFill/>
          </p:spPr>
          <p:txBody>
            <a:bodyPr wrap="square" rtlCol="0">
              <a:spAutoFit/>
            </a:bodyPr>
            <a:lstStyle/>
            <a:p>
              <a:pPr algn="ctr"/>
              <a:r>
                <a:rPr lang="en-NZ" dirty="0" smtClean="0"/>
                <a:t>b</a:t>
              </a:r>
              <a:endParaRPr lang="en-US" baseline="-25000" dirty="0"/>
            </a:p>
          </p:txBody>
        </p:sp>
        <p:sp>
          <p:nvSpPr>
            <p:cNvPr id="33" name="Oval 32"/>
            <p:cNvSpPr/>
            <p:nvPr/>
          </p:nvSpPr>
          <p:spPr>
            <a:xfrm>
              <a:off x="6300192" y="3933056"/>
              <a:ext cx="136814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NZ" sz="4000" b="1" dirty="0" smtClean="0">
                  <a:sym typeface="Symbol"/>
                </a:rPr>
                <a:t>       </a:t>
              </a:r>
              <a:endParaRPr lang="en-US" sz="4000" b="1" dirty="0"/>
            </a:p>
          </p:txBody>
        </p:sp>
        <p:cxnSp>
          <p:nvCxnSpPr>
            <p:cNvPr id="34" name="Straight Connector 33"/>
            <p:cNvCxnSpPr>
              <a:stCxn id="33" idx="0"/>
              <a:endCxn id="33" idx="4"/>
            </p:cNvCxnSpPr>
            <p:nvPr/>
          </p:nvCxnSpPr>
          <p:spPr>
            <a:xfrm>
              <a:off x="6984264" y="3933056"/>
              <a:ext cx="0" cy="1368152"/>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7279442" y="4509120"/>
              <a:ext cx="1799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279442" y="4509120"/>
              <a:ext cx="0" cy="2522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092280" y="4739574"/>
              <a:ext cx="1799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220075" y="5435932"/>
              <a:ext cx="334708" cy="369332"/>
            </a:xfrm>
            <a:prstGeom prst="rect">
              <a:avLst/>
            </a:prstGeom>
            <a:noFill/>
          </p:spPr>
          <p:txBody>
            <a:bodyPr wrap="none" rtlCol="0">
              <a:spAutoFit/>
            </a:bodyPr>
            <a:lstStyle/>
            <a:p>
              <a:r>
                <a:rPr lang="en-NZ" dirty="0" smtClean="0"/>
                <a:t>x</a:t>
              </a:r>
              <a:r>
                <a:rPr lang="en-NZ" baseline="-25000" dirty="0" smtClean="0"/>
                <a:t>2</a:t>
              </a:r>
              <a:endParaRPr lang="en-US" baseline="-25000" dirty="0"/>
            </a:p>
          </p:txBody>
        </p:sp>
        <p:cxnSp>
          <p:nvCxnSpPr>
            <p:cNvPr id="39" name="Straight Arrow Connector 38"/>
            <p:cNvCxnSpPr>
              <a:stCxn id="38" idx="3"/>
              <a:endCxn id="33" idx="3"/>
            </p:cNvCxnSpPr>
            <p:nvPr/>
          </p:nvCxnSpPr>
          <p:spPr>
            <a:xfrm flipV="1">
              <a:off x="5554783" y="5100847"/>
              <a:ext cx="945770" cy="51975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740679" y="4931876"/>
              <a:ext cx="395374" cy="369332"/>
            </a:xfrm>
            <a:prstGeom prst="rect">
              <a:avLst/>
            </a:prstGeom>
            <a:noFill/>
          </p:spPr>
          <p:txBody>
            <a:bodyPr wrap="none" rtlCol="0">
              <a:spAutoFit/>
            </a:bodyPr>
            <a:lstStyle/>
            <a:p>
              <a:r>
                <a:rPr lang="en-NZ" dirty="0" smtClean="0"/>
                <a:t>w</a:t>
              </a:r>
              <a:r>
                <a:rPr lang="en-NZ" baseline="-25000" dirty="0" smtClean="0"/>
                <a:t>2</a:t>
              </a:r>
              <a:endParaRPr lang="en-US" baseline="-25000" dirty="0"/>
            </a:p>
          </p:txBody>
        </p:sp>
      </p:grpSp>
    </p:spTree>
    <p:extLst>
      <p:ext uri="{BB962C8B-B14F-4D97-AF65-F5344CB8AC3E}">
        <p14:creationId xmlns="" xmlns:p14="http://schemas.microsoft.com/office/powerpoint/2010/main" val="8489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McCulloch-Pitts Neuron</a:t>
            </a:r>
            <a:endParaRPr lang="en-US" dirty="0"/>
          </a:p>
        </p:txBody>
      </p:sp>
      <p:sp>
        <p:nvSpPr>
          <p:cNvPr id="2" name="Content Placeholder 1"/>
          <p:cNvSpPr>
            <a:spLocks noGrp="1"/>
          </p:cNvSpPr>
          <p:nvPr>
            <p:ph idx="4294967295"/>
          </p:nvPr>
        </p:nvSpPr>
        <p:spPr>
          <a:xfrm>
            <a:off x="492721" y="1196978"/>
            <a:ext cx="9413280" cy="5230813"/>
          </a:xfrm>
        </p:spPr>
        <p:txBody>
          <a:bodyPr/>
          <a:lstStyle/>
          <a:p>
            <a:r>
              <a:rPr lang="en-NZ" dirty="0" smtClean="0"/>
              <a:t>Two-input McCulloch-Pitts </a:t>
            </a:r>
            <a:r>
              <a:rPr lang="en-NZ" dirty="0" err="1" smtClean="0"/>
              <a:t>neurode</a:t>
            </a:r>
            <a:r>
              <a:rPr lang="en-NZ" dirty="0" smtClean="0"/>
              <a:t> with b=-2, w</a:t>
            </a:r>
            <a:r>
              <a:rPr lang="en-NZ" baseline="-25000" dirty="0" smtClean="0"/>
              <a:t>1</a:t>
            </a:r>
            <a:r>
              <a:rPr lang="en-NZ" dirty="0" smtClean="0"/>
              <a:t>=w</a:t>
            </a:r>
            <a:r>
              <a:rPr lang="en-NZ" baseline="-25000" dirty="0" smtClean="0"/>
              <a:t>2</a:t>
            </a:r>
            <a:r>
              <a:rPr lang="en-NZ" dirty="0" smtClean="0"/>
              <a:t>=1 for binary inputs :</a:t>
            </a:r>
          </a:p>
          <a:p>
            <a:r>
              <a:rPr lang="en-IN" dirty="0" smtClean="0"/>
              <a:t>Y=F(net)=1 for net&lt;0</a:t>
            </a:r>
          </a:p>
          <a:p>
            <a:pPr>
              <a:buNone/>
            </a:pPr>
            <a:r>
              <a:rPr lang="en-IN" dirty="0" smtClean="0"/>
              <a:t>                   =0 for net&gt;=0</a:t>
            </a:r>
          </a:p>
          <a:p>
            <a:pPr>
              <a:buNone/>
            </a:pPr>
            <a:endParaRPr lang="en-IN" dirty="0" smtClean="0"/>
          </a:p>
          <a:p>
            <a:pPr>
              <a:buNone/>
            </a:pPr>
            <a:endParaRPr lang="en-IN" dirty="0" smtClean="0"/>
          </a:p>
          <a:p>
            <a:pPr>
              <a:buNone/>
            </a:pPr>
            <a:endParaRPr lang="en-IN" dirty="0" smtClean="0"/>
          </a:p>
          <a:p>
            <a:pPr>
              <a:buNone/>
            </a:pPr>
            <a:endParaRPr lang="en-IN" dirty="0" smtClean="0"/>
          </a:p>
          <a:p>
            <a:r>
              <a:rPr lang="en-IN" smtClean="0"/>
              <a:t>NAND </a:t>
            </a:r>
            <a:r>
              <a:rPr lang="en-IN" dirty="0" smtClean="0"/>
              <a:t>Gate </a:t>
            </a:r>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430846903"/>
              </p:ext>
            </p:extLst>
          </p:nvPr>
        </p:nvGraphicFramePr>
        <p:xfrm>
          <a:off x="662525" y="3501008"/>
          <a:ext cx="4524504" cy="1854200"/>
        </p:xfrm>
        <a:graphic>
          <a:graphicData uri="http://schemas.openxmlformats.org/drawingml/2006/table">
            <a:tbl>
              <a:tblPr firstRow="1" bandRow="1">
                <a:tableStyleId>{5C22544A-7EE6-4342-B048-85BDC9FD1C3A}</a:tableStyleId>
              </a:tblPr>
              <a:tblGrid>
                <a:gridCol w="1131126"/>
                <a:gridCol w="1131126"/>
                <a:gridCol w="1131126"/>
                <a:gridCol w="1131126"/>
              </a:tblGrid>
              <a:tr h="370840">
                <a:tc>
                  <a:txBody>
                    <a:bodyPr/>
                    <a:lstStyle/>
                    <a:p>
                      <a:pPr algn="ctr"/>
                      <a:r>
                        <a:rPr lang="en-NZ" dirty="0" smtClean="0">
                          <a:solidFill>
                            <a:schemeClr val="tx1"/>
                          </a:solidFill>
                        </a:rPr>
                        <a:t>x</a:t>
                      </a:r>
                      <a:r>
                        <a:rPr lang="en-NZ" baseline="-25000" dirty="0" smtClean="0">
                          <a:solidFill>
                            <a:schemeClr val="tx1"/>
                          </a:solidFill>
                        </a:rPr>
                        <a:t>1</a:t>
                      </a:r>
                      <a:endParaRPr lang="en-US" baseline="-25000" dirty="0">
                        <a:solidFill>
                          <a:schemeClr val="tx1"/>
                        </a:solidFill>
                      </a:endParaRPr>
                    </a:p>
                  </a:txBody>
                  <a:tcPr marL="99060" marR="99060"/>
                </a:tc>
                <a:tc>
                  <a:txBody>
                    <a:bodyPr/>
                    <a:lstStyle/>
                    <a:p>
                      <a:pPr algn="ctr"/>
                      <a:r>
                        <a:rPr lang="en-NZ" dirty="0" smtClean="0">
                          <a:solidFill>
                            <a:schemeClr val="tx1"/>
                          </a:solidFill>
                        </a:rPr>
                        <a:t>x</a:t>
                      </a:r>
                      <a:r>
                        <a:rPr lang="en-NZ" baseline="-25000" dirty="0" smtClean="0">
                          <a:solidFill>
                            <a:schemeClr val="tx1"/>
                          </a:solidFill>
                        </a:rPr>
                        <a:t>2</a:t>
                      </a:r>
                      <a:endParaRPr lang="en-US" baseline="-25000" dirty="0">
                        <a:solidFill>
                          <a:schemeClr val="tx1"/>
                        </a:solidFill>
                      </a:endParaRPr>
                    </a:p>
                  </a:txBody>
                  <a:tcPr marL="99060" marR="99060"/>
                </a:tc>
                <a:tc>
                  <a:txBody>
                    <a:bodyPr/>
                    <a:lstStyle/>
                    <a:p>
                      <a:pPr algn="ctr"/>
                      <a:r>
                        <a:rPr lang="en-NZ" dirty="0" smtClean="0">
                          <a:solidFill>
                            <a:schemeClr val="tx1"/>
                          </a:solidFill>
                        </a:rPr>
                        <a:t>net</a:t>
                      </a:r>
                      <a:endParaRPr lang="en-US" dirty="0">
                        <a:solidFill>
                          <a:schemeClr val="tx1"/>
                        </a:solidFill>
                      </a:endParaRPr>
                    </a:p>
                  </a:txBody>
                  <a:tcPr marL="99060" marR="99060"/>
                </a:tc>
                <a:tc>
                  <a:txBody>
                    <a:bodyPr/>
                    <a:lstStyle/>
                    <a:p>
                      <a:pPr algn="ctr"/>
                      <a:r>
                        <a:rPr lang="en-NZ" dirty="0" smtClean="0">
                          <a:solidFill>
                            <a:schemeClr val="tx1"/>
                          </a:solidFill>
                        </a:rPr>
                        <a:t>y</a:t>
                      </a:r>
                      <a:endParaRPr lang="en-US" dirty="0">
                        <a:solidFill>
                          <a:schemeClr val="tx1"/>
                        </a:solidFill>
                      </a:endParaRPr>
                    </a:p>
                  </a:txBody>
                  <a:tcPr marL="99060" marR="99060"/>
                </a:tc>
              </a:tr>
              <a:tr h="370840">
                <a:tc>
                  <a:txBody>
                    <a:bodyPr/>
                    <a:lstStyle/>
                    <a:p>
                      <a:pPr algn="ctr"/>
                      <a:r>
                        <a:rPr lang="en-NZ" dirty="0" smtClean="0">
                          <a:solidFill>
                            <a:schemeClr val="tx1"/>
                          </a:solidFill>
                        </a:rPr>
                        <a:t>0</a:t>
                      </a:r>
                      <a:endParaRPr lang="en-US" dirty="0">
                        <a:solidFill>
                          <a:schemeClr val="tx1"/>
                        </a:solidFill>
                      </a:endParaRPr>
                    </a:p>
                  </a:txBody>
                  <a:tcPr marL="99060" marR="99060"/>
                </a:tc>
                <a:tc>
                  <a:txBody>
                    <a:bodyPr/>
                    <a:lstStyle/>
                    <a:p>
                      <a:pPr algn="ctr"/>
                      <a:r>
                        <a:rPr lang="en-NZ" dirty="0" smtClean="0">
                          <a:solidFill>
                            <a:schemeClr val="tx1"/>
                          </a:solidFill>
                        </a:rPr>
                        <a:t>0</a:t>
                      </a:r>
                      <a:endParaRPr lang="en-US" dirty="0">
                        <a:solidFill>
                          <a:schemeClr val="tx1"/>
                        </a:solidFill>
                      </a:endParaRPr>
                    </a:p>
                  </a:txBody>
                  <a:tcPr marL="99060" marR="99060"/>
                </a:tc>
                <a:tc>
                  <a:txBody>
                    <a:bodyPr/>
                    <a:lstStyle/>
                    <a:p>
                      <a:pPr algn="ctr"/>
                      <a:r>
                        <a:rPr lang="en-IN" dirty="0" smtClean="0">
                          <a:solidFill>
                            <a:schemeClr val="tx1"/>
                          </a:solidFill>
                        </a:rPr>
                        <a:t>-2</a:t>
                      </a:r>
                      <a:endParaRPr lang="en-US" dirty="0">
                        <a:solidFill>
                          <a:schemeClr val="tx1"/>
                        </a:solidFill>
                      </a:endParaRPr>
                    </a:p>
                  </a:txBody>
                  <a:tcPr marL="99060" marR="99060"/>
                </a:tc>
                <a:tc>
                  <a:txBody>
                    <a:bodyPr/>
                    <a:lstStyle/>
                    <a:p>
                      <a:pPr algn="ctr"/>
                      <a:r>
                        <a:rPr lang="en-NZ" dirty="0" smtClean="0">
                          <a:solidFill>
                            <a:schemeClr val="tx1"/>
                          </a:solidFill>
                        </a:rPr>
                        <a:t>1</a:t>
                      </a:r>
                      <a:endParaRPr lang="en-US" dirty="0">
                        <a:solidFill>
                          <a:schemeClr val="tx1"/>
                        </a:solidFill>
                      </a:endParaRPr>
                    </a:p>
                  </a:txBody>
                  <a:tcPr marL="99060" marR="99060"/>
                </a:tc>
              </a:tr>
              <a:tr h="370840">
                <a:tc>
                  <a:txBody>
                    <a:bodyPr/>
                    <a:lstStyle/>
                    <a:p>
                      <a:pPr algn="ctr"/>
                      <a:r>
                        <a:rPr lang="en-NZ" dirty="0" smtClean="0">
                          <a:solidFill>
                            <a:schemeClr val="tx1"/>
                          </a:solidFill>
                        </a:rPr>
                        <a:t>0</a:t>
                      </a:r>
                      <a:endParaRPr lang="en-US" dirty="0">
                        <a:solidFill>
                          <a:schemeClr val="tx1"/>
                        </a:solidFill>
                      </a:endParaRPr>
                    </a:p>
                  </a:txBody>
                  <a:tcPr marL="99060" marR="99060"/>
                </a:tc>
                <a:tc>
                  <a:txBody>
                    <a:bodyPr/>
                    <a:lstStyle/>
                    <a:p>
                      <a:pPr algn="ctr"/>
                      <a:r>
                        <a:rPr lang="en-NZ" dirty="0" smtClean="0">
                          <a:solidFill>
                            <a:schemeClr val="tx1"/>
                          </a:solidFill>
                        </a:rPr>
                        <a:t>1</a:t>
                      </a:r>
                      <a:endParaRPr lang="en-US" dirty="0">
                        <a:solidFill>
                          <a:schemeClr val="tx1"/>
                        </a:solidFill>
                      </a:endParaRPr>
                    </a:p>
                  </a:txBody>
                  <a:tcPr marL="99060" marR="99060"/>
                </a:tc>
                <a:tc>
                  <a:txBody>
                    <a:bodyPr/>
                    <a:lstStyle/>
                    <a:p>
                      <a:pPr algn="ctr"/>
                      <a:r>
                        <a:rPr lang="en-IN" dirty="0" smtClean="0">
                          <a:solidFill>
                            <a:schemeClr val="tx1"/>
                          </a:solidFill>
                        </a:rPr>
                        <a:t>-1</a:t>
                      </a:r>
                      <a:endParaRPr lang="en-US" dirty="0">
                        <a:solidFill>
                          <a:schemeClr val="tx1"/>
                        </a:solidFill>
                      </a:endParaRPr>
                    </a:p>
                  </a:txBody>
                  <a:tcPr marL="99060" marR="99060"/>
                </a:tc>
                <a:tc>
                  <a:txBody>
                    <a:bodyPr/>
                    <a:lstStyle/>
                    <a:p>
                      <a:pPr algn="ctr"/>
                      <a:r>
                        <a:rPr lang="en-NZ" dirty="0" smtClean="0">
                          <a:solidFill>
                            <a:schemeClr val="tx1"/>
                          </a:solidFill>
                        </a:rPr>
                        <a:t>1</a:t>
                      </a:r>
                      <a:endParaRPr lang="en-US" dirty="0">
                        <a:solidFill>
                          <a:schemeClr val="tx1"/>
                        </a:solidFill>
                      </a:endParaRPr>
                    </a:p>
                  </a:txBody>
                  <a:tcPr marL="99060" marR="99060"/>
                </a:tc>
              </a:tr>
              <a:tr h="370840">
                <a:tc>
                  <a:txBody>
                    <a:bodyPr/>
                    <a:lstStyle/>
                    <a:p>
                      <a:pPr algn="ctr"/>
                      <a:r>
                        <a:rPr lang="en-NZ" dirty="0" smtClean="0">
                          <a:solidFill>
                            <a:schemeClr val="tx1"/>
                          </a:solidFill>
                        </a:rPr>
                        <a:t>1</a:t>
                      </a:r>
                      <a:endParaRPr lang="en-US" dirty="0">
                        <a:solidFill>
                          <a:schemeClr val="tx1"/>
                        </a:solidFill>
                      </a:endParaRPr>
                    </a:p>
                  </a:txBody>
                  <a:tcPr marL="99060" marR="99060"/>
                </a:tc>
                <a:tc>
                  <a:txBody>
                    <a:bodyPr/>
                    <a:lstStyle/>
                    <a:p>
                      <a:pPr algn="ctr"/>
                      <a:r>
                        <a:rPr lang="en-NZ" dirty="0" smtClean="0">
                          <a:solidFill>
                            <a:schemeClr val="tx1"/>
                          </a:solidFill>
                        </a:rPr>
                        <a:t>0</a:t>
                      </a:r>
                      <a:endParaRPr lang="en-US" dirty="0">
                        <a:solidFill>
                          <a:schemeClr val="tx1"/>
                        </a:solidFill>
                      </a:endParaRPr>
                    </a:p>
                  </a:txBody>
                  <a:tcPr marL="99060" marR="99060"/>
                </a:tc>
                <a:tc>
                  <a:txBody>
                    <a:bodyPr/>
                    <a:lstStyle/>
                    <a:p>
                      <a:pPr algn="ctr"/>
                      <a:r>
                        <a:rPr lang="en-IN" dirty="0" smtClean="0">
                          <a:solidFill>
                            <a:schemeClr val="tx1"/>
                          </a:solidFill>
                        </a:rPr>
                        <a:t>-1</a:t>
                      </a:r>
                      <a:endParaRPr lang="en-US" dirty="0">
                        <a:solidFill>
                          <a:schemeClr val="tx1"/>
                        </a:solidFill>
                      </a:endParaRPr>
                    </a:p>
                  </a:txBody>
                  <a:tcPr marL="99060" marR="99060"/>
                </a:tc>
                <a:tc>
                  <a:txBody>
                    <a:bodyPr/>
                    <a:lstStyle/>
                    <a:p>
                      <a:pPr algn="ctr"/>
                      <a:r>
                        <a:rPr lang="en-NZ" dirty="0" smtClean="0">
                          <a:solidFill>
                            <a:schemeClr val="tx1"/>
                          </a:solidFill>
                        </a:rPr>
                        <a:t>1</a:t>
                      </a:r>
                      <a:endParaRPr lang="en-US" dirty="0">
                        <a:solidFill>
                          <a:schemeClr val="tx1"/>
                        </a:solidFill>
                      </a:endParaRPr>
                    </a:p>
                  </a:txBody>
                  <a:tcPr marL="99060" marR="99060"/>
                </a:tc>
              </a:tr>
              <a:tr h="370840">
                <a:tc>
                  <a:txBody>
                    <a:bodyPr/>
                    <a:lstStyle/>
                    <a:p>
                      <a:pPr algn="ctr"/>
                      <a:r>
                        <a:rPr lang="en-NZ" dirty="0" smtClean="0">
                          <a:solidFill>
                            <a:schemeClr val="tx1"/>
                          </a:solidFill>
                        </a:rPr>
                        <a:t>1</a:t>
                      </a:r>
                      <a:endParaRPr lang="en-US" dirty="0">
                        <a:solidFill>
                          <a:schemeClr val="tx1"/>
                        </a:solidFill>
                      </a:endParaRPr>
                    </a:p>
                  </a:txBody>
                  <a:tcPr marL="99060" marR="99060"/>
                </a:tc>
                <a:tc>
                  <a:txBody>
                    <a:bodyPr/>
                    <a:lstStyle/>
                    <a:p>
                      <a:pPr algn="ctr"/>
                      <a:r>
                        <a:rPr lang="en-NZ" dirty="0" smtClean="0">
                          <a:solidFill>
                            <a:schemeClr val="tx1"/>
                          </a:solidFill>
                        </a:rPr>
                        <a:t>1</a:t>
                      </a:r>
                      <a:endParaRPr lang="en-US" dirty="0">
                        <a:solidFill>
                          <a:schemeClr val="tx1"/>
                        </a:solidFill>
                      </a:endParaRPr>
                    </a:p>
                  </a:txBody>
                  <a:tcPr marL="99060" marR="99060"/>
                </a:tc>
                <a:tc>
                  <a:txBody>
                    <a:bodyPr/>
                    <a:lstStyle/>
                    <a:p>
                      <a:pPr algn="ctr"/>
                      <a:r>
                        <a:rPr lang="en-IN" dirty="0" smtClean="0">
                          <a:solidFill>
                            <a:schemeClr val="tx1"/>
                          </a:solidFill>
                        </a:rPr>
                        <a:t>0</a:t>
                      </a:r>
                      <a:endParaRPr lang="en-US" dirty="0">
                        <a:solidFill>
                          <a:schemeClr val="tx1"/>
                        </a:solidFill>
                      </a:endParaRPr>
                    </a:p>
                  </a:txBody>
                  <a:tcPr marL="99060" marR="99060"/>
                </a:tc>
                <a:tc>
                  <a:txBody>
                    <a:bodyPr/>
                    <a:lstStyle/>
                    <a:p>
                      <a:pPr algn="ctr"/>
                      <a:r>
                        <a:rPr lang="en-IN" dirty="0" smtClean="0">
                          <a:solidFill>
                            <a:schemeClr val="tx1"/>
                          </a:solidFill>
                        </a:rPr>
                        <a:t>0</a:t>
                      </a:r>
                      <a:endParaRPr lang="en-US" dirty="0">
                        <a:solidFill>
                          <a:schemeClr val="tx1"/>
                        </a:solidFill>
                      </a:endParaRPr>
                    </a:p>
                  </a:txBody>
                  <a:tcPr marL="99060" marR="99060"/>
                </a:tc>
              </a:tr>
            </a:tbl>
          </a:graphicData>
        </a:graphic>
      </p:graphicFrame>
      <p:grpSp>
        <p:nvGrpSpPr>
          <p:cNvPr id="6" name="Group 26"/>
          <p:cNvGrpSpPr/>
          <p:nvPr/>
        </p:nvGrpSpPr>
        <p:grpSpPr>
          <a:xfrm>
            <a:off x="5655085" y="3200400"/>
            <a:ext cx="3638859" cy="2592288"/>
            <a:chOff x="5220075" y="3212976"/>
            <a:chExt cx="3358947" cy="2592288"/>
          </a:xfrm>
        </p:grpSpPr>
        <p:sp>
          <p:nvSpPr>
            <p:cNvPr id="7" name="TextBox 6"/>
            <p:cNvSpPr txBox="1"/>
            <p:nvPr/>
          </p:nvSpPr>
          <p:spPr>
            <a:xfrm>
              <a:off x="5292080" y="3356992"/>
              <a:ext cx="334708" cy="369332"/>
            </a:xfrm>
            <a:prstGeom prst="rect">
              <a:avLst/>
            </a:prstGeom>
            <a:noFill/>
          </p:spPr>
          <p:txBody>
            <a:bodyPr wrap="none" rtlCol="0">
              <a:spAutoFit/>
            </a:bodyPr>
            <a:lstStyle/>
            <a:p>
              <a:r>
                <a:rPr lang="en-NZ" dirty="0" smtClean="0"/>
                <a:t>x</a:t>
              </a:r>
              <a:r>
                <a:rPr lang="en-NZ" baseline="-25000" dirty="0" smtClean="0"/>
                <a:t>1</a:t>
              </a:r>
              <a:endParaRPr lang="en-US" baseline="-25000" dirty="0"/>
            </a:p>
          </p:txBody>
        </p:sp>
        <p:cxnSp>
          <p:nvCxnSpPr>
            <p:cNvPr id="8" name="Straight Arrow Connector 7"/>
            <p:cNvCxnSpPr>
              <a:stCxn id="7" idx="3"/>
              <a:endCxn id="14" idx="1"/>
            </p:cNvCxnSpPr>
            <p:nvPr/>
          </p:nvCxnSpPr>
          <p:spPr>
            <a:xfrm>
              <a:off x="5626787" y="3541658"/>
              <a:ext cx="873765" cy="59175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312380" y="4437112"/>
              <a:ext cx="266642" cy="369332"/>
            </a:xfrm>
            <a:prstGeom prst="rect">
              <a:avLst/>
            </a:prstGeom>
            <a:noFill/>
          </p:spPr>
          <p:txBody>
            <a:bodyPr wrap="none" rtlCol="0">
              <a:spAutoFit/>
            </a:bodyPr>
            <a:lstStyle/>
            <a:p>
              <a:r>
                <a:rPr lang="en-NZ" dirty="0"/>
                <a:t>y</a:t>
              </a:r>
              <a:endParaRPr lang="en-US" baseline="-25000" dirty="0"/>
            </a:p>
          </p:txBody>
        </p:sp>
        <p:cxnSp>
          <p:nvCxnSpPr>
            <p:cNvPr id="10" name="Straight Arrow Connector 9"/>
            <p:cNvCxnSpPr>
              <a:stCxn id="14" idx="6"/>
              <a:endCxn id="9" idx="1"/>
            </p:cNvCxnSpPr>
            <p:nvPr/>
          </p:nvCxnSpPr>
          <p:spPr>
            <a:xfrm>
              <a:off x="7668336" y="4617132"/>
              <a:ext cx="644044" cy="464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740680" y="3356992"/>
              <a:ext cx="395374" cy="369332"/>
            </a:xfrm>
            <a:prstGeom prst="rect">
              <a:avLst/>
            </a:prstGeom>
            <a:noFill/>
          </p:spPr>
          <p:txBody>
            <a:bodyPr wrap="none" rtlCol="0">
              <a:spAutoFit/>
            </a:bodyPr>
            <a:lstStyle/>
            <a:p>
              <a:r>
                <a:rPr lang="en-NZ" dirty="0" smtClean="0"/>
                <a:t>w</a:t>
              </a:r>
              <a:r>
                <a:rPr lang="en-NZ" baseline="-25000" dirty="0" smtClean="0"/>
                <a:t>1</a:t>
              </a:r>
              <a:endParaRPr lang="en-US" baseline="-25000" dirty="0"/>
            </a:p>
          </p:txBody>
        </p:sp>
        <p:cxnSp>
          <p:nvCxnSpPr>
            <p:cNvPr id="12" name="Straight Arrow Connector 11"/>
            <p:cNvCxnSpPr>
              <a:endCxn id="14" idx="0"/>
            </p:cNvCxnSpPr>
            <p:nvPr/>
          </p:nvCxnSpPr>
          <p:spPr>
            <a:xfrm flipH="1">
              <a:off x="6984264" y="3560230"/>
              <a:ext cx="13641" cy="37282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03977" y="3212976"/>
              <a:ext cx="1416530" cy="369332"/>
            </a:xfrm>
            <a:prstGeom prst="rect">
              <a:avLst/>
            </a:prstGeom>
            <a:noFill/>
          </p:spPr>
          <p:txBody>
            <a:bodyPr wrap="square" rtlCol="0">
              <a:spAutoFit/>
            </a:bodyPr>
            <a:lstStyle/>
            <a:p>
              <a:pPr algn="ctr"/>
              <a:r>
                <a:rPr lang="en-NZ" dirty="0" smtClean="0"/>
                <a:t>b</a:t>
              </a:r>
              <a:endParaRPr lang="en-US" baseline="-25000" dirty="0"/>
            </a:p>
          </p:txBody>
        </p:sp>
        <p:sp>
          <p:nvSpPr>
            <p:cNvPr id="14" name="Oval 13"/>
            <p:cNvSpPr/>
            <p:nvPr/>
          </p:nvSpPr>
          <p:spPr>
            <a:xfrm>
              <a:off x="6300192" y="3933056"/>
              <a:ext cx="136814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NZ" sz="4000" b="1" dirty="0" smtClean="0">
                  <a:sym typeface="Symbol"/>
                </a:rPr>
                <a:t>       </a:t>
              </a:r>
              <a:endParaRPr lang="en-US" sz="4000" b="1" dirty="0"/>
            </a:p>
          </p:txBody>
        </p:sp>
        <p:cxnSp>
          <p:nvCxnSpPr>
            <p:cNvPr id="15" name="Straight Connector 14"/>
            <p:cNvCxnSpPr>
              <a:stCxn id="14" idx="0"/>
              <a:endCxn id="14" idx="4"/>
            </p:cNvCxnSpPr>
            <p:nvPr/>
          </p:nvCxnSpPr>
          <p:spPr>
            <a:xfrm>
              <a:off x="6984264" y="3933056"/>
              <a:ext cx="0" cy="1368152"/>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7279442" y="4509120"/>
              <a:ext cx="1799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279442" y="4509120"/>
              <a:ext cx="0" cy="2522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092280" y="4739574"/>
              <a:ext cx="1799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220075" y="5435932"/>
              <a:ext cx="334708" cy="369332"/>
            </a:xfrm>
            <a:prstGeom prst="rect">
              <a:avLst/>
            </a:prstGeom>
            <a:noFill/>
          </p:spPr>
          <p:txBody>
            <a:bodyPr wrap="none" rtlCol="0">
              <a:spAutoFit/>
            </a:bodyPr>
            <a:lstStyle/>
            <a:p>
              <a:r>
                <a:rPr lang="en-NZ" dirty="0" smtClean="0"/>
                <a:t>x</a:t>
              </a:r>
              <a:r>
                <a:rPr lang="en-NZ" baseline="-25000" dirty="0" smtClean="0"/>
                <a:t>2</a:t>
              </a:r>
              <a:endParaRPr lang="en-US" baseline="-25000" dirty="0"/>
            </a:p>
          </p:txBody>
        </p:sp>
        <p:cxnSp>
          <p:nvCxnSpPr>
            <p:cNvPr id="20" name="Straight Arrow Connector 19"/>
            <p:cNvCxnSpPr>
              <a:stCxn id="19" idx="3"/>
              <a:endCxn id="14" idx="3"/>
            </p:cNvCxnSpPr>
            <p:nvPr/>
          </p:nvCxnSpPr>
          <p:spPr>
            <a:xfrm flipV="1">
              <a:off x="5554783" y="5100847"/>
              <a:ext cx="945770" cy="51975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40679" y="4931876"/>
              <a:ext cx="395374" cy="369332"/>
            </a:xfrm>
            <a:prstGeom prst="rect">
              <a:avLst/>
            </a:prstGeom>
            <a:noFill/>
          </p:spPr>
          <p:txBody>
            <a:bodyPr wrap="none" rtlCol="0">
              <a:spAutoFit/>
            </a:bodyPr>
            <a:lstStyle/>
            <a:p>
              <a:r>
                <a:rPr lang="en-NZ" dirty="0" smtClean="0"/>
                <a:t>w</a:t>
              </a:r>
              <a:r>
                <a:rPr lang="en-NZ" baseline="-25000" dirty="0" smtClean="0"/>
                <a:t>2</a:t>
              </a:r>
              <a:endParaRPr lang="en-US" baseline="-25000" dirty="0"/>
            </a:p>
          </p:txBody>
        </p:sp>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McCulloch-Pitts Neuron</a:t>
            </a:r>
            <a:endParaRPr lang="en-US" dirty="0"/>
          </a:p>
        </p:txBody>
      </p:sp>
      <p:sp>
        <p:nvSpPr>
          <p:cNvPr id="2" name="Content Placeholder 1"/>
          <p:cNvSpPr>
            <a:spLocks noGrp="1"/>
          </p:cNvSpPr>
          <p:nvPr>
            <p:ph idx="4294967295"/>
          </p:nvPr>
        </p:nvSpPr>
        <p:spPr>
          <a:xfrm>
            <a:off x="492721" y="1196978"/>
            <a:ext cx="9413280" cy="5230813"/>
          </a:xfrm>
        </p:spPr>
        <p:txBody>
          <a:bodyPr/>
          <a:lstStyle/>
          <a:p>
            <a:r>
              <a:rPr lang="en-NZ" dirty="0" smtClean="0"/>
              <a:t>Two-input McCulloch-Pitts </a:t>
            </a:r>
            <a:r>
              <a:rPr lang="en-NZ" dirty="0" err="1" smtClean="0"/>
              <a:t>neurode</a:t>
            </a:r>
            <a:r>
              <a:rPr lang="en-NZ" dirty="0" smtClean="0"/>
              <a:t> with b=-0.5, w</a:t>
            </a:r>
            <a:r>
              <a:rPr lang="en-NZ" baseline="-25000" dirty="0" smtClean="0"/>
              <a:t>1</a:t>
            </a:r>
            <a:r>
              <a:rPr lang="en-NZ" dirty="0" smtClean="0"/>
              <a:t>=w</a:t>
            </a:r>
            <a:r>
              <a:rPr lang="en-NZ" baseline="-25000" dirty="0" smtClean="0"/>
              <a:t>2</a:t>
            </a:r>
            <a:r>
              <a:rPr lang="en-NZ" dirty="0" smtClean="0"/>
              <a:t>=1 for binary inputs :</a:t>
            </a:r>
          </a:p>
          <a:p>
            <a:r>
              <a:rPr lang="en-IN" dirty="0" smtClean="0"/>
              <a:t>Y=F(net)=1 for net&lt;0</a:t>
            </a:r>
          </a:p>
          <a:p>
            <a:pPr>
              <a:buNone/>
            </a:pPr>
            <a:r>
              <a:rPr lang="en-IN" dirty="0" smtClean="0"/>
              <a:t>                   =0 for net&gt;=0</a:t>
            </a:r>
          </a:p>
          <a:p>
            <a:pPr>
              <a:buNone/>
            </a:pPr>
            <a:endParaRPr lang="en-IN" dirty="0" smtClean="0"/>
          </a:p>
          <a:p>
            <a:pPr>
              <a:buNone/>
            </a:pPr>
            <a:endParaRPr lang="en-IN" dirty="0" smtClean="0"/>
          </a:p>
          <a:p>
            <a:pPr>
              <a:buNone/>
            </a:pPr>
            <a:endParaRPr lang="en-IN" dirty="0" smtClean="0"/>
          </a:p>
          <a:p>
            <a:pPr>
              <a:buNone/>
            </a:pPr>
            <a:endParaRPr lang="en-IN" dirty="0" smtClean="0"/>
          </a:p>
          <a:p>
            <a:r>
              <a:rPr lang="en-IN" dirty="0" smtClean="0"/>
              <a:t>NOR Gate </a:t>
            </a:r>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430846903"/>
              </p:ext>
            </p:extLst>
          </p:nvPr>
        </p:nvGraphicFramePr>
        <p:xfrm>
          <a:off x="662525" y="3501008"/>
          <a:ext cx="4524504" cy="1854200"/>
        </p:xfrm>
        <a:graphic>
          <a:graphicData uri="http://schemas.openxmlformats.org/drawingml/2006/table">
            <a:tbl>
              <a:tblPr firstRow="1" bandRow="1">
                <a:tableStyleId>{5C22544A-7EE6-4342-B048-85BDC9FD1C3A}</a:tableStyleId>
              </a:tblPr>
              <a:tblGrid>
                <a:gridCol w="1131126"/>
                <a:gridCol w="1131126"/>
                <a:gridCol w="1131126"/>
                <a:gridCol w="1131126"/>
              </a:tblGrid>
              <a:tr h="370840">
                <a:tc>
                  <a:txBody>
                    <a:bodyPr/>
                    <a:lstStyle/>
                    <a:p>
                      <a:pPr algn="ctr"/>
                      <a:r>
                        <a:rPr lang="en-NZ" dirty="0" smtClean="0">
                          <a:solidFill>
                            <a:schemeClr val="tx1"/>
                          </a:solidFill>
                        </a:rPr>
                        <a:t>x</a:t>
                      </a:r>
                      <a:r>
                        <a:rPr lang="en-NZ" baseline="-25000" dirty="0" smtClean="0">
                          <a:solidFill>
                            <a:schemeClr val="tx1"/>
                          </a:solidFill>
                        </a:rPr>
                        <a:t>1</a:t>
                      </a:r>
                      <a:endParaRPr lang="en-US" baseline="-25000" dirty="0">
                        <a:solidFill>
                          <a:schemeClr val="tx1"/>
                        </a:solidFill>
                      </a:endParaRPr>
                    </a:p>
                  </a:txBody>
                  <a:tcPr marL="99060" marR="99060"/>
                </a:tc>
                <a:tc>
                  <a:txBody>
                    <a:bodyPr/>
                    <a:lstStyle/>
                    <a:p>
                      <a:pPr algn="ctr"/>
                      <a:r>
                        <a:rPr lang="en-NZ" dirty="0" smtClean="0">
                          <a:solidFill>
                            <a:schemeClr val="tx1"/>
                          </a:solidFill>
                        </a:rPr>
                        <a:t>x</a:t>
                      </a:r>
                      <a:r>
                        <a:rPr lang="en-NZ" baseline="-25000" dirty="0" smtClean="0">
                          <a:solidFill>
                            <a:schemeClr val="tx1"/>
                          </a:solidFill>
                        </a:rPr>
                        <a:t>2</a:t>
                      </a:r>
                      <a:endParaRPr lang="en-US" baseline="-25000" dirty="0">
                        <a:solidFill>
                          <a:schemeClr val="tx1"/>
                        </a:solidFill>
                      </a:endParaRPr>
                    </a:p>
                  </a:txBody>
                  <a:tcPr marL="99060" marR="99060"/>
                </a:tc>
                <a:tc>
                  <a:txBody>
                    <a:bodyPr/>
                    <a:lstStyle/>
                    <a:p>
                      <a:pPr algn="ctr"/>
                      <a:r>
                        <a:rPr lang="en-NZ" dirty="0" smtClean="0">
                          <a:solidFill>
                            <a:schemeClr val="tx1"/>
                          </a:solidFill>
                        </a:rPr>
                        <a:t>net</a:t>
                      </a:r>
                      <a:endParaRPr lang="en-US" dirty="0">
                        <a:solidFill>
                          <a:schemeClr val="tx1"/>
                        </a:solidFill>
                      </a:endParaRPr>
                    </a:p>
                  </a:txBody>
                  <a:tcPr marL="99060" marR="99060"/>
                </a:tc>
                <a:tc>
                  <a:txBody>
                    <a:bodyPr/>
                    <a:lstStyle/>
                    <a:p>
                      <a:pPr algn="ctr"/>
                      <a:r>
                        <a:rPr lang="en-NZ" dirty="0" smtClean="0">
                          <a:solidFill>
                            <a:schemeClr val="tx1"/>
                          </a:solidFill>
                        </a:rPr>
                        <a:t>y</a:t>
                      </a:r>
                      <a:endParaRPr lang="en-US" dirty="0">
                        <a:solidFill>
                          <a:schemeClr val="tx1"/>
                        </a:solidFill>
                      </a:endParaRPr>
                    </a:p>
                  </a:txBody>
                  <a:tcPr marL="99060" marR="99060"/>
                </a:tc>
              </a:tr>
              <a:tr h="370840">
                <a:tc>
                  <a:txBody>
                    <a:bodyPr/>
                    <a:lstStyle/>
                    <a:p>
                      <a:pPr algn="ctr"/>
                      <a:r>
                        <a:rPr lang="en-NZ" dirty="0" smtClean="0">
                          <a:solidFill>
                            <a:schemeClr val="tx1"/>
                          </a:solidFill>
                        </a:rPr>
                        <a:t>0</a:t>
                      </a:r>
                      <a:endParaRPr lang="en-US" dirty="0">
                        <a:solidFill>
                          <a:schemeClr val="tx1"/>
                        </a:solidFill>
                      </a:endParaRPr>
                    </a:p>
                  </a:txBody>
                  <a:tcPr marL="99060" marR="99060"/>
                </a:tc>
                <a:tc>
                  <a:txBody>
                    <a:bodyPr/>
                    <a:lstStyle/>
                    <a:p>
                      <a:pPr algn="ctr"/>
                      <a:r>
                        <a:rPr lang="en-NZ" dirty="0" smtClean="0">
                          <a:solidFill>
                            <a:schemeClr val="tx1"/>
                          </a:solidFill>
                        </a:rPr>
                        <a:t>0</a:t>
                      </a:r>
                      <a:endParaRPr lang="en-US" dirty="0">
                        <a:solidFill>
                          <a:schemeClr val="tx1"/>
                        </a:solidFill>
                      </a:endParaRPr>
                    </a:p>
                  </a:txBody>
                  <a:tcPr marL="99060" marR="99060"/>
                </a:tc>
                <a:tc>
                  <a:txBody>
                    <a:bodyPr/>
                    <a:lstStyle/>
                    <a:p>
                      <a:pPr algn="ctr"/>
                      <a:r>
                        <a:rPr lang="en-IN" dirty="0" smtClean="0">
                          <a:solidFill>
                            <a:schemeClr val="tx1"/>
                          </a:solidFill>
                        </a:rPr>
                        <a:t>-0.5</a:t>
                      </a:r>
                      <a:endParaRPr lang="en-US" dirty="0">
                        <a:solidFill>
                          <a:schemeClr val="tx1"/>
                        </a:solidFill>
                      </a:endParaRPr>
                    </a:p>
                  </a:txBody>
                  <a:tcPr marL="99060" marR="99060"/>
                </a:tc>
                <a:tc>
                  <a:txBody>
                    <a:bodyPr/>
                    <a:lstStyle/>
                    <a:p>
                      <a:pPr algn="ctr"/>
                      <a:r>
                        <a:rPr lang="en-NZ" dirty="0" smtClean="0">
                          <a:solidFill>
                            <a:schemeClr val="tx1"/>
                          </a:solidFill>
                        </a:rPr>
                        <a:t>1</a:t>
                      </a:r>
                      <a:endParaRPr lang="en-US" dirty="0">
                        <a:solidFill>
                          <a:schemeClr val="tx1"/>
                        </a:solidFill>
                      </a:endParaRPr>
                    </a:p>
                  </a:txBody>
                  <a:tcPr marL="99060" marR="99060"/>
                </a:tc>
              </a:tr>
              <a:tr h="370840">
                <a:tc>
                  <a:txBody>
                    <a:bodyPr/>
                    <a:lstStyle/>
                    <a:p>
                      <a:pPr algn="ctr"/>
                      <a:r>
                        <a:rPr lang="en-NZ" dirty="0" smtClean="0">
                          <a:solidFill>
                            <a:schemeClr val="tx1"/>
                          </a:solidFill>
                        </a:rPr>
                        <a:t>0</a:t>
                      </a:r>
                      <a:endParaRPr lang="en-US" dirty="0">
                        <a:solidFill>
                          <a:schemeClr val="tx1"/>
                        </a:solidFill>
                      </a:endParaRPr>
                    </a:p>
                  </a:txBody>
                  <a:tcPr marL="99060" marR="99060"/>
                </a:tc>
                <a:tc>
                  <a:txBody>
                    <a:bodyPr/>
                    <a:lstStyle/>
                    <a:p>
                      <a:pPr algn="ctr"/>
                      <a:r>
                        <a:rPr lang="en-NZ" dirty="0" smtClean="0">
                          <a:solidFill>
                            <a:schemeClr val="tx1"/>
                          </a:solidFill>
                        </a:rPr>
                        <a:t>1</a:t>
                      </a:r>
                      <a:endParaRPr lang="en-US" dirty="0">
                        <a:solidFill>
                          <a:schemeClr val="tx1"/>
                        </a:solidFill>
                      </a:endParaRPr>
                    </a:p>
                  </a:txBody>
                  <a:tcPr marL="99060" marR="99060"/>
                </a:tc>
                <a:tc>
                  <a:txBody>
                    <a:bodyPr/>
                    <a:lstStyle/>
                    <a:p>
                      <a:pPr algn="ctr"/>
                      <a:r>
                        <a:rPr lang="en-IN" dirty="0" smtClean="0">
                          <a:solidFill>
                            <a:schemeClr val="tx1"/>
                          </a:solidFill>
                        </a:rPr>
                        <a:t>0.5</a:t>
                      </a:r>
                      <a:endParaRPr lang="en-US" dirty="0">
                        <a:solidFill>
                          <a:schemeClr val="tx1"/>
                        </a:solidFill>
                      </a:endParaRPr>
                    </a:p>
                  </a:txBody>
                  <a:tcPr marL="99060" marR="99060"/>
                </a:tc>
                <a:tc>
                  <a:txBody>
                    <a:bodyPr/>
                    <a:lstStyle/>
                    <a:p>
                      <a:pPr algn="ctr"/>
                      <a:r>
                        <a:rPr lang="en-IN" dirty="0" smtClean="0">
                          <a:solidFill>
                            <a:schemeClr val="tx1"/>
                          </a:solidFill>
                        </a:rPr>
                        <a:t>0</a:t>
                      </a:r>
                      <a:endParaRPr lang="en-US" dirty="0">
                        <a:solidFill>
                          <a:schemeClr val="tx1"/>
                        </a:solidFill>
                      </a:endParaRPr>
                    </a:p>
                  </a:txBody>
                  <a:tcPr marL="99060" marR="99060"/>
                </a:tc>
              </a:tr>
              <a:tr h="370840">
                <a:tc>
                  <a:txBody>
                    <a:bodyPr/>
                    <a:lstStyle/>
                    <a:p>
                      <a:pPr algn="ctr"/>
                      <a:r>
                        <a:rPr lang="en-NZ" dirty="0" smtClean="0">
                          <a:solidFill>
                            <a:schemeClr val="tx1"/>
                          </a:solidFill>
                        </a:rPr>
                        <a:t>1</a:t>
                      </a:r>
                      <a:endParaRPr lang="en-US" dirty="0">
                        <a:solidFill>
                          <a:schemeClr val="tx1"/>
                        </a:solidFill>
                      </a:endParaRPr>
                    </a:p>
                  </a:txBody>
                  <a:tcPr marL="99060" marR="99060"/>
                </a:tc>
                <a:tc>
                  <a:txBody>
                    <a:bodyPr/>
                    <a:lstStyle/>
                    <a:p>
                      <a:pPr algn="ctr"/>
                      <a:r>
                        <a:rPr lang="en-NZ" dirty="0" smtClean="0">
                          <a:solidFill>
                            <a:schemeClr val="tx1"/>
                          </a:solidFill>
                        </a:rPr>
                        <a:t>0</a:t>
                      </a:r>
                      <a:endParaRPr lang="en-US" dirty="0">
                        <a:solidFill>
                          <a:schemeClr val="tx1"/>
                        </a:solidFill>
                      </a:endParaRPr>
                    </a:p>
                  </a:txBody>
                  <a:tcPr marL="99060" marR="99060"/>
                </a:tc>
                <a:tc>
                  <a:txBody>
                    <a:bodyPr/>
                    <a:lstStyle/>
                    <a:p>
                      <a:pPr algn="ctr"/>
                      <a:r>
                        <a:rPr lang="en-IN" dirty="0" smtClean="0">
                          <a:solidFill>
                            <a:schemeClr val="tx1"/>
                          </a:solidFill>
                        </a:rPr>
                        <a:t>0.5</a:t>
                      </a:r>
                      <a:endParaRPr lang="en-US" dirty="0">
                        <a:solidFill>
                          <a:schemeClr val="tx1"/>
                        </a:solidFill>
                      </a:endParaRPr>
                    </a:p>
                  </a:txBody>
                  <a:tcPr marL="99060" marR="99060"/>
                </a:tc>
                <a:tc>
                  <a:txBody>
                    <a:bodyPr/>
                    <a:lstStyle/>
                    <a:p>
                      <a:pPr algn="ctr"/>
                      <a:r>
                        <a:rPr lang="en-NZ" dirty="0" smtClean="0">
                          <a:solidFill>
                            <a:schemeClr val="tx1"/>
                          </a:solidFill>
                        </a:rPr>
                        <a:t>0</a:t>
                      </a:r>
                      <a:endParaRPr lang="en-US" dirty="0">
                        <a:solidFill>
                          <a:schemeClr val="tx1"/>
                        </a:solidFill>
                      </a:endParaRPr>
                    </a:p>
                  </a:txBody>
                  <a:tcPr marL="99060" marR="99060"/>
                </a:tc>
              </a:tr>
              <a:tr h="370840">
                <a:tc>
                  <a:txBody>
                    <a:bodyPr/>
                    <a:lstStyle/>
                    <a:p>
                      <a:pPr algn="ctr"/>
                      <a:r>
                        <a:rPr lang="en-NZ" dirty="0" smtClean="0">
                          <a:solidFill>
                            <a:schemeClr val="tx1"/>
                          </a:solidFill>
                        </a:rPr>
                        <a:t>1</a:t>
                      </a:r>
                      <a:endParaRPr lang="en-US" dirty="0">
                        <a:solidFill>
                          <a:schemeClr val="tx1"/>
                        </a:solidFill>
                      </a:endParaRPr>
                    </a:p>
                  </a:txBody>
                  <a:tcPr marL="99060" marR="99060"/>
                </a:tc>
                <a:tc>
                  <a:txBody>
                    <a:bodyPr/>
                    <a:lstStyle/>
                    <a:p>
                      <a:pPr algn="ctr"/>
                      <a:r>
                        <a:rPr lang="en-NZ" dirty="0" smtClean="0">
                          <a:solidFill>
                            <a:schemeClr val="tx1"/>
                          </a:solidFill>
                        </a:rPr>
                        <a:t>1</a:t>
                      </a:r>
                      <a:endParaRPr lang="en-US" dirty="0">
                        <a:solidFill>
                          <a:schemeClr val="tx1"/>
                        </a:solidFill>
                      </a:endParaRPr>
                    </a:p>
                  </a:txBody>
                  <a:tcPr marL="99060" marR="99060"/>
                </a:tc>
                <a:tc>
                  <a:txBody>
                    <a:bodyPr/>
                    <a:lstStyle/>
                    <a:p>
                      <a:pPr algn="ctr"/>
                      <a:r>
                        <a:rPr lang="en-IN" dirty="0" smtClean="0">
                          <a:solidFill>
                            <a:schemeClr val="tx1"/>
                          </a:solidFill>
                        </a:rPr>
                        <a:t>1.5</a:t>
                      </a:r>
                      <a:endParaRPr lang="en-US" dirty="0">
                        <a:solidFill>
                          <a:schemeClr val="tx1"/>
                        </a:solidFill>
                      </a:endParaRPr>
                    </a:p>
                  </a:txBody>
                  <a:tcPr marL="99060" marR="99060"/>
                </a:tc>
                <a:tc>
                  <a:txBody>
                    <a:bodyPr/>
                    <a:lstStyle/>
                    <a:p>
                      <a:pPr algn="ctr"/>
                      <a:r>
                        <a:rPr lang="en-IN" dirty="0" smtClean="0">
                          <a:solidFill>
                            <a:schemeClr val="tx1"/>
                          </a:solidFill>
                        </a:rPr>
                        <a:t>0</a:t>
                      </a:r>
                      <a:endParaRPr lang="en-US" dirty="0">
                        <a:solidFill>
                          <a:schemeClr val="tx1"/>
                        </a:solidFill>
                      </a:endParaRPr>
                    </a:p>
                  </a:txBody>
                  <a:tcPr marL="99060" marR="99060"/>
                </a:tc>
              </a:tr>
            </a:tbl>
          </a:graphicData>
        </a:graphic>
      </p:graphicFrame>
      <p:grpSp>
        <p:nvGrpSpPr>
          <p:cNvPr id="4" name="Group 26"/>
          <p:cNvGrpSpPr/>
          <p:nvPr/>
        </p:nvGrpSpPr>
        <p:grpSpPr>
          <a:xfrm>
            <a:off x="5655085" y="3200400"/>
            <a:ext cx="3638859" cy="2592288"/>
            <a:chOff x="5220075" y="3212976"/>
            <a:chExt cx="3358947" cy="2592288"/>
          </a:xfrm>
        </p:grpSpPr>
        <p:sp>
          <p:nvSpPr>
            <p:cNvPr id="7" name="TextBox 6"/>
            <p:cNvSpPr txBox="1"/>
            <p:nvPr/>
          </p:nvSpPr>
          <p:spPr>
            <a:xfrm>
              <a:off x="5292080" y="3356992"/>
              <a:ext cx="334708" cy="369332"/>
            </a:xfrm>
            <a:prstGeom prst="rect">
              <a:avLst/>
            </a:prstGeom>
            <a:noFill/>
          </p:spPr>
          <p:txBody>
            <a:bodyPr wrap="none" rtlCol="0">
              <a:spAutoFit/>
            </a:bodyPr>
            <a:lstStyle/>
            <a:p>
              <a:r>
                <a:rPr lang="en-NZ" dirty="0" smtClean="0"/>
                <a:t>x</a:t>
              </a:r>
              <a:r>
                <a:rPr lang="en-NZ" baseline="-25000" dirty="0" smtClean="0"/>
                <a:t>1</a:t>
              </a:r>
              <a:endParaRPr lang="en-US" baseline="-25000" dirty="0"/>
            </a:p>
          </p:txBody>
        </p:sp>
        <p:cxnSp>
          <p:nvCxnSpPr>
            <p:cNvPr id="8" name="Straight Arrow Connector 7"/>
            <p:cNvCxnSpPr>
              <a:stCxn id="7" idx="3"/>
              <a:endCxn id="14" idx="1"/>
            </p:cNvCxnSpPr>
            <p:nvPr/>
          </p:nvCxnSpPr>
          <p:spPr>
            <a:xfrm>
              <a:off x="5626787" y="3541658"/>
              <a:ext cx="873765" cy="59175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312380" y="4437112"/>
              <a:ext cx="266642" cy="369332"/>
            </a:xfrm>
            <a:prstGeom prst="rect">
              <a:avLst/>
            </a:prstGeom>
            <a:noFill/>
          </p:spPr>
          <p:txBody>
            <a:bodyPr wrap="none" rtlCol="0">
              <a:spAutoFit/>
            </a:bodyPr>
            <a:lstStyle/>
            <a:p>
              <a:r>
                <a:rPr lang="en-NZ" dirty="0"/>
                <a:t>y</a:t>
              </a:r>
              <a:endParaRPr lang="en-US" baseline="-25000" dirty="0"/>
            </a:p>
          </p:txBody>
        </p:sp>
        <p:cxnSp>
          <p:nvCxnSpPr>
            <p:cNvPr id="10" name="Straight Arrow Connector 9"/>
            <p:cNvCxnSpPr>
              <a:stCxn id="14" idx="6"/>
              <a:endCxn id="9" idx="1"/>
            </p:cNvCxnSpPr>
            <p:nvPr/>
          </p:nvCxnSpPr>
          <p:spPr>
            <a:xfrm>
              <a:off x="7668336" y="4617132"/>
              <a:ext cx="644044" cy="464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740680" y="3356992"/>
              <a:ext cx="395374" cy="369332"/>
            </a:xfrm>
            <a:prstGeom prst="rect">
              <a:avLst/>
            </a:prstGeom>
            <a:noFill/>
          </p:spPr>
          <p:txBody>
            <a:bodyPr wrap="none" rtlCol="0">
              <a:spAutoFit/>
            </a:bodyPr>
            <a:lstStyle/>
            <a:p>
              <a:r>
                <a:rPr lang="en-NZ" dirty="0" smtClean="0"/>
                <a:t>w</a:t>
              </a:r>
              <a:r>
                <a:rPr lang="en-NZ" baseline="-25000" dirty="0" smtClean="0"/>
                <a:t>1</a:t>
              </a:r>
              <a:endParaRPr lang="en-US" baseline="-25000" dirty="0"/>
            </a:p>
          </p:txBody>
        </p:sp>
        <p:cxnSp>
          <p:nvCxnSpPr>
            <p:cNvPr id="12" name="Straight Arrow Connector 11"/>
            <p:cNvCxnSpPr>
              <a:endCxn id="14" idx="0"/>
            </p:cNvCxnSpPr>
            <p:nvPr/>
          </p:nvCxnSpPr>
          <p:spPr>
            <a:xfrm flipH="1">
              <a:off x="6984264" y="3560230"/>
              <a:ext cx="13641" cy="37282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03977" y="3212976"/>
              <a:ext cx="1416530" cy="369332"/>
            </a:xfrm>
            <a:prstGeom prst="rect">
              <a:avLst/>
            </a:prstGeom>
            <a:noFill/>
          </p:spPr>
          <p:txBody>
            <a:bodyPr wrap="square" rtlCol="0">
              <a:spAutoFit/>
            </a:bodyPr>
            <a:lstStyle/>
            <a:p>
              <a:pPr algn="ctr"/>
              <a:r>
                <a:rPr lang="en-NZ" dirty="0" smtClean="0"/>
                <a:t>b</a:t>
              </a:r>
              <a:endParaRPr lang="en-US" baseline="-25000" dirty="0"/>
            </a:p>
          </p:txBody>
        </p:sp>
        <p:sp>
          <p:nvSpPr>
            <p:cNvPr id="14" name="Oval 13"/>
            <p:cNvSpPr/>
            <p:nvPr/>
          </p:nvSpPr>
          <p:spPr>
            <a:xfrm>
              <a:off x="6300192" y="3933056"/>
              <a:ext cx="136814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NZ" sz="4000" b="1" dirty="0" smtClean="0">
                  <a:sym typeface="Symbol"/>
                </a:rPr>
                <a:t>       </a:t>
              </a:r>
              <a:endParaRPr lang="en-US" sz="4000" b="1" dirty="0"/>
            </a:p>
          </p:txBody>
        </p:sp>
        <p:cxnSp>
          <p:nvCxnSpPr>
            <p:cNvPr id="15" name="Straight Connector 14"/>
            <p:cNvCxnSpPr>
              <a:stCxn id="14" idx="0"/>
              <a:endCxn id="14" idx="4"/>
            </p:cNvCxnSpPr>
            <p:nvPr/>
          </p:nvCxnSpPr>
          <p:spPr>
            <a:xfrm>
              <a:off x="6984264" y="3933056"/>
              <a:ext cx="0" cy="1368152"/>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7279442" y="4509120"/>
              <a:ext cx="1799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279442" y="4509120"/>
              <a:ext cx="0" cy="2522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092280" y="4739574"/>
              <a:ext cx="1799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220075" y="5435932"/>
              <a:ext cx="334708" cy="369332"/>
            </a:xfrm>
            <a:prstGeom prst="rect">
              <a:avLst/>
            </a:prstGeom>
            <a:noFill/>
          </p:spPr>
          <p:txBody>
            <a:bodyPr wrap="none" rtlCol="0">
              <a:spAutoFit/>
            </a:bodyPr>
            <a:lstStyle/>
            <a:p>
              <a:r>
                <a:rPr lang="en-NZ" dirty="0" smtClean="0"/>
                <a:t>x</a:t>
              </a:r>
              <a:r>
                <a:rPr lang="en-NZ" baseline="-25000" dirty="0" smtClean="0"/>
                <a:t>2</a:t>
              </a:r>
              <a:endParaRPr lang="en-US" baseline="-25000" dirty="0"/>
            </a:p>
          </p:txBody>
        </p:sp>
        <p:cxnSp>
          <p:nvCxnSpPr>
            <p:cNvPr id="20" name="Straight Arrow Connector 19"/>
            <p:cNvCxnSpPr>
              <a:stCxn id="19" idx="3"/>
              <a:endCxn id="14" idx="3"/>
            </p:cNvCxnSpPr>
            <p:nvPr/>
          </p:nvCxnSpPr>
          <p:spPr>
            <a:xfrm flipV="1">
              <a:off x="5554783" y="5100847"/>
              <a:ext cx="945770" cy="51975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40679" y="4931876"/>
              <a:ext cx="395374" cy="369332"/>
            </a:xfrm>
            <a:prstGeom prst="rect">
              <a:avLst/>
            </a:prstGeom>
            <a:noFill/>
          </p:spPr>
          <p:txBody>
            <a:bodyPr wrap="none" rtlCol="0">
              <a:spAutoFit/>
            </a:bodyPr>
            <a:lstStyle/>
            <a:p>
              <a:r>
                <a:rPr lang="en-NZ" dirty="0" smtClean="0"/>
                <a:t>w</a:t>
              </a:r>
              <a:r>
                <a:rPr lang="en-NZ" baseline="-25000" dirty="0" smtClean="0"/>
                <a:t>2</a:t>
              </a:r>
              <a:endParaRPr lang="en-US" baseline="-25000" dirty="0"/>
            </a:p>
          </p:txBody>
        </p:sp>
      </p:gr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NZ" dirty="0" smtClean="0"/>
          </a:p>
          <a:p>
            <a:pPr marL="0" indent="0">
              <a:buNone/>
            </a:pPr>
            <a:endParaRPr lang="en-NZ" dirty="0"/>
          </a:p>
          <a:p>
            <a:pPr marL="0" indent="0">
              <a:buNone/>
            </a:pPr>
            <a:r>
              <a:rPr lang="en-NZ" dirty="0" smtClean="0"/>
              <a:t>Every </a:t>
            </a:r>
            <a:r>
              <a:rPr lang="en-NZ" b="1" i="1" dirty="0">
                <a:solidFill>
                  <a:srgbClr val="FF0000"/>
                </a:solidFill>
              </a:rPr>
              <a:t>basic</a:t>
            </a:r>
            <a:r>
              <a:rPr lang="en-NZ" dirty="0"/>
              <a:t> Boolean function can </a:t>
            </a:r>
            <a:r>
              <a:rPr lang="en-NZ" dirty="0" smtClean="0"/>
              <a:t>be implemented </a:t>
            </a:r>
            <a:r>
              <a:rPr lang="en-NZ" dirty="0"/>
              <a:t>using </a:t>
            </a:r>
            <a:r>
              <a:rPr lang="en-NZ" dirty="0" smtClean="0"/>
              <a:t>combinations of McCulloch-Pitts Neurons.</a:t>
            </a:r>
            <a:endParaRPr lang="en-US" dirty="0"/>
          </a:p>
        </p:txBody>
      </p:sp>
      <p:sp>
        <p:nvSpPr>
          <p:cNvPr id="3" name="Title 2"/>
          <p:cNvSpPr>
            <a:spLocks noGrp="1"/>
          </p:cNvSpPr>
          <p:nvPr>
            <p:ph type="title"/>
          </p:nvPr>
        </p:nvSpPr>
        <p:spPr/>
        <p:txBody>
          <a:bodyPr/>
          <a:lstStyle/>
          <a:p>
            <a:r>
              <a:rPr lang="en-NZ" dirty="0"/>
              <a:t>McCulloch-Pitts </a:t>
            </a:r>
            <a:r>
              <a:rPr lang="en-NZ" dirty="0" smtClean="0"/>
              <a:t>Neuron</a:t>
            </a:r>
            <a:endParaRPr lang="en-US" dirty="0"/>
          </a:p>
        </p:txBody>
      </p:sp>
    </p:spTree>
    <p:extLst>
      <p:ext uri="{BB962C8B-B14F-4D97-AF65-F5344CB8AC3E}">
        <p14:creationId xmlns="" xmlns:p14="http://schemas.microsoft.com/office/powerpoint/2010/main" val="4175455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pavanswathi\Desktop\Artificial-Intelligence.png"/>
          <p:cNvPicPr>
            <a:picLocks noChangeAspect="1" noChangeArrowheads="1"/>
          </p:cNvPicPr>
          <p:nvPr/>
        </p:nvPicPr>
        <p:blipFill>
          <a:blip r:embed="rId2" cstate="print"/>
          <a:srcRect/>
          <a:stretch>
            <a:fillRect/>
          </a:stretch>
        </p:blipFill>
        <p:spPr bwMode="auto">
          <a:xfrm>
            <a:off x="517306" y="609609"/>
            <a:ext cx="8769570" cy="5574083"/>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5"/>
          <p:cNvGrpSpPr/>
          <p:nvPr/>
        </p:nvGrpSpPr>
        <p:grpSpPr>
          <a:xfrm>
            <a:off x="5499069" y="3429000"/>
            <a:ext cx="3198347" cy="2481800"/>
            <a:chOff x="6804256" y="4013448"/>
            <a:chExt cx="2952320" cy="2481800"/>
          </a:xfrm>
          <a:solidFill>
            <a:schemeClr val="bg1"/>
          </a:solidFill>
        </p:grpSpPr>
        <p:sp>
          <p:nvSpPr>
            <p:cNvPr id="153" name="Oval 152"/>
            <p:cNvSpPr/>
            <p:nvPr/>
          </p:nvSpPr>
          <p:spPr>
            <a:xfrm>
              <a:off x="7659976" y="5309592"/>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7812376" y="5461992"/>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7505100" y="4534272"/>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7657500" y="4686672"/>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7809900" y="4839072"/>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7615596" y="5453608"/>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7308320" y="4525888"/>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7308312" y="4805536"/>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7164304" y="4525888"/>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7109056" y="4678288"/>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7490808" y="4733528"/>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7643208" y="4885928"/>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7795608" y="5038328"/>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7948008" y="5190728"/>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8100408" y="5343128"/>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7446428" y="4877544"/>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7598828" y="5029944"/>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7740368" y="5813648"/>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7094764" y="4877544"/>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7216096" y="5029944"/>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7454812" y="5029944"/>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7399564" y="5182344"/>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6862928" y="4949560"/>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7015328" y="5101960"/>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6848636" y="5148816"/>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7001036" y="5301216"/>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7153436" y="5453616"/>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6804256" y="5292832"/>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7723600" y="4013448"/>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7876000" y="4165848"/>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8028400" y="4318248"/>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7709308" y="4212704"/>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7861708" y="4365104"/>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7664928" y="4356720"/>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8083640" y="4517504"/>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8236040" y="4669904"/>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8388440" y="4822304"/>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8069348" y="4716760"/>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8221748" y="4869160"/>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8024968" y="4860776"/>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7740360" y="4517504"/>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7892760" y="4669904"/>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8236040" y="5038336"/>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8388440" y="5190736"/>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8221748" y="5237592"/>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6804256" y="5805272"/>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6956656" y="5957672"/>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8028400" y="5525624"/>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7327556" y="5589248"/>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7008464" y="5483704"/>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7160864" y="5636104"/>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6964084" y="5627720"/>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7382796" y="5788504"/>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7535196" y="5940904"/>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7039516" y="5788504"/>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7191916" y="5940904"/>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6818548" y="6029672"/>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6970948" y="6182072"/>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6804256" y="6228928"/>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8515688" y="4669912"/>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8668088" y="4822312"/>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8892496" y="4805536"/>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8501396" y="4869168"/>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8653796" y="5021568"/>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8457016" y="5013184"/>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8729236" y="6118456"/>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8881636" y="6270856"/>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7524336" y="6423248"/>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8532456" y="6110072"/>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8532448" y="6389720"/>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8028392" y="5957672"/>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8149724" y="6110072"/>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8388440" y="6110072"/>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8333192" y="6262472"/>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8714944" y="6317712"/>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9252536" y="5902432"/>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8933444" y="5796888"/>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9085844" y="5949288"/>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8889064" y="5940904"/>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7798076" y="6101680"/>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7950476" y="6254080"/>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8102876" y="6406480"/>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7783784" y="6300936"/>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8964496" y="6101688"/>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7607196" y="6254080"/>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8230124" y="6254088"/>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8180792" y="5741640"/>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8316432" y="5597632"/>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8460440" y="5453608"/>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8676472" y="5309592"/>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8964504" y="5093568"/>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9161276" y="5470384"/>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9313676" y="5622784"/>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8964496" y="5462000"/>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8820480" y="5462000"/>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9146984" y="5669640"/>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9684576" y="5254360"/>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9365484" y="5148816"/>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9517884" y="5301216"/>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9321104" y="5292832"/>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9396536" y="5453616"/>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8468832" y="5813648"/>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8621232" y="5966048"/>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8302140" y="5860504"/>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8748480" y="5813656"/>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8748480" y="5622784"/>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8581788" y="5669640"/>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9059180" y="5237584"/>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8892488" y="5284440"/>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9275204" y="4974712"/>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9108512" y="5021568"/>
              <a:ext cx="72000" cy="7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1"/>
          <p:cNvSpPr>
            <a:spLocks noGrp="1"/>
          </p:cNvSpPr>
          <p:nvPr>
            <p:ph idx="1"/>
          </p:nvPr>
        </p:nvSpPr>
        <p:spPr/>
        <p:txBody>
          <a:bodyPr/>
          <a:lstStyle/>
          <a:p>
            <a:pPr marL="0" indent="0">
              <a:buNone/>
            </a:pPr>
            <a:r>
              <a:rPr lang="en-NZ" dirty="0" smtClean="0"/>
              <a:t>the McCulloch-Pitts neuron can be used as a classifier that separate the input signals into two classes (perceptron):</a:t>
            </a:r>
          </a:p>
          <a:p>
            <a:pPr marL="0" indent="0">
              <a:buNone/>
            </a:pPr>
            <a:endParaRPr lang="en-NZ" dirty="0" smtClean="0"/>
          </a:p>
        </p:txBody>
      </p:sp>
      <p:sp>
        <p:nvSpPr>
          <p:cNvPr id="3" name="Title 2"/>
          <p:cNvSpPr>
            <a:spLocks noGrp="1"/>
          </p:cNvSpPr>
          <p:nvPr>
            <p:ph type="title"/>
          </p:nvPr>
        </p:nvSpPr>
        <p:spPr/>
        <p:txBody>
          <a:bodyPr/>
          <a:lstStyle/>
          <a:p>
            <a:r>
              <a:rPr lang="en-NZ" dirty="0"/>
              <a:t>McCulloch-Pitts Neuron</a:t>
            </a:r>
            <a:endParaRPr lang="en-US" dirty="0"/>
          </a:p>
        </p:txBody>
      </p:sp>
      <p:cxnSp>
        <p:nvCxnSpPr>
          <p:cNvPr id="32" name="Straight Arrow Connector 31"/>
          <p:cNvCxnSpPr/>
          <p:nvPr/>
        </p:nvCxnSpPr>
        <p:spPr>
          <a:xfrm>
            <a:off x="5187026" y="6021288"/>
            <a:ext cx="3120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295780" y="5867980"/>
            <a:ext cx="474810" cy="369332"/>
          </a:xfrm>
          <a:prstGeom prst="rect">
            <a:avLst/>
          </a:prstGeom>
          <a:noFill/>
        </p:spPr>
        <p:txBody>
          <a:bodyPr wrap="none" rtlCol="0">
            <a:spAutoFit/>
          </a:bodyPr>
          <a:lstStyle/>
          <a:p>
            <a:r>
              <a:rPr lang="en-NZ" dirty="0" smtClean="0"/>
              <a:t>X1 </a:t>
            </a:r>
            <a:endParaRPr lang="en-US" dirty="0"/>
          </a:p>
        </p:txBody>
      </p:sp>
      <p:sp>
        <p:nvSpPr>
          <p:cNvPr id="37" name="TextBox 36"/>
          <p:cNvSpPr txBox="1"/>
          <p:nvPr/>
        </p:nvSpPr>
        <p:spPr>
          <a:xfrm>
            <a:off x="5199746" y="2987660"/>
            <a:ext cx="474810" cy="369332"/>
          </a:xfrm>
          <a:prstGeom prst="rect">
            <a:avLst/>
          </a:prstGeom>
          <a:noFill/>
        </p:spPr>
        <p:txBody>
          <a:bodyPr wrap="none" rtlCol="0">
            <a:spAutoFit/>
          </a:bodyPr>
          <a:lstStyle/>
          <a:p>
            <a:r>
              <a:rPr lang="en-NZ" dirty="0" smtClean="0"/>
              <a:t>X2 </a:t>
            </a:r>
            <a:endParaRPr lang="en-US" dirty="0"/>
          </a:p>
        </p:txBody>
      </p:sp>
      <p:grpSp>
        <p:nvGrpSpPr>
          <p:cNvPr id="5" name="Group 265"/>
          <p:cNvGrpSpPr/>
          <p:nvPr/>
        </p:nvGrpSpPr>
        <p:grpSpPr>
          <a:xfrm>
            <a:off x="5499063" y="3429000"/>
            <a:ext cx="3198347" cy="2481800"/>
            <a:chOff x="3779912" y="3861048"/>
            <a:chExt cx="2952320" cy="2481800"/>
          </a:xfrm>
        </p:grpSpPr>
        <p:sp>
          <p:nvSpPr>
            <p:cNvPr id="36" name="Oval 35"/>
            <p:cNvSpPr/>
            <p:nvPr/>
          </p:nvSpPr>
          <p:spPr>
            <a:xfrm>
              <a:off x="4635632" y="515719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788032" y="530959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480756" y="438187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633156" y="453427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785556" y="468667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591252" y="530120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283976" y="437348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283968" y="465313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139960" y="437348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084712" y="452588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466464" y="458112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618864" y="473352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771264" y="488592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923664" y="503832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076064" y="519072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422084" y="472514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574484" y="487754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716024" y="566124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070420" y="472514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191752" y="487754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430468" y="487754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375220" y="502994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838584" y="479716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990984" y="494956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824292" y="499641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976692" y="514881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129092" y="530121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779912" y="514043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699256" y="386104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851656" y="401344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5004056" y="416584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684964" y="40603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837364" y="42127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640584" y="420432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5059296" y="43651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211696" y="45175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364096" y="46699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045004" y="456436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197404" y="471676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000624" y="470837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716016" y="43651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4868416" y="45175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211696" y="488593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364096" y="503833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197404" y="508519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779912" y="565287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932312" y="580527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5004056" y="537322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4303212" y="543684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984120" y="53313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4136520" y="54837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3939740" y="547532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358452" y="56361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4510852" y="57885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4015172" y="56361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4167572" y="57885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794204" y="587727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946604" y="602967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3779912" y="607652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5491344" y="451751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5643744" y="466991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5868152" y="465313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5477052" y="471676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5629452" y="486916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5432672" y="486078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5704892" y="5966056"/>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5857292" y="6118456"/>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4499992" y="6270848"/>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5508112" y="5957672"/>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5508104" y="6237320"/>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5004048" y="5805272"/>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5125380" y="5957672"/>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5364096" y="5957672"/>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5308848" y="6110072"/>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5690600" y="6165312"/>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228192" y="5750032"/>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5909100" y="5644488"/>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061500" y="5796888"/>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5864720" y="5788504"/>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4773732" y="5949280"/>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4926132" y="6101680"/>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5078532" y="6254080"/>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759440" y="6148536"/>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5940152" y="5949288"/>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4582852" y="6101680"/>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5205780" y="6101688"/>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5156448" y="5589240"/>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5292088" y="5445232"/>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5436096" y="5301208"/>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5652128" y="5157192"/>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5940160" y="4941168"/>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6136932" y="5317984"/>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6289332" y="5470384"/>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5940152" y="5309600"/>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5796136" y="5309600"/>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6122640" y="5517240"/>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6660232" y="5101960"/>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6341140" y="4996416"/>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6493540" y="5148816"/>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296760" y="5140432"/>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6372192" y="5301216"/>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5444488" y="5661248"/>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5596888" y="5813648"/>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5277796" y="5708104"/>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5724136" y="5661256"/>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5724136" y="5470384"/>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5557444" y="5517240"/>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6034836" y="5085184"/>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5868144" y="5132040"/>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6250860" y="4822312"/>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6084168" y="4869168"/>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0" name="Straight Arrow Connector 269"/>
          <p:cNvCxnSpPr/>
          <p:nvPr/>
        </p:nvCxnSpPr>
        <p:spPr>
          <a:xfrm flipH="1" flipV="1">
            <a:off x="8051786" y="3645016"/>
            <a:ext cx="281681" cy="288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p:nvPr/>
        </p:nvCxnSpPr>
        <p:spPr>
          <a:xfrm>
            <a:off x="8403415" y="3997412"/>
            <a:ext cx="264379" cy="2562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3" name="TextBox 272"/>
          <p:cNvSpPr txBox="1"/>
          <p:nvPr/>
        </p:nvSpPr>
        <p:spPr>
          <a:xfrm>
            <a:off x="7000146" y="3275692"/>
            <a:ext cx="1390124" cy="369332"/>
          </a:xfrm>
          <a:prstGeom prst="rect">
            <a:avLst/>
          </a:prstGeom>
          <a:noFill/>
        </p:spPr>
        <p:txBody>
          <a:bodyPr wrap="none" rtlCol="0">
            <a:spAutoFit/>
          </a:bodyPr>
          <a:lstStyle/>
          <a:p>
            <a:r>
              <a:rPr lang="en-NZ" b="1" dirty="0" smtClean="0">
                <a:solidFill>
                  <a:schemeClr val="bg2">
                    <a:lumMod val="50000"/>
                  </a:schemeClr>
                </a:solidFill>
              </a:rPr>
              <a:t>Class A (y=1)</a:t>
            </a:r>
            <a:endParaRPr lang="en-US" b="1" dirty="0">
              <a:solidFill>
                <a:schemeClr val="bg2">
                  <a:lumMod val="50000"/>
                </a:schemeClr>
              </a:solidFill>
            </a:endParaRPr>
          </a:p>
        </p:txBody>
      </p:sp>
      <p:sp>
        <p:nvSpPr>
          <p:cNvPr id="275" name="TextBox 274"/>
          <p:cNvSpPr txBox="1"/>
          <p:nvPr/>
        </p:nvSpPr>
        <p:spPr>
          <a:xfrm>
            <a:off x="8403415" y="4211796"/>
            <a:ext cx="1380506" cy="369332"/>
          </a:xfrm>
          <a:prstGeom prst="rect">
            <a:avLst/>
          </a:prstGeom>
          <a:noFill/>
        </p:spPr>
        <p:txBody>
          <a:bodyPr wrap="none" rtlCol="0">
            <a:spAutoFit/>
          </a:bodyPr>
          <a:lstStyle/>
          <a:p>
            <a:r>
              <a:rPr lang="en-NZ" b="1" dirty="0" smtClean="0">
                <a:solidFill>
                  <a:srgbClr val="FF0000"/>
                </a:solidFill>
              </a:rPr>
              <a:t>Class B (y=0)</a:t>
            </a:r>
            <a:endParaRPr lang="en-US" b="1" dirty="0">
              <a:solidFill>
                <a:srgbClr val="FF0000"/>
              </a:solidFill>
            </a:endParaRPr>
          </a:p>
        </p:txBody>
      </p:sp>
      <p:sp>
        <p:nvSpPr>
          <p:cNvPr id="274" name="TextBox 273"/>
          <p:cNvSpPr txBox="1"/>
          <p:nvPr/>
        </p:nvSpPr>
        <p:spPr>
          <a:xfrm>
            <a:off x="1203262" y="3526995"/>
            <a:ext cx="1739579" cy="1200329"/>
          </a:xfrm>
          <a:prstGeom prst="rect">
            <a:avLst/>
          </a:prstGeom>
          <a:noFill/>
          <a:ln w="19050">
            <a:solidFill>
              <a:schemeClr val="tx1"/>
            </a:solidFill>
          </a:ln>
        </p:spPr>
        <p:txBody>
          <a:bodyPr wrap="none" rtlCol="0">
            <a:spAutoFit/>
          </a:bodyPr>
          <a:lstStyle/>
          <a:p>
            <a:r>
              <a:rPr lang="en-NZ" b="1" dirty="0" smtClean="0"/>
              <a:t>Class A </a:t>
            </a:r>
            <a:r>
              <a:rPr lang="en-NZ" b="1" dirty="0" smtClean="0">
                <a:solidFill>
                  <a:srgbClr val="FF0000"/>
                </a:solidFill>
                <a:sym typeface="Symbol"/>
              </a:rPr>
              <a:t></a:t>
            </a:r>
            <a:r>
              <a:rPr lang="en-NZ" dirty="0" smtClean="0">
                <a:sym typeface="Symbol"/>
              </a:rPr>
              <a:t> y=?</a:t>
            </a:r>
          </a:p>
          <a:p>
            <a:r>
              <a:rPr lang="en-NZ" dirty="0" smtClean="0"/>
              <a:t>y = 1 </a:t>
            </a:r>
            <a:r>
              <a:rPr lang="en-NZ" b="1" dirty="0">
                <a:solidFill>
                  <a:srgbClr val="FF0000"/>
                </a:solidFill>
                <a:sym typeface="Symbol"/>
              </a:rPr>
              <a:t></a:t>
            </a:r>
            <a:r>
              <a:rPr lang="en-NZ" dirty="0" smtClean="0">
                <a:sym typeface="Symbol"/>
              </a:rPr>
              <a:t> net = ?</a:t>
            </a:r>
            <a:endParaRPr lang="en-NZ" dirty="0" smtClean="0"/>
          </a:p>
          <a:p>
            <a:r>
              <a:rPr lang="en-NZ" dirty="0" smtClean="0"/>
              <a:t>net </a:t>
            </a:r>
            <a:r>
              <a:rPr lang="en-NZ" dirty="0" smtClean="0">
                <a:sym typeface="Symbol"/>
              </a:rPr>
              <a:t> 0 </a:t>
            </a:r>
            <a:r>
              <a:rPr lang="en-NZ" b="1" dirty="0">
                <a:solidFill>
                  <a:srgbClr val="FF0000"/>
                </a:solidFill>
                <a:sym typeface="Symbol"/>
              </a:rPr>
              <a:t></a:t>
            </a:r>
            <a:r>
              <a:rPr lang="en-NZ" dirty="0" smtClean="0">
                <a:sym typeface="Symbol"/>
              </a:rPr>
              <a:t>  ?</a:t>
            </a:r>
            <a:endParaRPr lang="en-NZ" b="1" dirty="0" smtClean="0">
              <a:sym typeface="Symbol"/>
            </a:endParaRPr>
          </a:p>
          <a:p>
            <a:r>
              <a:rPr lang="en-NZ" b="1" dirty="0" smtClean="0"/>
              <a:t>b+w</a:t>
            </a:r>
            <a:r>
              <a:rPr lang="en-NZ" b="1" baseline="-25000" dirty="0" smtClean="0"/>
              <a:t>1</a:t>
            </a:r>
            <a:r>
              <a:rPr lang="en-NZ" b="1" dirty="0" smtClean="0"/>
              <a:t>x</a:t>
            </a:r>
            <a:r>
              <a:rPr lang="en-NZ" b="1" baseline="-25000" dirty="0" smtClean="0"/>
              <a:t>1</a:t>
            </a:r>
            <a:r>
              <a:rPr lang="en-NZ" b="1" dirty="0" smtClean="0"/>
              <a:t>+w</a:t>
            </a:r>
            <a:r>
              <a:rPr lang="en-NZ" b="1" baseline="-25000" dirty="0" smtClean="0"/>
              <a:t>2</a:t>
            </a:r>
            <a:r>
              <a:rPr lang="en-NZ" b="1" dirty="0" smtClean="0"/>
              <a:t>x</a:t>
            </a:r>
            <a:r>
              <a:rPr lang="en-NZ" b="1" baseline="-25000" dirty="0" smtClean="0"/>
              <a:t>2 </a:t>
            </a:r>
            <a:r>
              <a:rPr lang="en-NZ" b="1" dirty="0">
                <a:sym typeface="Symbol"/>
              </a:rPr>
              <a:t> 0</a:t>
            </a:r>
            <a:endParaRPr lang="en-NZ" b="1" dirty="0" smtClean="0"/>
          </a:p>
        </p:txBody>
      </p:sp>
      <p:sp>
        <p:nvSpPr>
          <p:cNvPr id="278" name="TextBox 277"/>
          <p:cNvSpPr txBox="1"/>
          <p:nvPr/>
        </p:nvSpPr>
        <p:spPr>
          <a:xfrm>
            <a:off x="1208587" y="5085194"/>
            <a:ext cx="1728358" cy="1200329"/>
          </a:xfrm>
          <a:prstGeom prst="rect">
            <a:avLst/>
          </a:prstGeom>
          <a:noFill/>
          <a:ln w="19050">
            <a:solidFill>
              <a:schemeClr val="tx1"/>
            </a:solidFill>
          </a:ln>
        </p:spPr>
        <p:txBody>
          <a:bodyPr wrap="none" rtlCol="0">
            <a:spAutoFit/>
          </a:bodyPr>
          <a:lstStyle/>
          <a:p>
            <a:r>
              <a:rPr lang="en-NZ" b="1" dirty="0" smtClean="0"/>
              <a:t>Class B </a:t>
            </a:r>
            <a:r>
              <a:rPr lang="en-NZ" b="1" dirty="0">
                <a:solidFill>
                  <a:srgbClr val="FF0000"/>
                </a:solidFill>
                <a:sym typeface="Symbol"/>
              </a:rPr>
              <a:t></a:t>
            </a:r>
            <a:r>
              <a:rPr lang="en-NZ" dirty="0" smtClean="0">
                <a:sym typeface="Symbol"/>
              </a:rPr>
              <a:t> y=?</a:t>
            </a:r>
          </a:p>
          <a:p>
            <a:r>
              <a:rPr lang="en-NZ" dirty="0" smtClean="0"/>
              <a:t>y = 0 </a:t>
            </a:r>
            <a:r>
              <a:rPr lang="en-NZ" b="1" dirty="0">
                <a:solidFill>
                  <a:srgbClr val="FF0000"/>
                </a:solidFill>
                <a:sym typeface="Symbol"/>
              </a:rPr>
              <a:t></a:t>
            </a:r>
            <a:r>
              <a:rPr lang="en-NZ" dirty="0" smtClean="0">
                <a:sym typeface="Symbol"/>
              </a:rPr>
              <a:t>  net = ?</a:t>
            </a:r>
            <a:endParaRPr lang="en-NZ" dirty="0" smtClean="0"/>
          </a:p>
          <a:p>
            <a:r>
              <a:rPr lang="en-NZ" dirty="0" smtClean="0"/>
              <a:t>net </a:t>
            </a:r>
            <a:r>
              <a:rPr lang="en-NZ" dirty="0" smtClean="0">
                <a:sym typeface="Symbol"/>
              </a:rPr>
              <a:t>&lt; 0 </a:t>
            </a:r>
            <a:r>
              <a:rPr lang="en-NZ" b="1" dirty="0">
                <a:solidFill>
                  <a:srgbClr val="FF0000"/>
                </a:solidFill>
                <a:sym typeface="Symbol"/>
              </a:rPr>
              <a:t></a:t>
            </a:r>
            <a:r>
              <a:rPr lang="en-NZ" dirty="0" smtClean="0">
                <a:sym typeface="Symbol"/>
              </a:rPr>
              <a:t>  ?</a:t>
            </a:r>
            <a:endParaRPr lang="en-NZ" b="1" dirty="0" smtClean="0">
              <a:sym typeface="Symbol"/>
            </a:endParaRPr>
          </a:p>
          <a:p>
            <a:r>
              <a:rPr lang="en-NZ" b="1" dirty="0" smtClean="0"/>
              <a:t>b+w</a:t>
            </a:r>
            <a:r>
              <a:rPr lang="en-NZ" b="1" baseline="-25000" dirty="0" smtClean="0"/>
              <a:t>1</a:t>
            </a:r>
            <a:r>
              <a:rPr lang="en-NZ" b="1" dirty="0" smtClean="0"/>
              <a:t>x</a:t>
            </a:r>
            <a:r>
              <a:rPr lang="en-NZ" b="1" baseline="-25000" dirty="0" smtClean="0"/>
              <a:t>1</a:t>
            </a:r>
            <a:r>
              <a:rPr lang="en-NZ" b="1" dirty="0" smtClean="0"/>
              <a:t>+w</a:t>
            </a:r>
            <a:r>
              <a:rPr lang="en-NZ" b="1" baseline="-25000" dirty="0" smtClean="0"/>
              <a:t>2</a:t>
            </a:r>
            <a:r>
              <a:rPr lang="en-NZ" b="1" dirty="0" smtClean="0"/>
              <a:t>x</a:t>
            </a:r>
            <a:r>
              <a:rPr lang="en-NZ" b="1" baseline="-25000" dirty="0" smtClean="0"/>
              <a:t>2 </a:t>
            </a:r>
            <a:r>
              <a:rPr lang="en-NZ" b="1" dirty="0" smtClean="0">
                <a:sym typeface="Symbol"/>
              </a:rPr>
              <a:t>&lt; </a:t>
            </a:r>
            <a:r>
              <a:rPr lang="en-NZ" b="1" dirty="0">
                <a:sym typeface="Symbol"/>
              </a:rPr>
              <a:t>0</a:t>
            </a:r>
            <a:endParaRPr lang="en-NZ" b="1" dirty="0" smtClean="0"/>
          </a:p>
        </p:txBody>
      </p:sp>
      <p:cxnSp>
        <p:nvCxnSpPr>
          <p:cNvPr id="85" name="Straight Connector 84"/>
          <p:cNvCxnSpPr/>
          <p:nvPr/>
        </p:nvCxnSpPr>
        <p:spPr>
          <a:xfrm flipH="1">
            <a:off x="5577065" y="3950724"/>
            <a:ext cx="2808316" cy="221458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343043" y="3284984"/>
            <a:ext cx="0" cy="2880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67" name="Elbow Connector 266"/>
          <p:cNvCxnSpPr/>
          <p:nvPr/>
        </p:nvCxnSpPr>
        <p:spPr>
          <a:xfrm>
            <a:off x="10896600" y="1828800"/>
            <a:ext cx="9906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7456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8">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8">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8">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p:bldP spid="275" grpId="0"/>
      <p:bldP spid="274" grpId="0" animBg="1"/>
      <p:bldP spid="27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7655" y="1196752"/>
            <a:ext cx="9412963" cy="3744416"/>
          </a:xfrm>
        </p:spPr>
        <p:txBody>
          <a:bodyPr>
            <a:normAutofit/>
          </a:bodyPr>
          <a:lstStyle/>
          <a:p>
            <a:pPr marL="0" indent="0">
              <a:buNone/>
            </a:pPr>
            <a:r>
              <a:rPr lang="en-NZ" b="0" dirty="0" smtClean="0"/>
              <a:t>Class </a:t>
            </a:r>
            <a:r>
              <a:rPr lang="en-NZ" b="0" dirty="0"/>
              <a:t>A </a:t>
            </a:r>
            <a:r>
              <a:rPr lang="en-NZ" b="0" dirty="0">
                <a:solidFill>
                  <a:srgbClr val="FF0000"/>
                </a:solidFill>
                <a:sym typeface="Symbol"/>
              </a:rPr>
              <a:t></a:t>
            </a:r>
            <a:r>
              <a:rPr lang="en-NZ" b="0" dirty="0" smtClean="0">
                <a:sym typeface="Symbol"/>
              </a:rPr>
              <a:t> </a:t>
            </a:r>
            <a:r>
              <a:rPr lang="en-NZ" b="0" dirty="0" smtClean="0"/>
              <a:t>b+w</a:t>
            </a:r>
            <a:r>
              <a:rPr lang="en-NZ" b="0" baseline="-25000" dirty="0" smtClean="0"/>
              <a:t>1</a:t>
            </a:r>
            <a:r>
              <a:rPr lang="en-NZ" b="0" dirty="0" smtClean="0"/>
              <a:t>x</a:t>
            </a:r>
            <a:r>
              <a:rPr lang="en-NZ" b="0" baseline="-25000" dirty="0" smtClean="0"/>
              <a:t>1</a:t>
            </a:r>
            <a:r>
              <a:rPr lang="en-NZ" b="0" dirty="0" smtClean="0"/>
              <a:t>+w</a:t>
            </a:r>
            <a:r>
              <a:rPr lang="en-NZ" b="0" baseline="-25000" dirty="0" smtClean="0"/>
              <a:t>2</a:t>
            </a:r>
            <a:r>
              <a:rPr lang="en-NZ" b="0" dirty="0" smtClean="0"/>
              <a:t>x</a:t>
            </a:r>
            <a:r>
              <a:rPr lang="en-NZ" b="0" baseline="-25000" dirty="0" smtClean="0"/>
              <a:t>2 </a:t>
            </a:r>
            <a:r>
              <a:rPr lang="en-NZ" b="0" dirty="0">
                <a:sym typeface="Symbol"/>
              </a:rPr>
              <a:t> 0</a:t>
            </a:r>
            <a:endParaRPr lang="en-NZ" b="0" dirty="0"/>
          </a:p>
          <a:p>
            <a:pPr marL="0" indent="0">
              <a:buNone/>
            </a:pPr>
            <a:r>
              <a:rPr lang="en-NZ" b="0" dirty="0"/>
              <a:t>Class </a:t>
            </a:r>
            <a:r>
              <a:rPr lang="en-NZ" b="0" dirty="0" smtClean="0"/>
              <a:t>B </a:t>
            </a:r>
            <a:r>
              <a:rPr lang="en-NZ" b="0" dirty="0">
                <a:solidFill>
                  <a:srgbClr val="FF0000"/>
                </a:solidFill>
                <a:sym typeface="Symbol"/>
              </a:rPr>
              <a:t></a:t>
            </a:r>
            <a:r>
              <a:rPr lang="en-NZ" b="0" dirty="0">
                <a:sym typeface="Symbol"/>
              </a:rPr>
              <a:t> </a:t>
            </a:r>
            <a:r>
              <a:rPr lang="en-NZ" b="0" dirty="0" smtClean="0"/>
              <a:t>b+w</a:t>
            </a:r>
            <a:r>
              <a:rPr lang="en-NZ" b="0" baseline="-25000" dirty="0" smtClean="0"/>
              <a:t>1</a:t>
            </a:r>
            <a:r>
              <a:rPr lang="en-NZ" b="0" dirty="0" smtClean="0"/>
              <a:t>x</a:t>
            </a:r>
            <a:r>
              <a:rPr lang="en-NZ" b="0" baseline="-25000" dirty="0" smtClean="0"/>
              <a:t>1</a:t>
            </a:r>
            <a:r>
              <a:rPr lang="en-NZ" b="0" dirty="0" smtClean="0"/>
              <a:t>+w</a:t>
            </a:r>
            <a:r>
              <a:rPr lang="en-NZ" b="0" baseline="-25000" dirty="0" smtClean="0"/>
              <a:t>2</a:t>
            </a:r>
            <a:r>
              <a:rPr lang="en-NZ" b="0" dirty="0" smtClean="0"/>
              <a:t>x</a:t>
            </a:r>
            <a:r>
              <a:rPr lang="en-NZ" b="0" baseline="-25000" dirty="0" smtClean="0"/>
              <a:t>2 </a:t>
            </a:r>
            <a:r>
              <a:rPr lang="en-NZ" b="0" dirty="0" smtClean="0">
                <a:sym typeface="Symbol"/>
              </a:rPr>
              <a:t>&lt; 0</a:t>
            </a:r>
            <a:endParaRPr lang="en-NZ" b="0" dirty="0" smtClean="0"/>
          </a:p>
          <a:p>
            <a:pPr marL="0" indent="0">
              <a:buNone/>
            </a:pPr>
            <a:r>
              <a:rPr lang="en-NZ" b="0" dirty="0" smtClean="0"/>
              <a:t>Therefore, the decision boundary is a hyperline given by</a:t>
            </a:r>
          </a:p>
          <a:p>
            <a:pPr marL="0" indent="0" algn="ctr">
              <a:buNone/>
            </a:pPr>
            <a:r>
              <a:rPr lang="en-NZ" b="0" dirty="0" smtClean="0"/>
              <a:t>b+w</a:t>
            </a:r>
            <a:r>
              <a:rPr lang="en-NZ" b="0" baseline="-25000" dirty="0" smtClean="0"/>
              <a:t>1</a:t>
            </a:r>
            <a:r>
              <a:rPr lang="en-NZ" b="0" dirty="0" smtClean="0"/>
              <a:t>x</a:t>
            </a:r>
            <a:r>
              <a:rPr lang="en-NZ" b="0" baseline="-25000" dirty="0" smtClean="0"/>
              <a:t>1</a:t>
            </a:r>
            <a:r>
              <a:rPr lang="en-NZ" b="0" dirty="0" smtClean="0"/>
              <a:t>+w</a:t>
            </a:r>
            <a:r>
              <a:rPr lang="en-NZ" b="0" baseline="-25000" dirty="0" smtClean="0"/>
              <a:t>2</a:t>
            </a:r>
            <a:r>
              <a:rPr lang="en-NZ" b="0" dirty="0" smtClean="0"/>
              <a:t>x</a:t>
            </a:r>
            <a:r>
              <a:rPr lang="en-NZ" b="0" baseline="-25000" dirty="0" smtClean="0"/>
              <a:t>2 </a:t>
            </a:r>
            <a:r>
              <a:rPr lang="en-NZ" b="0" dirty="0" smtClean="0"/>
              <a:t>= 0</a:t>
            </a:r>
          </a:p>
          <a:p>
            <a:pPr marL="0" indent="0">
              <a:buNone/>
            </a:pPr>
            <a:r>
              <a:rPr lang="en-NZ" b="0" dirty="0" smtClean="0"/>
              <a:t>Where w</a:t>
            </a:r>
            <a:r>
              <a:rPr lang="en-NZ" b="0" baseline="-25000" dirty="0" smtClean="0"/>
              <a:t>1</a:t>
            </a:r>
            <a:r>
              <a:rPr lang="en-NZ" b="0" dirty="0" smtClean="0"/>
              <a:t> and w</a:t>
            </a:r>
            <a:r>
              <a:rPr lang="en-NZ" b="0" baseline="-25000" dirty="0" smtClean="0"/>
              <a:t>2</a:t>
            </a:r>
            <a:r>
              <a:rPr lang="en-NZ" b="0" dirty="0"/>
              <a:t> </a:t>
            </a:r>
            <a:r>
              <a:rPr lang="en-NZ" b="0" dirty="0" smtClean="0"/>
              <a:t>come from?</a:t>
            </a:r>
          </a:p>
          <a:p>
            <a:pPr marL="0" indent="0">
              <a:buNone/>
            </a:pPr>
            <a:endParaRPr lang="en-NZ" dirty="0"/>
          </a:p>
          <a:p>
            <a:pPr marL="0" indent="0">
              <a:buNone/>
            </a:pPr>
            <a:endParaRPr lang="en-NZ" dirty="0" smtClean="0"/>
          </a:p>
          <a:p>
            <a:pPr marL="0" indent="0">
              <a:buNone/>
            </a:pPr>
            <a:endParaRPr lang="en-NZ" dirty="0"/>
          </a:p>
          <a:p>
            <a:pPr marL="0" indent="0">
              <a:buNone/>
            </a:pPr>
            <a:endParaRPr lang="en-NZ" dirty="0" smtClean="0"/>
          </a:p>
          <a:p>
            <a:pPr marL="0" indent="0">
              <a:buNone/>
            </a:pPr>
            <a:endParaRPr lang="en-NZ" dirty="0"/>
          </a:p>
          <a:p>
            <a:pPr marL="0" indent="0">
              <a:buNone/>
            </a:pPr>
            <a:endParaRPr lang="en-NZ" dirty="0" smtClean="0"/>
          </a:p>
          <a:p>
            <a:pPr marL="0" indent="0">
              <a:buNone/>
            </a:pPr>
            <a:endParaRPr lang="en-NZ" dirty="0"/>
          </a:p>
          <a:p>
            <a:pPr marL="0" indent="0">
              <a:buNone/>
            </a:pPr>
            <a:endParaRPr lang="en-US" dirty="0"/>
          </a:p>
        </p:txBody>
      </p:sp>
      <p:sp>
        <p:nvSpPr>
          <p:cNvPr id="3" name="Title 2"/>
          <p:cNvSpPr>
            <a:spLocks noGrp="1"/>
          </p:cNvSpPr>
          <p:nvPr>
            <p:ph type="title"/>
          </p:nvPr>
        </p:nvSpPr>
        <p:spPr/>
        <p:txBody>
          <a:bodyPr/>
          <a:lstStyle/>
          <a:p>
            <a:r>
              <a:rPr lang="en-NZ" dirty="0"/>
              <a:t>McCulloch-Pitts Neuron</a:t>
            </a:r>
            <a:endParaRPr lang="en-US" dirty="0"/>
          </a:p>
        </p:txBody>
      </p:sp>
      <p:pic>
        <p:nvPicPr>
          <p:cNvPr id="2048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79150" y="4077072"/>
            <a:ext cx="3317793" cy="23042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2721529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7655" y="1196752"/>
            <a:ext cx="9412963" cy="4464496"/>
          </a:xfrm>
        </p:spPr>
        <p:txBody>
          <a:bodyPr>
            <a:normAutofit fontScale="85000" lnSpcReduction="20000"/>
          </a:bodyPr>
          <a:lstStyle/>
          <a:p>
            <a:endParaRPr lang="en-NZ" dirty="0" smtClean="0"/>
          </a:p>
          <a:p>
            <a:endParaRPr lang="en-NZ" dirty="0"/>
          </a:p>
          <a:p>
            <a:endParaRPr lang="en-NZ" dirty="0" smtClean="0"/>
          </a:p>
          <a:p>
            <a:endParaRPr lang="en-NZ" dirty="0"/>
          </a:p>
          <a:p>
            <a:endParaRPr lang="en-NZ" dirty="0" smtClean="0"/>
          </a:p>
          <a:p>
            <a:endParaRPr lang="en-NZ" dirty="0"/>
          </a:p>
          <a:p>
            <a:endParaRPr lang="en-NZ" dirty="0"/>
          </a:p>
          <a:p>
            <a:pPr marL="0" indent="0">
              <a:buNone/>
            </a:pPr>
            <a:r>
              <a:rPr lang="en-NZ" dirty="0" smtClean="0"/>
              <a:t>Solution: More Neurons Required </a:t>
            </a:r>
            <a:endParaRPr lang="en-US" dirty="0"/>
          </a:p>
        </p:txBody>
      </p:sp>
      <p:sp>
        <p:nvSpPr>
          <p:cNvPr id="3" name="Title 2"/>
          <p:cNvSpPr>
            <a:spLocks noGrp="1"/>
          </p:cNvSpPr>
          <p:nvPr>
            <p:ph type="title"/>
          </p:nvPr>
        </p:nvSpPr>
        <p:spPr/>
        <p:txBody>
          <a:bodyPr/>
          <a:lstStyle/>
          <a:p>
            <a:r>
              <a:rPr lang="en-NZ" dirty="0"/>
              <a:t>McCulloch-Pitts Neuron</a:t>
            </a:r>
            <a:endParaRPr lang="en-US" dirty="0"/>
          </a:p>
        </p:txBody>
      </p:sp>
      <p:cxnSp>
        <p:nvCxnSpPr>
          <p:cNvPr id="5" name="Straight Arrow Connector 4"/>
          <p:cNvCxnSpPr/>
          <p:nvPr/>
        </p:nvCxnSpPr>
        <p:spPr>
          <a:xfrm flipV="1">
            <a:off x="897955" y="2420888"/>
            <a:ext cx="0"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62524" y="4005064"/>
            <a:ext cx="187361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800455" y="2780928"/>
            <a:ext cx="195000" cy="18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00455" y="3915064"/>
            <a:ext cx="195000" cy="18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990077" y="3915064"/>
            <a:ext cx="195000" cy="18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90077" y="2780928"/>
            <a:ext cx="195000" cy="180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18851" y="2154890"/>
            <a:ext cx="421910" cy="369332"/>
          </a:xfrm>
          <a:prstGeom prst="rect">
            <a:avLst/>
          </a:prstGeom>
          <a:noFill/>
        </p:spPr>
        <p:txBody>
          <a:bodyPr wrap="none" rtlCol="0">
            <a:spAutoFit/>
          </a:bodyPr>
          <a:lstStyle/>
          <a:p>
            <a:r>
              <a:rPr lang="en-NZ" dirty="0" smtClean="0"/>
              <a:t>X2</a:t>
            </a:r>
            <a:endParaRPr lang="en-US" dirty="0"/>
          </a:p>
        </p:txBody>
      </p:sp>
      <p:sp>
        <p:nvSpPr>
          <p:cNvPr id="16" name="TextBox 15"/>
          <p:cNvSpPr txBox="1"/>
          <p:nvPr/>
        </p:nvSpPr>
        <p:spPr>
          <a:xfrm>
            <a:off x="2536137" y="3820398"/>
            <a:ext cx="421910" cy="369332"/>
          </a:xfrm>
          <a:prstGeom prst="rect">
            <a:avLst/>
          </a:prstGeom>
          <a:noFill/>
        </p:spPr>
        <p:txBody>
          <a:bodyPr wrap="none" rtlCol="0">
            <a:spAutoFit/>
          </a:bodyPr>
          <a:lstStyle/>
          <a:p>
            <a:r>
              <a:rPr lang="en-NZ" dirty="0" smtClean="0"/>
              <a:t>X1</a:t>
            </a:r>
            <a:endParaRPr lang="en-US" dirty="0"/>
          </a:p>
        </p:txBody>
      </p:sp>
      <p:cxnSp>
        <p:nvCxnSpPr>
          <p:cNvPr id="18" name="Straight Connector 17"/>
          <p:cNvCxnSpPr/>
          <p:nvPr/>
        </p:nvCxnSpPr>
        <p:spPr>
          <a:xfrm>
            <a:off x="1174185" y="2524222"/>
            <a:ext cx="1439961" cy="12961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53974" y="4211796"/>
            <a:ext cx="1098378" cy="369332"/>
          </a:xfrm>
          <a:prstGeom prst="rect">
            <a:avLst/>
          </a:prstGeom>
          <a:noFill/>
        </p:spPr>
        <p:txBody>
          <a:bodyPr wrap="none" rtlCol="0">
            <a:spAutoFit/>
          </a:bodyPr>
          <a:lstStyle/>
          <a:p>
            <a:r>
              <a:rPr lang="en-NZ" dirty="0" smtClean="0"/>
              <a:t>X1 and x2</a:t>
            </a:r>
            <a:endParaRPr lang="en-US" dirty="0"/>
          </a:p>
        </p:txBody>
      </p:sp>
      <p:cxnSp>
        <p:nvCxnSpPr>
          <p:cNvPr id="20" name="Straight Arrow Connector 19"/>
          <p:cNvCxnSpPr/>
          <p:nvPr/>
        </p:nvCxnSpPr>
        <p:spPr>
          <a:xfrm flipV="1">
            <a:off x="3940294" y="2420888"/>
            <a:ext cx="0"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704862" y="4005064"/>
            <a:ext cx="187361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842794" y="2780928"/>
            <a:ext cx="195000" cy="1800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842794" y="3915064"/>
            <a:ext cx="195000" cy="18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032415" y="3915064"/>
            <a:ext cx="195000" cy="180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032415" y="2780928"/>
            <a:ext cx="195000" cy="180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61189" y="2154890"/>
            <a:ext cx="421910" cy="369332"/>
          </a:xfrm>
          <a:prstGeom prst="rect">
            <a:avLst/>
          </a:prstGeom>
          <a:noFill/>
        </p:spPr>
        <p:txBody>
          <a:bodyPr wrap="none" rtlCol="0">
            <a:spAutoFit/>
          </a:bodyPr>
          <a:lstStyle/>
          <a:p>
            <a:r>
              <a:rPr lang="en-NZ" dirty="0" smtClean="0"/>
              <a:t>X2</a:t>
            </a:r>
            <a:endParaRPr lang="en-US" dirty="0"/>
          </a:p>
        </p:txBody>
      </p:sp>
      <p:sp>
        <p:nvSpPr>
          <p:cNvPr id="27" name="TextBox 26"/>
          <p:cNvSpPr txBox="1"/>
          <p:nvPr/>
        </p:nvSpPr>
        <p:spPr>
          <a:xfrm>
            <a:off x="5578475" y="3820398"/>
            <a:ext cx="421910" cy="369332"/>
          </a:xfrm>
          <a:prstGeom prst="rect">
            <a:avLst/>
          </a:prstGeom>
          <a:noFill/>
        </p:spPr>
        <p:txBody>
          <a:bodyPr wrap="none" rtlCol="0">
            <a:spAutoFit/>
          </a:bodyPr>
          <a:lstStyle/>
          <a:p>
            <a:r>
              <a:rPr lang="en-NZ" dirty="0" smtClean="0"/>
              <a:t>X1</a:t>
            </a:r>
            <a:endParaRPr lang="en-US" dirty="0"/>
          </a:p>
        </p:txBody>
      </p:sp>
      <p:cxnSp>
        <p:nvCxnSpPr>
          <p:cNvPr id="28" name="Straight Connector 27"/>
          <p:cNvCxnSpPr/>
          <p:nvPr/>
        </p:nvCxnSpPr>
        <p:spPr>
          <a:xfrm>
            <a:off x="3496544" y="2992190"/>
            <a:ext cx="1439961" cy="12961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096316" y="4211796"/>
            <a:ext cx="946093" cy="369332"/>
          </a:xfrm>
          <a:prstGeom prst="rect">
            <a:avLst/>
          </a:prstGeom>
          <a:noFill/>
        </p:spPr>
        <p:txBody>
          <a:bodyPr wrap="none" rtlCol="0">
            <a:spAutoFit/>
          </a:bodyPr>
          <a:lstStyle/>
          <a:p>
            <a:r>
              <a:rPr lang="en-NZ" dirty="0" smtClean="0"/>
              <a:t>X1 or x2</a:t>
            </a:r>
            <a:endParaRPr lang="en-US" dirty="0"/>
          </a:p>
        </p:txBody>
      </p:sp>
      <p:cxnSp>
        <p:nvCxnSpPr>
          <p:cNvPr id="30" name="Straight Arrow Connector 29"/>
          <p:cNvCxnSpPr/>
          <p:nvPr/>
        </p:nvCxnSpPr>
        <p:spPr>
          <a:xfrm flipV="1">
            <a:off x="6711432" y="2420888"/>
            <a:ext cx="0"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476000" y="4005064"/>
            <a:ext cx="187361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6613932" y="2780928"/>
            <a:ext cx="195000" cy="180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613932" y="3915064"/>
            <a:ext cx="195000" cy="18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803553" y="3915064"/>
            <a:ext cx="195000" cy="180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803553" y="2780928"/>
            <a:ext cx="195000" cy="18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532328" y="2154890"/>
            <a:ext cx="421910" cy="369332"/>
          </a:xfrm>
          <a:prstGeom prst="rect">
            <a:avLst/>
          </a:prstGeom>
          <a:noFill/>
        </p:spPr>
        <p:txBody>
          <a:bodyPr wrap="none" rtlCol="0">
            <a:spAutoFit/>
          </a:bodyPr>
          <a:lstStyle/>
          <a:p>
            <a:r>
              <a:rPr lang="en-NZ" dirty="0" smtClean="0"/>
              <a:t>X2</a:t>
            </a:r>
            <a:endParaRPr lang="en-US" dirty="0"/>
          </a:p>
        </p:txBody>
      </p:sp>
      <p:sp>
        <p:nvSpPr>
          <p:cNvPr id="37" name="TextBox 36"/>
          <p:cNvSpPr txBox="1"/>
          <p:nvPr/>
        </p:nvSpPr>
        <p:spPr>
          <a:xfrm>
            <a:off x="8349614" y="3820398"/>
            <a:ext cx="421910" cy="369332"/>
          </a:xfrm>
          <a:prstGeom prst="rect">
            <a:avLst/>
          </a:prstGeom>
          <a:noFill/>
        </p:spPr>
        <p:txBody>
          <a:bodyPr wrap="none" rtlCol="0">
            <a:spAutoFit/>
          </a:bodyPr>
          <a:lstStyle/>
          <a:p>
            <a:r>
              <a:rPr lang="en-NZ" dirty="0" smtClean="0"/>
              <a:t>X1</a:t>
            </a:r>
            <a:endParaRPr lang="en-US" dirty="0"/>
          </a:p>
        </p:txBody>
      </p:sp>
      <p:sp>
        <p:nvSpPr>
          <p:cNvPr id="39" name="TextBox 38"/>
          <p:cNvSpPr txBox="1"/>
          <p:nvPr/>
        </p:nvSpPr>
        <p:spPr>
          <a:xfrm>
            <a:off x="6867454" y="4211796"/>
            <a:ext cx="1039259" cy="369332"/>
          </a:xfrm>
          <a:prstGeom prst="rect">
            <a:avLst/>
          </a:prstGeom>
          <a:noFill/>
        </p:spPr>
        <p:txBody>
          <a:bodyPr wrap="none" rtlCol="0">
            <a:spAutoFit/>
          </a:bodyPr>
          <a:lstStyle/>
          <a:p>
            <a:r>
              <a:rPr lang="en-NZ" dirty="0" smtClean="0"/>
              <a:t>X1 </a:t>
            </a:r>
            <a:r>
              <a:rPr lang="en-NZ" dirty="0" err="1" smtClean="0"/>
              <a:t>xor</a:t>
            </a:r>
            <a:r>
              <a:rPr lang="en-NZ" dirty="0" smtClean="0"/>
              <a:t> x2</a:t>
            </a:r>
            <a:endParaRPr lang="en-US" dirty="0"/>
          </a:p>
        </p:txBody>
      </p:sp>
      <p:sp>
        <p:nvSpPr>
          <p:cNvPr id="40" name="TextBox 39"/>
          <p:cNvSpPr txBox="1"/>
          <p:nvPr/>
        </p:nvSpPr>
        <p:spPr>
          <a:xfrm>
            <a:off x="7224214" y="2993957"/>
            <a:ext cx="397866" cy="646331"/>
          </a:xfrm>
          <a:prstGeom prst="rect">
            <a:avLst/>
          </a:prstGeom>
          <a:noFill/>
        </p:spPr>
        <p:txBody>
          <a:bodyPr wrap="none" rtlCol="0">
            <a:spAutoFit/>
          </a:bodyPr>
          <a:lstStyle/>
          <a:p>
            <a:r>
              <a:rPr lang="en-NZ" sz="3600" b="1" dirty="0" smtClean="0">
                <a:solidFill>
                  <a:srgbClr val="FF0000"/>
                </a:solidFill>
              </a:rPr>
              <a:t>?</a:t>
            </a:r>
            <a:endParaRPr lang="en-US" b="1" dirty="0">
              <a:solidFill>
                <a:srgbClr val="FF0000"/>
              </a:solidFill>
            </a:endParaRPr>
          </a:p>
        </p:txBody>
      </p:sp>
    </p:spTree>
    <p:extLst>
      <p:ext uri="{BB962C8B-B14F-4D97-AF65-F5344CB8AC3E}">
        <p14:creationId xmlns="" xmlns:p14="http://schemas.microsoft.com/office/powerpoint/2010/main" val="270109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548855" y="2646204"/>
            <a:ext cx="3198347" cy="2481800"/>
            <a:chOff x="1115624" y="2646204"/>
            <a:chExt cx="2952320" cy="2481800"/>
          </a:xfrm>
        </p:grpSpPr>
        <p:sp>
          <p:nvSpPr>
            <p:cNvPr id="153" name="Oval 152"/>
            <p:cNvSpPr/>
            <p:nvPr/>
          </p:nvSpPr>
          <p:spPr>
            <a:xfrm>
              <a:off x="1971344" y="3942348"/>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2123744" y="4094748"/>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1816468" y="3167028"/>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1968868" y="3319428"/>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2121268" y="3471828"/>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1926964" y="4086364"/>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1619688" y="3158644"/>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1619680" y="3438292"/>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1475672" y="3158644"/>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1420424" y="3311044"/>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1802176" y="3366284"/>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1954576" y="3518684"/>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2106976" y="3671084"/>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2259376" y="3823484"/>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411776" y="3975884"/>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1757796" y="3510300"/>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1910196" y="3662700"/>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2051736" y="4446404"/>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1406132" y="3510300"/>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1527464" y="3662700"/>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1766180" y="3662700"/>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1710932" y="3815100"/>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1174296" y="3582316"/>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1326696" y="3734716"/>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1160004" y="3781572"/>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1312404" y="3933972"/>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1464804" y="4086372"/>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1115624" y="3925588"/>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2034968" y="2646204"/>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2187368" y="2798604"/>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2339768" y="2951004"/>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2020676" y="2845460"/>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2173076" y="2997860"/>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1976296" y="2989476"/>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2395008" y="3150260"/>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2547408" y="3302660"/>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2699808" y="3455060"/>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2380716" y="3349516"/>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2533116" y="3501916"/>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2336336" y="3493532"/>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2051728" y="3150260"/>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2204128" y="3302660"/>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2547408" y="3671092"/>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2699808" y="3823492"/>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2533116" y="3870348"/>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1115624" y="4438028"/>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1268024" y="4590428"/>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2339768" y="4158380"/>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1638924" y="4222004"/>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1319832" y="4116460"/>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1472232" y="4268860"/>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1275452" y="4260476"/>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1694164" y="4421260"/>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1846564" y="4573660"/>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1350884" y="4421260"/>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1503284" y="4573660"/>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1129916" y="4662428"/>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1282316" y="4814828"/>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1115624" y="4861684"/>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2827056" y="3302668"/>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2979456" y="3455068"/>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3203864" y="3438292"/>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2812764" y="3501924"/>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2965164" y="3654324"/>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2768384" y="3645940"/>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3040604" y="4751212"/>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3193004" y="4903612"/>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1835704" y="5056004"/>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2843824" y="4742828"/>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2843816" y="5022476"/>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2339760" y="4590428"/>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2461092" y="4742828"/>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2699808" y="4742828"/>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2644560" y="4895228"/>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3026312" y="4950468"/>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3563904" y="4535188"/>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3244812" y="4429644"/>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3397212" y="4582044"/>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3200432" y="4573660"/>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2109444" y="4734436"/>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2261844" y="4886836"/>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2414244" y="5039236"/>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2095152" y="4933692"/>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3275864" y="4734444"/>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1918564" y="4886836"/>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2541492" y="4886844"/>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2492160" y="4374396"/>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2627800" y="4230388"/>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2771808" y="4086364"/>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3275872" y="3726324"/>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3472644" y="4103140"/>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3625044" y="4255540"/>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3275864" y="4094756"/>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3131848" y="4094756"/>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3458352" y="4302396"/>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3995944" y="3887116"/>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3676852" y="3781572"/>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3829252" y="3933972"/>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3632472" y="3925588"/>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3707904" y="4086372"/>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2780200" y="4446404"/>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2932600" y="4598804"/>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2613508" y="4493260"/>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3059848" y="4446412"/>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3059848" y="4255540"/>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2893156" y="4302396"/>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3370548" y="3870340"/>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3203856" y="3917196"/>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3586572" y="3607468"/>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3419880" y="3654324"/>
              <a:ext cx="72000" cy="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1"/>
          <p:cNvSpPr>
            <a:spLocks noGrp="1"/>
          </p:cNvSpPr>
          <p:nvPr>
            <p:ph idx="1"/>
          </p:nvPr>
        </p:nvSpPr>
        <p:spPr/>
        <p:txBody>
          <a:bodyPr/>
          <a:lstStyle/>
          <a:p>
            <a:pPr marL="0" indent="0">
              <a:buNone/>
            </a:pPr>
            <a:r>
              <a:rPr lang="en-NZ" dirty="0" smtClean="0"/>
              <a:t>Nonlinear Classification</a:t>
            </a:r>
          </a:p>
          <a:p>
            <a:pPr marL="0" indent="0">
              <a:buNone/>
            </a:pPr>
            <a:endParaRPr lang="en-NZ" dirty="0" smtClean="0"/>
          </a:p>
        </p:txBody>
      </p:sp>
      <p:sp>
        <p:nvSpPr>
          <p:cNvPr id="3" name="Title 2"/>
          <p:cNvSpPr>
            <a:spLocks noGrp="1"/>
          </p:cNvSpPr>
          <p:nvPr>
            <p:ph type="title"/>
          </p:nvPr>
        </p:nvSpPr>
        <p:spPr/>
        <p:txBody>
          <a:bodyPr/>
          <a:lstStyle/>
          <a:p>
            <a:r>
              <a:rPr lang="en-NZ" dirty="0"/>
              <a:t>McCulloch-Pitts Neuron</a:t>
            </a:r>
            <a:endParaRPr lang="en-US" dirty="0"/>
          </a:p>
        </p:txBody>
      </p:sp>
      <p:cxnSp>
        <p:nvCxnSpPr>
          <p:cNvPr id="32" name="Straight Arrow Connector 31"/>
          <p:cNvCxnSpPr/>
          <p:nvPr/>
        </p:nvCxnSpPr>
        <p:spPr>
          <a:xfrm>
            <a:off x="3236809" y="5238492"/>
            <a:ext cx="3120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345562" y="5085184"/>
            <a:ext cx="474810" cy="369332"/>
          </a:xfrm>
          <a:prstGeom prst="rect">
            <a:avLst/>
          </a:prstGeom>
          <a:noFill/>
        </p:spPr>
        <p:txBody>
          <a:bodyPr wrap="none" rtlCol="0">
            <a:spAutoFit/>
          </a:bodyPr>
          <a:lstStyle/>
          <a:p>
            <a:r>
              <a:rPr lang="en-NZ" dirty="0" smtClean="0"/>
              <a:t>X1 </a:t>
            </a:r>
            <a:endParaRPr lang="en-US" dirty="0"/>
          </a:p>
        </p:txBody>
      </p:sp>
      <p:sp>
        <p:nvSpPr>
          <p:cNvPr id="37" name="TextBox 36"/>
          <p:cNvSpPr txBox="1"/>
          <p:nvPr/>
        </p:nvSpPr>
        <p:spPr>
          <a:xfrm>
            <a:off x="3249528" y="2204864"/>
            <a:ext cx="474810" cy="369332"/>
          </a:xfrm>
          <a:prstGeom prst="rect">
            <a:avLst/>
          </a:prstGeom>
          <a:noFill/>
        </p:spPr>
        <p:txBody>
          <a:bodyPr wrap="none" rtlCol="0">
            <a:spAutoFit/>
          </a:bodyPr>
          <a:lstStyle/>
          <a:p>
            <a:r>
              <a:rPr lang="en-NZ" dirty="0" smtClean="0"/>
              <a:t>X2 </a:t>
            </a:r>
            <a:endParaRPr lang="en-US" dirty="0"/>
          </a:p>
        </p:txBody>
      </p:sp>
      <p:grpSp>
        <p:nvGrpSpPr>
          <p:cNvPr id="5" name="Group 3"/>
          <p:cNvGrpSpPr/>
          <p:nvPr/>
        </p:nvGrpSpPr>
        <p:grpSpPr>
          <a:xfrm>
            <a:off x="3548845" y="2646204"/>
            <a:ext cx="3198347" cy="2481800"/>
            <a:chOff x="3275856" y="2646204"/>
            <a:chExt cx="2952320" cy="2481800"/>
          </a:xfrm>
        </p:grpSpPr>
        <p:sp>
          <p:nvSpPr>
            <p:cNvPr id="36" name="Oval 35"/>
            <p:cNvSpPr/>
            <p:nvPr/>
          </p:nvSpPr>
          <p:spPr>
            <a:xfrm>
              <a:off x="4131576" y="3942348"/>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283976" y="4094748"/>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976700" y="3167028"/>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129100" y="3319428"/>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281500" y="3471828"/>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087196" y="4086364"/>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779920" y="3158644"/>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779912" y="3438292"/>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635904" y="3158644"/>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580656" y="3311044"/>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962408" y="3366284"/>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114808" y="3518684"/>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267208" y="3671084"/>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419608" y="3823484"/>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572008" y="3975884"/>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918028" y="3510300"/>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070428" y="3662700"/>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211968" y="4446404"/>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566364" y="3510300"/>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687696" y="3662700"/>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926412" y="3662700"/>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871164" y="3815100"/>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334528" y="3582316"/>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486928" y="3734716"/>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320236" y="3781572"/>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472636" y="3933972"/>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625036" y="4086372"/>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275856" y="3925588"/>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195200" y="2646204"/>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347600" y="2798604"/>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500000" y="2951004"/>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180908" y="2845460"/>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333308" y="2997860"/>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136528" y="2989476"/>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555240" y="3150260"/>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07640" y="3302660"/>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860040" y="3455060"/>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540948" y="3349516"/>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693348" y="3501916"/>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496568" y="3493532"/>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211960" y="3150260"/>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4364360" y="3302660"/>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707640" y="3671092"/>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4860040" y="3823492"/>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93348" y="3870348"/>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275856" y="4438028"/>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428256" y="4590428"/>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500000" y="4158380"/>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799156" y="4222004"/>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480064" y="4116460"/>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632464" y="4268860"/>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3435684" y="4260476"/>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854396" y="4421260"/>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4006796" y="4573660"/>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3511116" y="4421260"/>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663516" y="4573660"/>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290148" y="4662428"/>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442548" y="4814828"/>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3275856" y="4861684"/>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4987288" y="3302668"/>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5139688" y="3455068"/>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5364096" y="3438292"/>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972996" y="3501924"/>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5125396" y="3654324"/>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928616" y="3645940"/>
              <a:ext cx="72000" cy="72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5200836" y="4751212"/>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5353236" y="4903612"/>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3995936" y="5056004"/>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5004056" y="4742828"/>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5004048" y="5022476"/>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499992" y="4590428"/>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4621324" y="4742828"/>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4860040" y="4742828"/>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804792" y="4895228"/>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5186544" y="4950468"/>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5724136" y="4535188"/>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5405044" y="4429644"/>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5557444" y="4582044"/>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5360664" y="4573660"/>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4269676" y="4734436"/>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4422076" y="4886836"/>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574476" y="5039236"/>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255384" y="4933692"/>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5436096" y="4734444"/>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4078796" y="4886836"/>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4701724" y="4886844"/>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4652392" y="4374396"/>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4788032" y="4230388"/>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4932040" y="4086364"/>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5076056" y="4365104"/>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5436104" y="3726324"/>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5632876" y="4103140"/>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5785276" y="4255540"/>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5436096" y="4094756"/>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5292080" y="4094756"/>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5618584" y="4302396"/>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6156176" y="3887116"/>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5837084" y="3781572"/>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5989484" y="3933972"/>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5792704" y="3925588"/>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5868136" y="4086372"/>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4940432" y="4446404"/>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5092832" y="4598804"/>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4773740" y="4493260"/>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5220080" y="4446412"/>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5220080" y="4255540"/>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5053388" y="4302396"/>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5530780" y="3870340"/>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5364088" y="3917196"/>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5746804" y="3607468"/>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5580112" y="3654324"/>
              <a:ext cx="72000" cy="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3" name="TextBox 272"/>
          <p:cNvSpPr txBox="1"/>
          <p:nvPr/>
        </p:nvSpPr>
        <p:spPr>
          <a:xfrm>
            <a:off x="4874994" y="2492896"/>
            <a:ext cx="1390124" cy="369332"/>
          </a:xfrm>
          <a:prstGeom prst="rect">
            <a:avLst/>
          </a:prstGeom>
          <a:noFill/>
        </p:spPr>
        <p:txBody>
          <a:bodyPr wrap="none" rtlCol="0">
            <a:spAutoFit/>
          </a:bodyPr>
          <a:lstStyle/>
          <a:p>
            <a:r>
              <a:rPr lang="en-NZ" b="1" dirty="0" smtClean="0">
                <a:solidFill>
                  <a:schemeClr val="bg2">
                    <a:lumMod val="50000"/>
                  </a:schemeClr>
                </a:solidFill>
              </a:rPr>
              <a:t>Class A (y=1)</a:t>
            </a:r>
            <a:endParaRPr lang="en-US" b="1" dirty="0">
              <a:solidFill>
                <a:schemeClr val="bg2">
                  <a:lumMod val="50000"/>
                </a:schemeClr>
              </a:solidFill>
            </a:endParaRPr>
          </a:p>
        </p:txBody>
      </p:sp>
      <p:sp>
        <p:nvSpPr>
          <p:cNvPr id="275" name="TextBox 274"/>
          <p:cNvSpPr txBox="1"/>
          <p:nvPr/>
        </p:nvSpPr>
        <p:spPr>
          <a:xfrm>
            <a:off x="6591185" y="4437112"/>
            <a:ext cx="1380506" cy="369332"/>
          </a:xfrm>
          <a:prstGeom prst="rect">
            <a:avLst/>
          </a:prstGeom>
          <a:noFill/>
        </p:spPr>
        <p:txBody>
          <a:bodyPr wrap="none" rtlCol="0">
            <a:spAutoFit/>
          </a:bodyPr>
          <a:lstStyle/>
          <a:p>
            <a:r>
              <a:rPr lang="en-NZ" b="1" dirty="0" smtClean="0">
                <a:solidFill>
                  <a:srgbClr val="FF0000"/>
                </a:solidFill>
              </a:rPr>
              <a:t>Class B (y=0)</a:t>
            </a:r>
            <a:endParaRPr lang="en-US" b="1" dirty="0">
              <a:solidFill>
                <a:srgbClr val="FF0000"/>
              </a:solidFill>
            </a:endParaRPr>
          </a:p>
        </p:txBody>
      </p:sp>
      <p:cxnSp>
        <p:nvCxnSpPr>
          <p:cNvPr id="30" name="Straight Arrow Connector 29"/>
          <p:cNvCxnSpPr/>
          <p:nvPr/>
        </p:nvCxnSpPr>
        <p:spPr>
          <a:xfrm flipV="1">
            <a:off x="3392827" y="2502188"/>
            <a:ext cx="0" cy="2880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3626858" y="2714710"/>
            <a:ext cx="3172955" cy="1722402"/>
          </a:xfrm>
          <a:custGeom>
            <a:avLst/>
            <a:gdLst>
              <a:gd name="connsiteX0" fmla="*/ 0 w 2928881"/>
              <a:gd name="connsiteY0" fmla="*/ 105904 h 1794410"/>
              <a:gd name="connsiteX1" fmla="*/ 851444 w 2928881"/>
              <a:gd name="connsiteY1" fmla="*/ 1794249 h 1794410"/>
              <a:gd name="connsiteX2" fmla="*/ 2698644 w 2928881"/>
              <a:gd name="connsiteY2" fmla="*/ 206916 h 1794410"/>
              <a:gd name="connsiteX3" fmla="*/ 2900681 w 2928881"/>
              <a:gd name="connsiteY3" fmla="*/ 19322 h 1794410"/>
            </a:gdLst>
            <a:ahLst/>
            <a:cxnLst>
              <a:cxn ang="0">
                <a:pos x="connsiteX0" y="connsiteY0"/>
              </a:cxn>
              <a:cxn ang="0">
                <a:pos x="connsiteX1" y="connsiteY1"/>
              </a:cxn>
              <a:cxn ang="0">
                <a:pos x="connsiteX2" y="connsiteY2"/>
              </a:cxn>
              <a:cxn ang="0">
                <a:pos x="connsiteX3" y="connsiteY3"/>
              </a:cxn>
            </a:cxnLst>
            <a:rect l="l" t="t" r="r" b="b"/>
            <a:pathLst>
              <a:path w="2928881" h="1794410">
                <a:moveTo>
                  <a:pt x="0" y="105904"/>
                </a:moveTo>
                <a:cubicBezTo>
                  <a:pt x="200835" y="941659"/>
                  <a:pt x="401670" y="1777414"/>
                  <a:pt x="851444" y="1794249"/>
                </a:cubicBezTo>
                <a:cubicBezTo>
                  <a:pt x="1301218" y="1811084"/>
                  <a:pt x="2357105" y="502737"/>
                  <a:pt x="2698644" y="206916"/>
                </a:cubicBezTo>
                <a:cubicBezTo>
                  <a:pt x="3040184" y="-88905"/>
                  <a:pt x="2900681" y="19322"/>
                  <a:pt x="2900681" y="19322"/>
                </a:cubicBezTo>
              </a:path>
            </a:pathLst>
          </a:custGeom>
          <a:ln w="28575"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67" name="Straight Connector 266"/>
          <p:cNvCxnSpPr/>
          <p:nvPr/>
        </p:nvCxnSpPr>
        <p:spPr>
          <a:xfrm flipH="1">
            <a:off x="3314815" y="3429000"/>
            <a:ext cx="2808316" cy="221458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3392829" y="3212976"/>
            <a:ext cx="2271330" cy="22949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79951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p:cTn id="18" dur="500"/>
                                        <p:tgtEl>
                                          <p:spTgt spid="267"/>
                                        </p:tgtEl>
                                      </p:cBhvr>
                                    </p:animEffect>
                                    <p:set>
                                      <p:cBhvr>
                                        <p:cTn id="19" dur="1" fill="hold">
                                          <p:stCondLst>
                                            <p:cond delay="499"/>
                                          </p:stCondLst>
                                        </p:cTn>
                                        <p:tgtEl>
                                          <p:spTgt spid="26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6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nodeType="clickEffect">
                                  <p:stCondLst>
                                    <p:cond delay="0"/>
                                  </p:stCondLst>
                                  <p:childTnLst>
                                    <p:animEffect transition="out" filter="blinds(horizontal)">
                                      <p:cBhvr>
                                        <p:cTn id="27" dur="500"/>
                                        <p:tgtEl>
                                          <p:spTgt spid="268"/>
                                        </p:tgtEl>
                                      </p:cBhvr>
                                    </p:animEffect>
                                    <p:set>
                                      <p:cBhvr>
                                        <p:cTn id="28" dur="1" fill="hold">
                                          <p:stCondLst>
                                            <p:cond delay="499"/>
                                          </p:stCondLst>
                                        </p:cTn>
                                        <p:tgtEl>
                                          <p:spTgt spid="26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p:bldP spid="275" grpId="0"/>
      <p:bldP spid="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506" y="1066801"/>
            <a:ext cx="8420100" cy="1752599"/>
          </a:xfrm>
        </p:spPr>
        <p:txBody>
          <a:bodyPr>
            <a:normAutofit fontScale="90000"/>
          </a:bodyPr>
          <a:lstStyle/>
          <a:p>
            <a:r>
              <a:rPr lang="en-US" sz="2400" cap="none" dirty="0" smtClean="0">
                <a:latin typeface="Times New Roman" pitchFamily="18" charset="0"/>
                <a:cs typeface="Times New Roman" pitchFamily="18" charset="0"/>
              </a:rPr>
              <a:t>The analysis of a two-layer </a:t>
            </a:r>
            <a:r>
              <a:rPr lang="en-US" sz="2400" cap="none" dirty="0" err="1" smtClean="0">
                <a:latin typeface="Times New Roman" pitchFamily="18" charset="0"/>
                <a:cs typeface="Times New Roman" pitchFamily="18" charset="0"/>
              </a:rPr>
              <a:t>feedforward</a:t>
            </a:r>
            <a:r>
              <a:rPr lang="en-US" sz="2400" cap="none" dirty="0" smtClean="0">
                <a:latin typeface="Times New Roman" pitchFamily="18" charset="0"/>
                <a:cs typeface="Times New Roman" pitchFamily="18" charset="0"/>
              </a:rPr>
              <a:t> network using neurons having the bipolar binary activation function given Main purpose is to find output o</a:t>
            </a:r>
            <a:r>
              <a:rPr lang="en-US" sz="2400" cap="none" baseline="-25000" dirty="0" smtClean="0">
                <a:latin typeface="Times New Roman" pitchFamily="18" charset="0"/>
                <a:cs typeface="Times New Roman" pitchFamily="18" charset="0"/>
              </a:rPr>
              <a:t>5</a:t>
            </a:r>
            <a:r>
              <a:rPr lang="en-US" sz="2400" cap="none" dirty="0" smtClean="0">
                <a:latin typeface="Times New Roman" pitchFamily="18" charset="0"/>
                <a:cs typeface="Times New Roman" pitchFamily="18" charset="0"/>
              </a:rPr>
              <a:t> for a given network and input pattern. Each of the network layers is described</a:t>
            </a:r>
            <a:r>
              <a:rPr lang="en-US" sz="2400" dirty="0" smtClean="0">
                <a:latin typeface="Times New Roman"/>
              </a:rPr>
              <a:t/>
            </a:r>
            <a:br>
              <a:rPr lang="en-US" sz="2400" dirty="0" smtClean="0">
                <a:latin typeface="Times New Roman"/>
              </a:rPr>
            </a:br>
            <a:endParaRPr lang="en-US" sz="2400" dirty="0"/>
          </a:p>
        </p:txBody>
      </p:sp>
      <p:pic>
        <p:nvPicPr>
          <p:cNvPr id="4" name="Picture 2"/>
          <p:cNvPicPr>
            <a:picLocks noChangeAspect="1" noChangeArrowheads="1"/>
          </p:cNvPicPr>
          <p:nvPr/>
        </p:nvPicPr>
        <p:blipFill>
          <a:blip r:embed="rId2" cstate="print"/>
          <a:srcRect/>
          <a:stretch>
            <a:fillRect/>
          </a:stretch>
        </p:blipFill>
        <p:spPr bwMode="auto">
          <a:xfrm>
            <a:off x="681038" y="2667000"/>
            <a:ext cx="7553325" cy="32810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6" name="Picture 4"/>
          <p:cNvPicPr>
            <a:picLocks noChangeAspect="1" noChangeArrowheads="1"/>
          </p:cNvPicPr>
          <p:nvPr/>
        </p:nvPicPr>
        <p:blipFill>
          <a:blip r:embed="rId2" cstate="print"/>
          <a:srcRect/>
          <a:stretch>
            <a:fillRect/>
          </a:stretch>
        </p:blipFill>
        <p:spPr bwMode="auto">
          <a:xfrm>
            <a:off x="990600" y="628650"/>
            <a:ext cx="8110538" cy="5600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p:cNvPicPr>
            <a:picLocks noChangeAspect="1" noChangeArrowheads="1"/>
          </p:cNvPicPr>
          <p:nvPr/>
        </p:nvPicPr>
        <p:blipFill>
          <a:blip r:embed="rId2" cstate="print"/>
          <a:srcRect/>
          <a:stretch>
            <a:fillRect/>
          </a:stretch>
        </p:blipFill>
        <p:spPr bwMode="auto">
          <a:xfrm>
            <a:off x="1981200" y="1295400"/>
            <a:ext cx="6191250" cy="4419600"/>
          </a:xfrm>
          <a:prstGeom prst="rect">
            <a:avLst/>
          </a:prstGeom>
          <a:noFill/>
          <a:ln w="9525">
            <a:noFill/>
            <a:miter lim="800000"/>
            <a:headEnd/>
            <a:tailEnd/>
          </a:ln>
          <a:effectLst/>
        </p:spPr>
      </p:pic>
      <p:pic>
        <p:nvPicPr>
          <p:cNvPr id="183299" name="Picture 3"/>
          <p:cNvPicPr>
            <a:picLocks noChangeAspect="1" noChangeArrowheads="1"/>
          </p:cNvPicPr>
          <p:nvPr/>
        </p:nvPicPr>
        <p:blipFill>
          <a:blip r:embed="rId3" cstate="print"/>
          <a:srcRect/>
          <a:stretch>
            <a:fillRect/>
          </a:stretch>
        </p:blipFill>
        <p:spPr bwMode="auto">
          <a:xfrm>
            <a:off x="3219450" y="914400"/>
            <a:ext cx="2979539" cy="3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533401"/>
            <a:ext cx="8707306" cy="5235582"/>
          </a:xfrm>
        </p:spPr>
        <p:txBody>
          <a:bodyPr>
            <a:normAutofit fontScale="90000"/>
          </a:bodyPr>
          <a:lstStyle/>
          <a:p>
            <a:pPr algn="just"/>
            <a:r>
              <a:rPr lang="en-US" cap="none" dirty="0" smtClean="0"/>
              <a:t>P) The Network used in the figure is an analog – to- digital converter and can be used for coding a continuous value x into 4 bit </a:t>
            </a:r>
            <a:r>
              <a:rPr lang="en-US" cap="none" dirty="0" err="1" smtClean="0"/>
              <a:t>unipolar</a:t>
            </a:r>
            <a:r>
              <a:rPr lang="en-US" cap="none" dirty="0" smtClean="0"/>
              <a:t> binary code (o</a:t>
            </a:r>
            <a:r>
              <a:rPr lang="en-US" cap="none" baseline="-25000" dirty="0" smtClean="0"/>
              <a:t>3</a:t>
            </a:r>
            <a:r>
              <a:rPr lang="en-US" cap="none" dirty="0" smtClean="0"/>
              <a:t> o</a:t>
            </a:r>
            <a:r>
              <a:rPr lang="en-US" cap="none" baseline="-25000" dirty="0" smtClean="0"/>
              <a:t>2</a:t>
            </a:r>
            <a:r>
              <a:rPr lang="en-US" cap="none" dirty="0" smtClean="0"/>
              <a:t> o</a:t>
            </a:r>
            <a:r>
              <a:rPr lang="en-US" cap="none" baseline="-25000" dirty="0" smtClean="0"/>
              <a:t>1</a:t>
            </a:r>
            <a:r>
              <a:rPr lang="en-US" cap="none" dirty="0" smtClean="0"/>
              <a:t> o</a:t>
            </a:r>
            <a:r>
              <a:rPr lang="en-US" cap="none" baseline="-25000" dirty="0" smtClean="0"/>
              <a:t>0</a:t>
            </a:r>
            <a:r>
              <a:rPr lang="en-US" cap="none" dirty="0" smtClean="0"/>
              <a:t>). Analyze the network and find the range of x that is converted in each of the binary code(0 0 0 0),…..(1 1 1 1).Assume </a:t>
            </a:r>
            <a:br>
              <a:rPr lang="en-US" cap="none" dirty="0" smtClean="0"/>
            </a:br>
            <a:r>
              <a:rPr lang="en-US" cap="none" dirty="0" smtClean="0"/>
              <a:t> -1&lt;x&lt;16 and </a:t>
            </a:r>
            <a:r>
              <a:rPr lang="en-US" cap="none" dirty="0" err="1" smtClean="0"/>
              <a:t>unipolar</a:t>
            </a:r>
            <a:r>
              <a:rPr lang="en-US" cap="none" dirty="0" smtClean="0"/>
              <a:t> binary neurons. </a:t>
            </a:r>
            <a:endParaRPr lang="en-US" cap="none" baseline="-250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1" name="Picture 3"/>
          <p:cNvPicPr>
            <a:picLocks noChangeAspect="1" noChangeArrowheads="1"/>
          </p:cNvPicPr>
          <p:nvPr/>
        </p:nvPicPr>
        <p:blipFill>
          <a:blip r:embed="rId2" cstate="print"/>
          <a:srcRect/>
          <a:stretch>
            <a:fillRect/>
          </a:stretch>
        </p:blipFill>
        <p:spPr bwMode="auto">
          <a:xfrm>
            <a:off x="495300" y="381000"/>
            <a:ext cx="8482013" cy="5538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90764" y="1904999"/>
          <a:ext cx="5386389" cy="2743200"/>
        </p:xfrm>
        <a:graphic>
          <a:graphicData uri="http://schemas.openxmlformats.org/drawingml/2006/table">
            <a:tbl>
              <a:tblPr/>
              <a:tblGrid>
                <a:gridCol w="1584898"/>
                <a:gridCol w="1314910"/>
                <a:gridCol w="730620"/>
                <a:gridCol w="1755961"/>
              </a:tblGrid>
              <a:tr h="1036320">
                <a:tc>
                  <a:txBody>
                    <a:bodyPr/>
                    <a:lstStyle/>
                    <a:p>
                      <a:pPr>
                        <a:spcAft>
                          <a:spcPts val="0"/>
                        </a:spcAft>
                      </a:pPr>
                      <a:r>
                        <a:rPr lang="en-IN" sz="3600" dirty="0" err="1">
                          <a:latin typeface="Times New Roman"/>
                          <a:ea typeface="Calibri"/>
                          <a:cs typeface="Bookman Old Style"/>
                        </a:rPr>
                        <a:t>S.no</a:t>
                      </a:r>
                      <a:endParaRPr lang="en-US" sz="3600" dirty="0">
                        <a:latin typeface="Bookman Old Style"/>
                        <a:ea typeface="Calibri"/>
                        <a:cs typeface="Bookman Old Style"/>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N" sz="3600" dirty="0">
                          <a:latin typeface="Times New Roman"/>
                          <a:ea typeface="Calibri"/>
                          <a:cs typeface="Bookman Old Style"/>
                        </a:rPr>
                        <a:t>W1</a:t>
                      </a:r>
                      <a:endParaRPr lang="en-US" sz="3600" dirty="0">
                        <a:latin typeface="Bookman Old Style"/>
                        <a:ea typeface="Calibri"/>
                        <a:cs typeface="Bookman Old Style"/>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N" sz="3600">
                          <a:latin typeface="Times New Roman"/>
                          <a:ea typeface="Calibri"/>
                          <a:cs typeface="Bookman Old Style"/>
                        </a:rPr>
                        <a:t>W2</a:t>
                      </a:r>
                      <a:endParaRPr lang="en-US" sz="3600">
                        <a:latin typeface="Bookman Old Style"/>
                        <a:ea typeface="Calibri"/>
                        <a:cs typeface="Bookman Old Style"/>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N" sz="3600" dirty="0">
                          <a:latin typeface="Times New Roman"/>
                          <a:ea typeface="Calibri"/>
                          <a:cs typeface="Bookman Old Style"/>
                        </a:rPr>
                        <a:t>Threshold Value</a:t>
                      </a:r>
                      <a:endParaRPr lang="en-US" sz="3600" dirty="0">
                        <a:latin typeface="Bookman Old Style"/>
                        <a:ea typeface="Calibri"/>
                        <a:cs typeface="Bookman Old Style"/>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160">
                <a:tc>
                  <a:txBody>
                    <a:bodyPr/>
                    <a:lstStyle/>
                    <a:p>
                      <a:pPr marL="342900" lvl="0" indent="-342900">
                        <a:spcAft>
                          <a:spcPts val="0"/>
                        </a:spcAft>
                        <a:buFont typeface="+mj-lt"/>
                        <a:buNone/>
                      </a:pPr>
                      <a:r>
                        <a:rPr lang="en-IN" sz="3600" dirty="0" smtClean="0">
                          <a:latin typeface="Times New Roman"/>
                          <a:ea typeface="Calibri"/>
                          <a:cs typeface="Bookman Old Style"/>
                        </a:rPr>
                        <a:t>1</a:t>
                      </a:r>
                      <a:endParaRPr lang="en-IN" sz="3600" dirty="0">
                        <a:latin typeface="Times New Roman"/>
                        <a:ea typeface="Calibri"/>
                        <a:cs typeface="Bookman Old Style"/>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N" sz="3600" dirty="0">
                          <a:latin typeface="Times New Roman"/>
                          <a:ea typeface="Calibri"/>
                          <a:cs typeface="Bookman Old Style"/>
                        </a:rPr>
                        <a:t>0.5</a:t>
                      </a:r>
                      <a:endParaRPr lang="en-US" sz="3600" dirty="0">
                        <a:latin typeface="Bookman Old Style"/>
                        <a:ea typeface="Calibri"/>
                        <a:cs typeface="Bookman Old Style"/>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N" sz="3600">
                          <a:latin typeface="Times New Roman"/>
                          <a:ea typeface="Calibri"/>
                          <a:cs typeface="Bookman Old Style"/>
                        </a:rPr>
                        <a:t>0.2</a:t>
                      </a:r>
                      <a:endParaRPr lang="en-US" sz="3600">
                        <a:latin typeface="Bookman Old Style"/>
                        <a:ea typeface="Calibri"/>
                        <a:cs typeface="Bookman Old Style"/>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N" sz="3600">
                          <a:latin typeface="Times New Roman"/>
                          <a:ea typeface="Calibri"/>
                          <a:cs typeface="Bookman Old Style"/>
                        </a:rPr>
                        <a:t>0.2</a:t>
                      </a:r>
                      <a:endParaRPr lang="en-US" sz="3600">
                        <a:latin typeface="Bookman Old Style"/>
                        <a:ea typeface="Calibri"/>
                        <a:cs typeface="Bookman Old Style"/>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160">
                <a:tc>
                  <a:txBody>
                    <a:bodyPr/>
                    <a:lstStyle/>
                    <a:p>
                      <a:pPr marL="342900" lvl="0" indent="-342900">
                        <a:spcAft>
                          <a:spcPts val="0"/>
                        </a:spcAft>
                        <a:buFont typeface="+mj-lt"/>
                        <a:buNone/>
                      </a:pPr>
                      <a:r>
                        <a:rPr lang="en-IN" sz="3600" dirty="0" smtClean="0">
                          <a:latin typeface="Times New Roman"/>
                          <a:ea typeface="Calibri"/>
                          <a:cs typeface="Bookman Old Style"/>
                        </a:rPr>
                        <a:t>2</a:t>
                      </a:r>
                      <a:endParaRPr lang="en-IN" sz="3600" dirty="0">
                        <a:latin typeface="Times New Roman"/>
                        <a:ea typeface="Calibri"/>
                        <a:cs typeface="Bookman Old Style"/>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N" sz="3600" dirty="0">
                          <a:latin typeface="Times New Roman"/>
                          <a:ea typeface="Calibri"/>
                          <a:cs typeface="Bookman Old Style"/>
                        </a:rPr>
                        <a:t>0.8</a:t>
                      </a:r>
                      <a:endParaRPr lang="en-US" sz="3600" dirty="0">
                        <a:latin typeface="Bookman Old Style"/>
                        <a:ea typeface="Calibri"/>
                        <a:cs typeface="Bookman Old Style"/>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N" sz="3600" dirty="0">
                          <a:latin typeface="Times New Roman"/>
                          <a:ea typeface="Calibri"/>
                          <a:cs typeface="Bookman Old Style"/>
                        </a:rPr>
                        <a:t>0.5</a:t>
                      </a:r>
                      <a:endParaRPr lang="en-US" sz="3600" dirty="0">
                        <a:latin typeface="Bookman Old Style"/>
                        <a:ea typeface="Calibri"/>
                        <a:cs typeface="Bookman Old Style"/>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N" sz="3600" dirty="0">
                          <a:latin typeface="Times New Roman"/>
                          <a:ea typeface="Calibri"/>
                          <a:cs typeface="Bookman Old Style"/>
                        </a:rPr>
                        <a:t>0.8</a:t>
                      </a:r>
                      <a:endParaRPr lang="en-US" sz="3600" dirty="0">
                        <a:latin typeface="Bookman Old Style"/>
                        <a:ea typeface="Calibri"/>
                        <a:cs typeface="Bookman Old Style"/>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160">
                <a:tc>
                  <a:txBody>
                    <a:bodyPr/>
                    <a:lstStyle/>
                    <a:p>
                      <a:pPr marL="342900" lvl="0" indent="-342900">
                        <a:spcAft>
                          <a:spcPts val="0"/>
                        </a:spcAft>
                        <a:buFont typeface="+mj-lt"/>
                        <a:buNone/>
                      </a:pPr>
                      <a:r>
                        <a:rPr lang="en-IN" sz="3600" dirty="0" smtClean="0">
                          <a:latin typeface="Times New Roman"/>
                          <a:ea typeface="Calibri"/>
                          <a:cs typeface="Bookman Old Style"/>
                        </a:rPr>
                        <a:t>3</a:t>
                      </a:r>
                      <a:endParaRPr lang="en-IN" sz="3600" dirty="0">
                        <a:latin typeface="Times New Roman"/>
                        <a:ea typeface="Calibri"/>
                        <a:cs typeface="Bookman Old Style"/>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N" sz="3600">
                          <a:latin typeface="Times New Roman"/>
                          <a:ea typeface="Calibri"/>
                          <a:cs typeface="Bookman Old Style"/>
                        </a:rPr>
                        <a:t>0.6</a:t>
                      </a:r>
                      <a:endParaRPr lang="en-US" sz="3600">
                        <a:latin typeface="Bookman Old Style"/>
                        <a:ea typeface="Calibri"/>
                        <a:cs typeface="Bookman Old Style"/>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N" sz="3600">
                          <a:latin typeface="Times New Roman"/>
                          <a:ea typeface="Calibri"/>
                          <a:cs typeface="Bookman Old Style"/>
                        </a:rPr>
                        <a:t>0.4</a:t>
                      </a:r>
                      <a:endParaRPr lang="en-US" sz="3600">
                        <a:latin typeface="Bookman Old Style"/>
                        <a:ea typeface="Calibri"/>
                        <a:cs typeface="Bookman Old Style"/>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N" sz="3600" dirty="0">
                          <a:latin typeface="Times New Roman"/>
                          <a:ea typeface="Calibri"/>
                          <a:cs typeface="Bookman Old Style"/>
                        </a:rPr>
                        <a:t>0.5</a:t>
                      </a:r>
                      <a:endParaRPr lang="en-US" sz="3600" dirty="0">
                        <a:latin typeface="Bookman Old Style"/>
                        <a:ea typeface="Calibri"/>
                        <a:cs typeface="Bookman Old Style"/>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2929" name="Rectangle 1"/>
          <p:cNvSpPr>
            <a:spLocks noChangeArrowheads="1"/>
          </p:cNvSpPr>
          <p:nvPr/>
        </p:nvSpPr>
        <p:spPr bwMode="auto">
          <a:xfrm>
            <a:off x="0" y="3"/>
            <a:ext cx="89154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Construct a truth tables for two inputs by Mc-</a:t>
            </a:r>
            <a:r>
              <a:rPr kumimoji="0" lang="en-US" sz="3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Cullouch</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Pitts neuron model with weights are shown in table</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pavanswathi\Desktop\3_benefits_advantages_of_artificial_intelligence_ai_example_of_ppt_Slide01.jpg"/>
          <p:cNvPicPr>
            <a:picLocks noChangeAspect="1" noChangeArrowheads="1"/>
          </p:cNvPicPr>
          <p:nvPr/>
        </p:nvPicPr>
        <p:blipFill>
          <a:blip r:embed="rId2" cstate="print"/>
          <a:srcRect/>
          <a:stretch>
            <a:fillRect/>
          </a:stretch>
        </p:blipFill>
        <p:spPr bwMode="auto">
          <a:xfrm>
            <a:off x="495300" y="152400"/>
            <a:ext cx="9039225" cy="6705600"/>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741231" y="188917"/>
            <a:ext cx="8420100" cy="865187"/>
          </a:xfrm>
        </p:spPr>
        <p:txBody>
          <a:bodyPr/>
          <a:lstStyle/>
          <a:p>
            <a:pPr eaLnBrk="1" hangingPunct="1"/>
            <a:r>
              <a:rPr lang="en-GB" b="1" smtClean="0">
                <a:solidFill>
                  <a:schemeClr val="accent2"/>
                </a:solidFill>
              </a:rPr>
              <a:t>ANN Learning rules.</a:t>
            </a:r>
            <a:r>
              <a:rPr lang="en-US" smtClean="0"/>
              <a:t> </a:t>
            </a:r>
          </a:p>
        </p:txBody>
      </p:sp>
      <p:sp>
        <p:nvSpPr>
          <p:cNvPr id="1028" name="Rectangle 3"/>
          <p:cNvSpPr>
            <a:spLocks noGrp="1" noChangeArrowheads="1"/>
          </p:cNvSpPr>
          <p:nvPr>
            <p:ph type="subTitle" idx="1"/>
          </p:nvPr>
        </p:nvSpPr>
        <p:spPr>
          <a:xfrm>
            <a:off x="350839" y="1052513"/>
            <a:ext cx="9283436" cy="4032250"/>
          </a:xfrm>
        </p:spPr>
        <p:txBody>
          <a:bodyPr>
            <a:normAutofit fontScale="92500"/>
          </a:bodyPr>
          <a:lstStyle/>
          <a:p>
            <a:pPr algn="l" eaLnBrk="1" hangingPunct="1">
              <a:buFontTx/>
              <a:buChar char="•"/>
            </a:pPr>
            <a:r>
              <a:rPr lang="en-GB" b="1" i="1" dirty="0" smtClean="0">
                <a:solidFill>
                  <a:schemeClr val="accent2"/>
                </a:solidFill>
              </a:rPr>
              <a:t>McCulloch-Pitts neuron capable of:</a:t>
            </a:r>
            <a:r>
              <a:rPr lang="en-GB" dirty="0" smtClean="0"/>
              <a:t> </a:t>
            </a:r>
            <a:r>
              <a:rPr lang="en-GB" b="1" i="1" dirty="0" smtClean="0">
                <a:solidFill>
                  <a:srgbClr val="993366"/>
                </a:solidFill>
              </a:rPr>
              <a:t>storing information and producing logical and arithmetical operations on it</a:t>
            </a:r>
            <a:r>
              <a:rPr lang="en-GB" dirty="0" smtClean="0"/>
              <a:t>.</a:t>
            </a:r>
            <a:r>
              <a:rPr lang="en-GB" sz="2800" dirty="0" smtClean="0"/>
              <a:t> </a:t>
            </a:r>
          </a:p>
          <a:p>
            <a:pPr algn="l" eaLnBrk="1" hangingPunct="1">
              <a:buFontTx/>
              <a:buChar char="•"/>
            </a:pPr>
            <a:endParaRPr lang="en-GB" sz="800" dirty="0" smtClean="0"/>
          </a:p>
          <a:p>
            <a:pPr algn="l" eaLnBrk="1" hangingPunct="1">
              <a:buFontTx/>
              <a:buChar char="•"/>
            </a:pPr>
            <a:endParaRPr lang="en-GB" sz="3600" b="1" i="1" dirty="0" smtClean="0">
              <a:solidFill>
                <a:srgbClr val="FF0000"/>
              </a:solidFill>
            </a:endParaRPr>
          </a:p>
          <a:p>
            <a:pPr algn="l" eaLnBrk="1" hangingPunct="1">
              <a:buFontTx/>
              <a:buChar char="•"/>
            </a:pPr>
            <a:endParaRPr lang="en-GB" sz="3600" b="1" i="1" dirty="0" smtClean="0">
              <a:solidFill>
                <a:srgbClr val="FF0000"/>
              </a:solidFill>
            </a:endParaRPr>
          </a:p>
          <a:p>
            <a:pPr algn="just" eaLnBrk="1" hangingPunct="1">
              <a:buFontTx/>
              <a:buChar char="•"/>
            </a:pPr>
            <a:r>
              <a:rPr lang="en-GB" sz="3600" b="1" i="1" dirty="0" smtClean="0">
                <a:solidFill>
                  <a:srgbClr val="FF0000"/>
                </a:solidFill>
              </a:rPr>
              <a:t>The next step</a:t>
            </a:r>
            <a:r>
              <a:rPr lang="en-GB" dirty="0" smtClean="0"/>
              <a:t> </a:t>
            </a:r>
            <a:r>
              <a:rPr lang="en-GB" dirty="0" smtClean="0">
                <a:solidFill>
                  <a:schemeClr val="tx1"/>
                </a:solidFill>
              </a:rPr>
              <a:t>must be to realise another important function of the brain, which is </a:t>
            </a:r>
            <a:r>
              <a:rPr lang="en-GB" b="1" dirty="0" smtClean="0">
                <a:solidFill>
                  <a:srgbClr val="FF0000"/>
                </a:solidFill>
              </a:rPr>
              <a:t>to acquire new knowledge through experience, 		i.e. </a:t>
            </a:r>
            <a:r>
              <a:rPr lang="en-GB" sz="3600" b="1" i="1" u="sng" dirty="0" smtClean="0">
                <a:solidFill>
                  <a:srgbClr val="FF0000"/>
                </a:solidFill>
              </a:rPr>
              <a:t>learning</a:t>
            </a:r>
            <a:r>
              <a:rPr lang="en-GB" sz="3600" dirty="0" smtClean="0"/>
              <a:t>.</a:t>
            </a:r>
            <a:r>
              <a:rPr lang="en-GB" sz="2800" dirty="0" smtClean="0"/>
              <a:t> </a:t>
            </a:r>
            <a:endParaRPr lang="en-US" sz="2800" dirty="0" smtClean="0"/>
          </a:p>
          <a:p>
            <a:pPr algn="l" eaLnBrk="1" hangingPunct="1">
              <a:buFontTx/>
              <a:buChar char="•"/>
            </a:pPr>
            <a:endParaRPr lang="en-GB" sz="900" dirty="0" smtClean="0"/>
          </a:p>
          <a:p>
            <a:pPr algn="l" eaLnBrk="1" hangingPunct="1">
              <a:buFontTx/>
              <a:buChar char="•"/>
            </a:pPr>
            <a:endParaRPr lang="en-GB" sz="900" dirty="0" smtClean="0"/>
          </a:p>
        </p:txBody>
      </p:sp>
      <p:graphicFrame>
        <p:nvGraphicFramePr>
          <p:cNvPr id="1026" name="Object 4"/>
          <p:cNvGraphicFramePr>
            <a:graphicFrameLocks noChangeAspect="1"/>
          </p:cNvGraphicFramePr>
          <p:nvPr/>
        </p:nvGraphicFramePr>
        <p:xfrm>
          <a:off x="4457702" y="2133603"/>
          <a:ext cx="429948" cy="576263"/>
        </p:xfrm>
        <a:graphic>
          <a:graphicData uri="http://schemas.openxmlformats.org/presentationml/2006/ole">
            <p:oleObj spid="_x0000_s174082" name="Equation" r:id="rId3" imgW="139680" imgH="203040" progId="Equation.3">
              <p:embed/>
            </p:oleObj>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741231" y="333375"/>
            <a:ext cx="8420100" cy="865188"/>
          </a:xfrm>
        </p:spPr>
        <p:txBody>
          <a:bodyPr/>
          <a:lstStyle/>
          <a:p>
            <a:pPr eaLnBrk="1" hangingPunct="1"/>
            <a:r>
              <a:rPr lang="en-GB" b="1" smtClean="0">
                <a:solidFill>
                  <a:schemeClr val="accent2"/>
                </a:solidFill>
              </a:rPr>
              <a:t>ANN Learning rules.</a:t>
            </a:r>
            <a:r>
              <a:rPr lang="en-US" smtClean="0"/>
              <a:t> </a:t>
            </a:r>
          </a:p>
        </p:txBody>
      </p:sp>
      <p:sp>
        <p:nvSpPr>
          <p:cNvPr id="2052" name="Rectangle 3"/>
          <p:cNvSpPr>
            <a:spLocks noGrp="1" noChangeArrowheads="1"/>
          </p:cNvSpPr>
          <p:nvPr>
            <p:ph type="subTitle" idx="1"/>
          </p:nvPr>
        </p:nvSpPr>
        <p:spPr>
          <a:xfrm>
            <a:off x="428229" y="1557338"/>
            <a:ext cx="9049544" cy="4176712"/>
          </a:xfrm>
        </p:spPr>
        <p:txBody>
          <a:bodyPr/>
          <a:lstStyle/>
          <a:p>
            <a:pPr algn="l" eaLnBrk="1" hangingPunct="1"/>
            <a:r>
              <a:rPr lang="en-GB" sz="2800" b="1" i="1" smtClean="0">
                <a:solidFill>
                  <a:srgbClr val="FF0000"/>
                </a:solidFill>
              </a:rPr>
              <a:t>Learning means </a:t>
            </a:r>
          </a:p>
          <a:p>
            <a:pPr algn="l" eaLnBrk="1" hangingPunct="1"/>
            <a:r>
              <a:rPr lang="en-GB" sz="2800" b="1" i="1" smtClean="0">
                <a:solidFill>
                  <a:srgbClr val="FF0000"/>
                </a:solidFill>
              </a:rPr>
              <a:t>		</a:t>
            </a:r>
            <a:r>
              <a:rPr lang="en-GB" sz="2800" b="1" i="1" u="sng" smtClean="0">
                <a:solidFill>
                  <a:srgbClr val="FF0000"/>
                </a:solidFill>
              </a:rPr>
              <a:t>to change in response to experience</a:t>
            </a:r>
            <a:r>
              <a:rPr lang="en-GB" sz="2800" b="1" i="1" smtClean="0">
                <a:solidFill>
                  <a:srgbClr val="FF0000"/>
                </a:solidFill>
              </a:rPr>
              <a:t>.</a:t>
            </a:r>
            <a:r>
              <a:rPr lang="en-GB" sz="2800" b="1" i="1" smtClean="0"/>
              <a:t> </a:t>
            </a:r>
          </a:p>
          <a:p>
            <a:pPr algn="l" eaLnBrk="1" hangingPunct="1"/>
            <a:r>
              <a:rPr lang="en-GB" sz="2400" smtClean="0"/>
              <a:t>In a network of MP-neurons binary weights of connections and thresholds are fixed. The only change can be the change of pattern of connections, which is technically expensive.</a:t>
            </a:r>
            <a:r>
              <a:rPr lang="en-GB" sz="2800" smtClean="0"/>
              <a:t> </a:t>
            </a:r>
          </a:p>
          <a:p>
            <a:pPr algn="l" eaLnBrk="1" hangingPunct="1"/>
            <a:endParaRPr lang="en-GB" sz="2800" smtClean="0"/>
          </a:p>
          <a:p>
            <a:pPr algn="l" eaLnBrk="1" hangingPunct="1"/>
            <a:r>
              <a:rPr lang="en-GB" sz="2800" b="1" smtClean="0">
                <a:solidFill>
                  <a:srgbClr val="FF0000"/>
                </a:solidFill>
              </a:rPr>
              <a:t>Some easily changeable free parameters are needed.</a:t>
            </a:r>
            <a:r>
              <a:rPr lang="en-GB" sz="2800" smtClean="0"/>
              <a:t> </a:t>
            </a:r>
            <a:endParaRPr lang="en-US" sz="2800" b="1" i="1" smtClean="0"/>
          </a:p>
        </p:txBody>
      </p:sp>
      <p:graphicFrame>
        <p:nvGraphicFramePr>
          <p:cNvPr id="2050" name="Object 4"/>
          <p:cNvGraphicFramePr>
            <a:graphicFrameLocks noChangeAspect="1"/>
          </p:cNvGraphicFramePr>
          <p:nvPr/>
        </p:nvGraphicFramePr>
        <p:xfrm>
          <a:off x="4641720" y="3860803"/>
          <a:ext cx="429948" cy="576263"/>
        </p:xfrm>
        <a:graphic>
          <a:graphicData uri="http://schemas.openxmlformats.org/presentationml/2006/ole">
            <p:oleObj spid="_x0000_s175106" name="Equation" r:id="rId3" imgW="139680" imgH="203040" progId="Equation.3">
              <p:embed/>
            </p:oleObj>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41233" y="404813"/>
            <a:ext cx="8421819" cy="874712"/>
          </a:xfrm>
        </p:spPr>
        <p:txBody>
          <a:bodyPr/>
          <a:lstStyle/>
          <a:p>
            <a:pPr eaLnBrk="1" hangingPunct="1"/>
            <a:r>
              <a:rPr lang="en-GB" b="1" smtClean="0">
                <a:solidFill>
                  <a:schemeClr val="accent2"/>
                </a:solidFill>
              </a:rPr>
              <a:t>ANN Learning rules.</a:t>
            </a:r>
            <a:r>
              <a:rPr lang="en-US" smtClean="0"/>
              <a:t> </a:t>
            </a:r>
          </a:p>
        </p:txBody>
      </p:sp>
      <p:pic>
        <p:nvPicPr>
          <p:cNvPr id="30723" name="Picture 7" descr="PERCEPT_1"/>
          <p:cNvPicPr>
            <a:picLocks noGrp="1" noChangeAspect="1" noChangeArrowheads="1"/>
          </p:cNvPicPr>
          <p:nvPr>
            <p:ph sz="half" idx="1"/>
          </p:nvPr>
        </p:nvPicPr>
        <p:blipFill>
          <a:blip r:embed="rId2" cstate="print"/>
          <a:srcRect b="8957"/>
          <a:stretch>
            <a:fillRect/>
          </a:stretch>
        </p:blipFill>
        <p:spPr>
          <a:xfrm>
            <a:off x="1910691" y="1341438"/>
            <a:ext cx="4117181" cy="2514600"/>
          </a:xfrm>
          <a:noFill/>
        </p:spPr>
      </p:pic>
      <p:sp>
        <p:nvSpPr>
          <p:cNvPr id="30724" name="Rectangle 8"/>
          <p:cNvSpPr>
            <a:spLocks noGrp="1" noChangeArrowheads="1"/>
          </p:cNvSpPr>
          <p:nvPr>
            <p:ph type="body" sz="half" idx="2"/>
          </p:nvPr>
        </p:nvSpPr>
        <p:spPr>
          <a:xfrm>
            <a:off x="507341" y="4114804"/>
            <a:ext cx="8970433" cy="2409825"/>
          </a:xfrm>
        </p:spPr>
        <p:txBody>
          <a:bodyPr/>
          <a:lstStyle/>
          <a:p>
            <a:pPr eaLnBrk="1" hangingPunct="1"/>
            <a:r>
              <a:rPr lang="en-GB" sz="2800" b="1" smtClean="0">
                <a:solidFill>
                  <a:schemeClr val="accent2"/>
                </a:solidFill>
              </a:rPr>
              <a:t>The ideal free parameters to adjust</a:t>
            </a:r>
            <a:r>
              <a:rPr lang="en-GB" sz="2800" smtClean="0"/>
              <a:t>, and so to resolve learning without changing pattern of connections, </a:t>
            </a:r>
            <a:r>
              <a:rPr lang="en-GB" sz="2800" b="1" smtClean="0">
                <a:solidFill>
                  <a:schemeClr val="accent2"/>
                </a:solidFill>
              </a:rPr>
              <a:t>are the weights of connections</a:t>
            </a:r>
            <a:r>
              <a:rPr lang="en-GB" sz="2800" smtClean="0"/>
              <a:t> </a:t>
            </a:r>
            <a:r>
              <a:rPr lang="en-GB" b="1" i="1" smtClean="0">
                <a:solidFill>
                  <a:schemeClr val="accent2"/>
                </a:solidFill>
              </a:rPr>
              <a:t>w</a:t>
            </a:r>
            <a:r>
              <a:rPr lang="en-GB" b="1" i="1" baseline="-25000" smtClean="0">
                <a:solidFill>
                  <a:schemeClr val="accent2"/>
                </a:solidFill>
              </a:rPr>
              <a:t>ji</a:t>
            </a:r>
            <a:r>
              <a:rPr lang="en-GB" sz="2800" i="1" smtClean="0"/>
              <a:t>.</a:t>
            </a:r>
            <a:r>
              <a:rPr lang="en-GB" sz="2800" smtClean="0"/>
              <a:t> </a:t>
            </a:r>
            <a:endParaRPr lang="en-GB" sz="900" smtClean="0"/>
          </a:p>
        </p:txBody>
      </p:sp>
      <p:sp>
        <p:nvSpPr>
          <p:cNvPr id="30725" name="Text Box 9"/>
          <p:cNvSpPr txBox="1">
            <a:spLocks noChangeArrowheads="1"/>
          </p:cNvSpPr>
          <p:nvPr/>
        </p:nvSpPr>
        <p:spPr bwMode="auto">
          <a:xfrm>
            <a:off x="6278961" y="3357563"/>
            <a:ext cx="1784078" cy="369332"/>
          </a:xfrm>
          <a:prstGeom prst="rect">
            <a:avLst/>
          </a:prstGeom>
          <a:noFill/>
          <a:ln w="9525">
            <a:noFill/>
            <a:miter lim="800000"/>
            <a:headEnd/>
            <a:tailEnd/>
          </a:ln>
        </p:spPr>
        <p:txBody>
          <a:bodyPr wrap="none">
            <a:spAutoFit/>
          </a:bodyPr>
          <a:lstStyle/>
          <a:p>
            <a:r>
              <a:rPr lang="en-GB" b="1" baseline="0"/>
              <a:t>Abstract neuron.</a:t>
            </a:r>
            <a:endParaRPr lang="en-US" b="1" baseline="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41233" y="260354"/>
            <a:ext cx="8421819" cy="874713"/>
          </a:xfrm>
        </p:spPr>
        <p:txBody>
          <a:bodyPr/>
          <a:lstStyle/>
          <a:p>
            <a:pPr eaLnBrk="1" hangingPunct="1"/>
            <a:r>
              <a:rPr lang="en-GB" b="1" smtClean="0">
                <a:solidFill>
                  <a:schemeClr val="accent2"/>
                </a:solidFill>
              </a:rPr>
              <a:t>ANN Learning rules.</a:t>
            </a:r>
            <a:r>
              <a:rPr lang="en-US" smtClean="0"/>
              <a:t> </a:t>
            </a:r>
          </a:p>
        </p:txBody>
      </p:sp>
      <p:pic>
        <p:nvPicPr>
          <p:cNvPr id="31747" name="Picture 3" descr="PERCEPT_1"/>
          <p:cNvPicPr>
            <a:picLocks noGrp="1" noChangeAspect="1" noChangeArrowheads="1"/>
          </p:cNvPicPr>
          <p:nvPr>
            <p:ph sz="half" idx="1"/>
          </p:nvPr>
        </p:nvPicPr>
        <p:blipFill>
          <a:blip r:embed="rId2" cstate="print"/>
          <a:srcRect b="8957"/>
          <a:stretch>
            <a:fillRect/>
          </a:stretch>
        </p:blipFill>
        <p:spPr>
          <a:xfrm>
            <a:off x="584730" y="1773238"/>
            <a:ext cx="4117181" cy="2514600"/>
          </a:xfrm>
          <a:noFill/>
        </p:spPr>
      </p:pic>
      <p:sp>
        <p:nvSpPr>
          <p:cNvPr id="31748" name="Rectangle 4"/>
          <p:cNvSpPr>
            <a:spLocks noGrp="1" noChangeArrowheads="1"/>
          </p:cNvSpPr>
          <p:nvPr>
            <p:ph type="body" sz="half" idx="2"/>
          </p:nvPr>
        </p:nvSpPr>
        <p:spPr>
          <a:xfrm>
            <a:off x="4719111" y="1268413"/>
            <a:ext cx="4758664" cy="4248150"/>
          </a:xfrm>
        </p:spPr>
        <p:txBody>
          <a:bodyPr/>
          <a:lstStyle/>
          <a:p>
            <a:pPr eaLnBrk="1" hangingPunct="1"/>
            <a:r>
              <a:rPr lang="en-GB" sz="2800" smtClean="0"/>
              <a:t>Definition:</a:t>
            </a:r>
            <a:r>
              <a:rPr lang="en-GB" smtClean="0"/>
              <a:t> </a:t>
            </a:r>
          </a:p>
          <a:p>
            <a:pPr eaLnBrk="1" hangingPunct="1">
              <a:buFontTx/>
              <a:buNone/>
            </a:pPr>
            <a:r>
              <a:rPr lang="en-GB" smtClean="0"/>
              <a:t>	</a:t>
            </a:r>
            <a:r>
              <a:rPr lang="en-GB" b="1" smtClean="0">
                <a:solidFill>
                  <a:srgbClr val="FF0000"/>
                </a:solidFill>
              </a:rPr>
              <a:t>ANN learning rule defines</a:t>
            </a:r>
            <a:r>
              <a:rPr lang="en-GB" sz="3600" b="1" i="1" u="sng" smtClean="0">
                <a:solidFill>
                  <a:srgbClr val="FF0000"/>
                </a:solidFill>
              </a:rPr>
              <a:t> how to adjust the weights of connections to get desirable output</a:t>
            </a:r>
            <a:r>
              <a:rPr lang="en-GB" i="1" u="sng" smtClean="0"/>
              <a:t>.</a:t>
            </a:r>
            <a:r>
              <a:rPr lang="en-GB" sz="2800" i="1" u="sng" smtClean="0"/>
              <a:t> </a:t>
            </a:r>
            <a:endParaRPr lang="en-US" sz="2800" i="1" u="sng"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662122" y="188917"/>
            <a:ext cx="8499211" cy="936625"/>
          </a:xfrm>
        </p:spPr>
        <p:txBody>
          <a:bodyPr/>
          <a:lstStyle/>
          <a:p>
            <a:pPr eaLnBrk="1" hangingPunct="1"/>
            <a:r>
              <a:rPr lang="en-GB" b="1" smtClean="0">
                <a:solidFill>
                  <a:schemeClr val="accent2"/>
                </a:solidFill>
              </a:rPr>
              <a:t>Hebb’s rule (1949).</a:t>
            </a:r>
            <a:endParaRPr lang="en-US" b="1" smtClean="0">
              <a:solidFill>
                <a:schemeClr val="accent2"/>
              </a:solidFill>
            </a:endParaRPr>
          </a:p>
        </p:txBody>
      </p:sp>
      <p:sp>
        <p:nvSpPr>
          <p:cNvPr id="3077" name="Rectangle 3"/>
          <p:cNvSpPr>
            <a:spLocks noGrp="1" noChangeArrowheads="1"/>
          </p:cNvSpPr>
          <p:nvPr>
            <p:ph type="body" sz="half" idx="1"/>
          </p:nvPr>
        </p:nvSpPr>
        <p:spPr>
          <a:xfrm>
            <a:off x="741231" y="1412878"/>
            <a:ext cx="8502650" cy="4321175"/>
          </a:xfrm>
        </p:spPr>
        <p:txBody>
          <a:bodyPr/>
          <a:lstStyle/>
          <a:p>
            <a:pPr algn="just" eaLnBrk="1" hangingPunct="1">
              <a:lnSpc>
                <a:spcPct val="90000"/>
              </a:lnSpc>
              <a:buFontTx/>
              <a:buNone/>
            </a:pPr>
            <a:r>
              <a:rPr lang="en-GB" sz="2800" dirty="0" smtClean="0"/>
              <a:t>The simplest formalisation of </a:t>
            </a:r>
            <a:r>
              <a:rPr lang="en-GB" sz="2800" dirty="0" err="1" smtClean="0"/>
              <a:t>Hebb’s</a:t>
            </a:r>
            <a:r>
              <a:rPr lang="en-GB" sz="2800" dirty="0" smtClean="0"/>
              <a:t> rule is </a:t>
            </a:r>
            <a:r>
              <a:rPr lang="en-GB" sz="2800" b="1" i="1" dirty="0" smtClean="0">
                <a:solidFill>
                  <a:srgbClr val="FF0000"/>
                </a:solidFill>
              </a:rPr>
              <a:t>to increase weight of connection at every next instant  in the way</a:t>
            </a:r>
            <a:r>
              <a:rPr lang="en-GB" sz="2800" dirty="0" smtClean="0"/>
              <a:t>: </a:t>
            </a:r>
          </a:p>
          <a:p>
            <a:pPr algn="just" eaLnBrk="1" hangingPunct="1">
              <a:lnSpc>
                <a:spcPct val="90000"/>
              </a:lnSpc>
              <a:buFontTx/>
              <a:buNone/>
            </a:pPr>
            <a:endParaRPr lang="en-GB" sz="2800" dirty="0" smtClean="0"/>
          </a:p>
          <a:p>
            <a:pPr eaLnBrk="1" hangingPunct="1">
              <a:lnSpc>
                <a:spcPct val="90000"/>
              </a:lnSpc>
              <a:buFontTx/>
              <a:buNone/>
            </a:pPr>
            <a:endParaRPr lang="en-GB" sz="1000" dirty="0" smtClean="0"/>
          </a:p>
          <a:p>
            <a:pPr eaLnBrk="1" hangingPunct="1">
              <a:lnSpc>
                <a:spcPct val="90000"/>
              </a:lnSpc>
              <a:buFontTx/>
              <a:buNone/>
            </a:pPr>
            <a:r>
              <a:rPr lang="en-GB" sz="2800" dirty="0" smtClean="0"/>
              <a:t>                                                                              (1)</a:t>
            </a:r>
          </a:p>
          <a:p>
            <a:pPr eaLnBrk="1" hangingPunct="1">
              <a:lnSpc>
                <a:spcPct val="90000"/>
              </a:lnSpc>
              <a:buFontTx/>
              <a:buNone/>
            </a:pPr>
            <a:r>
              <a:rPr lang="en-GB" sz="2800" dirty="0" smtClean="0"/>
              <a:t>where  </a:t>
            </a:r>
          </a:p>
          <a:p>
            <a:pPr eaLnBrk="1" hangingPunct="1">
              <a:lnSpc>
                <a:spcPct val="90000"/>
              </a:lnSpc>
              <a:buFontTx/>
              <a:buNone/>
            </a:pPr>
            <a:r>
              <a:rPr lang="en-GB" sz="2800" dirty="0" smtClean="0"/>
              <a:t>                                                                              </a:t>
            </a:r>
          </a:p>
          <a:p>
            <a:pPr eaLnBrk="1" hangingPunct="1">
              <a:lnSpc>
                <a:spcPct val="90000"/>
              </a:lnSpc>
              <a:buFontTx/>
              <a:buNone/>
            </a:pPr>
            <a:r>
              <a:rPr lang="en-GB" sz="2800" dirty="0" smtClean="0"/>
              <a:t>                                                                                (2)</a:t>
            </a:r>
          </a:p>
        </p:txBody>
      </p:sp>
      <p:graphicFrame>
        <p:nvGraphicFramePr>
          <p:cNvPr id="3074" name="Object 4"/>
          <p:cNvGraphicFramePr>
            <a:graphicFrameLocks noChangeAspect="1"/>
          </p:cNvGraphicFramePr>
          <p:nvPr>
            <p:ph sz="quarter" idx="2"/>
          </p:nvPr>
        </p:nvGraphicFramePr>
        <p:xfrm>
          <a:off x="2045694" y="2743203"/>
          <a:ext cx="3522564" cy="1008063"/>
        </p:xfrm>
        <a:graphic>
          <a:graphicData uri="http://schemas.openxmlformats.org/presentationml/2006/ole">
            <p:oleObj spid="_x0000_s176130" name="Equation" r:id="rId3" imgW="1091880" imgH="253800" progId="Equation.3">
              <p:embed/>
            </p:oleObj>
          </a:graphicData>
        </a:graphic>
      </p:graphicFrame>
      <p:graphicFrame>
        <p:nvGraphicFramePr>
          <p:cNvPr id="3075" name="Object 6"/>
          <p:cNvGraphicFramePr>
            <a:graphicFrameLocks noChangeAspect="1"/>
          </p:cNvGraphicFramePr>
          <p:nvPr>
            <p:ph sz="quarter" idx="3"/>
          </p:nvPr>
        </p:nvGraphicFramePr>
        <p:xfrm>
          <a:off x="1950244" y="3962400"/>
          <a:ext cx="3589636" cy="1244600"/>
        </p:xfrm>
        <a:graphic>
          <a:graphicData uri="http://schemas.openxmlformats.org/presentationml/2006/ole">
            <p:oleObj spid="_x0000_s176131" name="Equation" r:id="rId4" imgW="901440" imgH="253800" progId="Equation.3">
              <p:embed/>
            </p:oleObj>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662122" y="188917"/>
            <a:ext cx="8499211" cy="936625"/>
          </a:xfrm>
        </p:spPr>
        <p:txBody>
          <a:bodyPr/>
          <a:lstStyle/>
          <a:p>
            <a:pPr eaLnBrk="1" hangingPunct="1"/>
            <a:r>
              <a:rPr lang="en-GB" b="1" smtClean="0">
                <a:solidFill>
                  <a:schemeClr val="accent2"/>
                </a:solidFill>
              </a:rPr>
              <a:t>Hebb’s rule (1949).</a:t>
            </a:r>
            <a:endParaRPr lang="en-US" b="1" smtClean="0">
              <a:solidFill>
                <a:schemeClr val="accent2"/>
              </a:solidFill>
            </a:endParaRPr>
          </a:p>
        </p:txBody>
      </p:sp>
      <p:sp>
        <p:nvSpPr>
          <p:cNvPr id="4101" name="Rectangle 3"/>
          <p:cNvSpPr>
            <a:spLocks noGrp="1" noChangeArrowheads="1"/>
          </p:cNvSpPr>
          <p:nvPr>
            <p:ph type="body" sz="half" idx="1"/>
          </p:nvPr>
        </p:nvSpPr>
        <p:spPr>
          <a:xfrm>
            <a:off x="507341" y="1341442"/>
            <a:ext cx="9047824" cy="4967287"/>
          </a:xfrm>
        </p:spPr>
        <p:txBody>
          <a:bodyPr/>
          <a:lstStyle/>
          <a:p>
            <a:pPr eaLnBrk="1" hangingPunct="1">
              <a:lnSpc>
                <a:spcPct val="90000"/>
              </a:lnSpc>
              <a:buFontTx/>
              <a:buNone/>
            </a:pPr>
            <a:r>
              <a:rPr lang="en-GB" sz="2000" dirty="0" smtClean="0"/>
              <a:t>                                                                                                                </a:t>
            </a:r>
            <a:r>
              <a:rPr lang="en-GB" sz="2400" dirty="0" smtClean="0"/>
              <a:t>(1)</a:t>
            </a:r>
          </a:p>
          <a:p>
            <a:pPr eaLnBrk="1" hangingPunct="1">
              <a:lnSpc>
                <a:spcPct val="90000"/>
              </a:lnSpc>
              <a:buFontTx/>
              <a:buNone/>
            </a:pPr>
            <a:r>
              <a:rPr lang="en-GB" sz="2400" dirty="0" smtClean="0"/>
              <a:t>where</a:t>
            </a:r>
          </a:p>
          <a:p>
            <a:pPr eaLnBrk="1" hangingPunct="1">
              <a:lnSpc>
                <a:spcPct val="90000"/>
              </a:lnSpc>
              <a:buFontTx/>
              <a:buNone/>
            </a:pPr>
            <a:r>
              <a:rPr lang="en-GB" sz="2400" dirty="0" smtClean="0"/>
              <a:t>                                                                                              (2)</a:t>
            </a:r>
          </a:p>
          <a:p>
            <a:pPr eaLnBrk="1" hangingPunct="1">
              <a:lnSpc>
                <a:spcPct val="90000"/>
              </a:lnSpc>
              <a:buFontTx/>
              <a:buNone/>
            </a:pPr>
            <a:r>
              <a:rPr lang="en-GB" sz="2400" dirty="0" smtClean="0"/>
              <a:t>here </a:t>
            </a:r>
            <a:r>
              <a:rPr lang="en-GB" sz="2400" i="1" dirty="0" smtClean="0"/>
              <a:t> </a:t>
            </a:r>
          </a:p>
          <a:p>
            <a:pPr eaLnBrk="1" hangingPunct="1">
              <a:lnSpc>
                <a:spcPct val="90000"/>
              </a:lnSpc>
              <a:buFontTx/>
              <a:buNone/>
            </a:pPr>
            <a:r>
              <a:rPr lang="en-GB" sz="2400" b="1" i="1" dirty="0" err="1" smtClean="0">
                <a:solidFill>
                  <a:schemeClr val="accent2"/>
                </a:solidFill>
              </a:rPr>
              <a:t>w</a:t>
            </a:r>
            <a:r>
              <a:rPr lang="en-GB" sz="2400" b="1" i="1" baseline="-25000" dirty="0" err="1" smtClean="0">
                <a:solidFill>
                  <a:schemeClr val="accent2"/>
                </a:solidFill>
              </a:rPr>
              <a:t>ji</a:t>
            </a:r>
            <a:r>
              <a:rPr lang="en-GB" sz="2400" b="1" i="1" baseline="30000" dirty="0" err="1" smtClean="0">
                <a:solidFill>
                  <a:schemeClr val="accent2"/>
                </a:solidFill>
              </a:rPr>
              <a:t>k</a:t>
            </a:r>
            <a:r>
              <a:rPr lang="en-GB" sz="2400" dirty="0" smtClean="0"/>
              <a:t> is the </a:t>
            </a:r>
            <a:r>
              <a:rPr lang="en-GB" sz="2400" b="1" i="1" dirty="0" smtClean="0"/>
              <a:t>weight </a:t>
            </a:r>
            <a:r>
              <a:rPr lang="en-GB" sz="2400" dirty="0" smtClean="0"/>
              <a:t>of connection </a:t>
            </a:r>
            <a:r>
              <a:rPr lang="en-GB" sz="2400" b="1" dirty="0" smtClean="0"/>
              <a:t>at instant </a:t>
            </a:r>
            <a:r>
              <a:rPr lang="en-GB" sz="2400" b="1" i="1" dirty="0" smtClean="0"/>
              <a:t>k</a:t>
            </a:r>
            <a:r>
              <a:rPr lang="en-GB" sz="2400" dirty="0" smtClean="0"/>
              <a:t>, </a:t>
            </a:r>
          </a:p>
          <a:p>
            <a:pPr eaLnBrk="1" hangingPunct="1">
              <a:lnSpc>
                <a:spcPct val="90000"/>
              </a:lnSpc>
              <a:buFontTx/>
              <a:buNone/>
            </a:pPr>
            <a:endParaRPr lang="en-GB" sz="800" dirty="0" smtClean="0"/>
          </a:p>
          <a:p>
            <a:pPr eaLnBrk="1" hangingPunct="1">
              <a:lnSpc>
                <a:spcPct val="90000"/>
              </a:lnSpc>
              <a:buFontTx/>
              <a:buNone/>
            </a:pPr>
            <a:r>
              <a:rPr lang="en-GB" sz="2400" b="1" i="1" dirty="0" smtClean="0">
                <a:solidFill>
                  <a:schemeClr val="accent2"/>
                </a:solidFill>
              </a:rPr>
              <a:t>w</a:t>
            </a:r>
            <a:r>
              <a:rPr lang="en-GB" sz="2400" b="1" i="1" baseline="-25000" dirty="0" smtClean="0">
                <a:solidFill>
                  <a:schemeClr val="accent2"/>
                </a:solidFill>
              </a:rPr>
              <a:t>ji</a:t>
            </a:r>
            <a:r>
              <a:rPr lang="en-GB" sz="2400" b="1" i="1" baseline="30000" dirty="0" smtClean="0">
                <a:solidFill>
                  <a:schemeClr val="accent2"/>
                </a:solidFill>
              </a:rPr>
              <a:t>k+1</a:t>
            </a:r>
            <a:r>
              <a:rPr lang="en-GB" sz="2400" dirty="0" smtClean="0"/>
              <a:t> is the </a:t>
            </a:r>
            <a:r>
              <a:rPr lang="en-GB" sz="2400" b="1" i="1" dirty="0" smtClean="0"/>
              <a:t>weight </a:t>
            </a:r>
            <a:r>
              <a:rPr lang="en-GB" sz="2400" dirty="0" smtClean="0"/>
              <a:t>of connection at the following </a:t>
            </a:r>
            <a:r>
              <a:rPr lang="en-GB" sz="2400" b="1" dirty="0" smtClean="0"/>
              <a:t>instant </a:t>
            </a:r>
            <a:r>
              <a:rPr lang="en-GB" sz="2400" b="1" i="1" dirty="0" smtClean="0"/>
              <a:t>k+</a:t>
            </a:r>
            <a:r>
              <a:rPr lang="en-GB" sz="2400" b="1" dirty="0" smtClean="0"/>
              <a:t>1</a:t>
            </a:r>
            <a:r>
              <a:rPr lang="en-GB" sz="2400" dirty="0" smtClean="0"/>
              <a:t>,  </a:t>
            </a:r>
          </a:p>
          <a:p>
            <a:pPr eaLnBrk="1" hangingPunct="1">
              <a:lnSpc>
                <a:spcPct val="90000"/>
              </a:lnSpc>
              <a:buFontTx/>
              <a:buNone/>
            </a:pPr>
            <a:endParaRPr lang="en-GB" sz="800" dirty="0" smtClean="0"/>
          </a:p>
          <a:p>
            <a:pPr eaLnBrk="1" hangingPunct="1">
              <a:lnSpc>
                <a:spcPct val="90000"/>
              </a:lnSpc>
              <a:buFontTx/>
              <a:buNone/>
            </a:pPr>
            <a:r>
              <a:rPr lang="en-GB" sz="2400" b="1" dirty="0" err="1" smtClean="0">
                <a:solidFill>
                  <a:schemeClr val="accent2"/>
                </a:solidFill>
                <a:latin typeface="Symbol" pitchFamily="18" charset="2"/>
              </a:rPr>
              <a:t>D</a:t>
            </a:r>
            <a:r>
              <a:rPr lang="en-GB" sz="2400" b="1" i="1" dirty="0" err="1" smtClean="0">
                <a:solidFill>
                  <a:schemeClr val="accent2"/>
                </a:solidFill>
              </a:rPr>
              <a:t>w</a:t>
            </a:r>
            <a:r>
              <a:rPr lang="en-GB" sz="2400" b="1" i="1" baseline="-25000" dirty="0" err="1" smtClean="0">
                <a:solidFill>
                  <a:schemeClr val="accent2"/>
                </a:solidFill>
              </a:rPr>
              <a:t>ji</a:t>
            </a:r>
            <a:r>
              <a:rPr lang="en-GB" sz="2400" b="1" i="1" baseline="30000" dirty="0" err="1" smtClean="0">
                <a:solidFill>
                  <a:schemeClr val="accent2"/>
                </a:solidFill>
              </a:rPr>
              <a:t>k</a:t>
            </a:r>
            <a:r>
              <a:rPr lang="en-GB" sz="2400" i="1" baseline="30000" dirty="0" smtClean="0"/>
              <a:t> </a:t>
            </a:r>
            <a:r>
              <a:rPr lang="en-GB" sz="2400" i="1" dirty="0" smtClean="0"/>
              <a:t> </a:t>
            </a:r>
            <a:r>
              <a:rPr lang="en-GB" sz="2400" dirty="0" smtClean="0"/>
              <a:t>is </a:t>
            </a:r>
            <a:r>
              <a:rPr lang="en-GB" sz="2400" b="1" i="1" dirty="0" smtClean="0"/>
              <a:t>increment</a:t>
            </a:r>
            <a:r>
              <a:rPr lang="en-GB" sz="2400" dirty="0" smtClean="0"/>
              <a:t> by which the weight of connection is enlarged, </a:t>
            </a:r>
          </a:p>
          <a:p>
            <a:pPr eaLnBrk="1" hangingPunct="1">
              <a:lnSpc>
                <a:spcPct val="90000"/>
              </a:lnSpc>
              <a:buFontTx/>
              <a:buNone/>
            </a:pPr>
            <a:endParaRPr lang="en-GB" sz="800" dirty="0" smtClean="0"/>
          </a:p>
          <a:p>
            <a:pPr eaLnBrk="1" hangingPunct="1">
              <a:lnSpc>
                <a:spcPct val="90000"/>
              </a:lnSpc>
              <a:buFontTx/>
              <a:buNone/>
            </a:pPr>
            <a:r>
              <a:rPr lang="en-GB" sz="2400" b="1" i="1" dirty="0" smtClean="0">
                <a:solidFill>
                  <a:schemeClr val="accent2"/>
                </a:solidFill>
              </a:rPr>
              <a:t>C</a:t>
            </a:r>
            <a:r>
              <a:rPr lang="en-GB" sz="2400" i="1" dirty="0" smtClean="0"/>
              <a:t> </a:t>
            </a:r>
            <a:r>
              <a:rPr lang="en-GB" sz="2400" dirty="0" smtClean="0"/>
              <a:t>is positive coefficient which determines </a:t>
            </a:r>
            <a:r>
              <a:rPr lang="en-GB" sz="2400" b="1" i="1" dirty="0" smtClean="0"/>
              <a:t>learning rate</a:t>
            </a:r>
            <a:r>
              <a:rPr lang="en-GB" sz="2400" dirty="0" smtClean="0"/>
              <a:t>, </a:t>
            </a:r>
            <a:r>
              <a:rPr lang="en-GB" sz="2400" i="1" dirty="0" smtClean="0"/>
              <a:t> </a:t>
            </a:r>
          </a:p>
          <a:p>
            <a:pPr eaLnBrk="1" hangingPunct="1">
              <a:lnSpc>
                <a:spcPct val="90000"/>
              </a:lnSpc>
              <a:buFontTx/>
              <a:buNone/>
            </a:pPr>
            <a:endParaRPr lang="en-GB" sz="800" i="1" dirty="0" smtClean="0"/>
          </a:p>
          <a:p>
            <a:pPr eaLnBrk="1" hangingPunct="1">
              <a:lnSpc>
                <a:spcPct val="90000"/>
              </a:lnSpc>
              <a:buFontTx/>
              <a:buNone/>
            </a:pPr>
            <a:r>
              <a:rPr lang="en-GB" sz="2400" b="1" i="1" dirty="0" err="1" smtClean="0">
                <a:solidFill>
                  <a:schemeClr val="accent2"/>
                </a:solidFill>
              </a:rPr>
              <a:t>a</a:t>
            </a:r>
            <a:r>
              <a:rPr lang="en-GB" sz="2400" b="1" i="1" baseline="-25000" dirty="0" err="1" smtClean="0">
                <a:solidFill>
                  <a:schemeClr val="accent2"/>
                </a:solidFill>
              </a:rPr>
              <a:t>i</a:t>
            </a:r>
            <a:r>
              <a:rPr lang="en-GB" sz="2400" b="1" i="1" baseline="30000" dirty="0" err="1" smtClean="0">
                <a:solidFill>
                  <a:schemeClr val="accent2"/>
                </a:solidFill>
              </a:rPr>
              <a:t>k</a:t>
            </a:r>
            <a:r>
              <a:rPr lang="en-GB" sz="2400" i="1" dirty="0" smtClean="0"/>
              <a:t> </a:t>
            </a:r>
            <a:r>
              <a:rPr lang="en-GB" sz="2400" dirty="0" smtClean="0"/>
              <a:t>is </a:t>
            </a:r>
            <a:r>
              <a:rPr lang="en-GB" sz="2400" b="1" i="1" dirty="0" smtClean="0"/>
              <a:t>input </a:t>
            </a:r>
            <a:r>
              <a:rPr lang="en-GB" sz="2400" dirty="0" smtClean="0"/>
              <a:t>value from the pre synaptic neuron at instant </a:t>
            </a:r>
            <a:r>
              <a:rPr lang="en-GB" sz="2400" i="1" dirty="0" smtClean="0"/>
              <a:t>k, </a:t>
            </a:r>
          </a:p>
          <a:p>
            <a:pPr eaLnBrk="1" hangingPunct="1">
              <a:lnSpc>
                <a:spcPct val="90000"/>
              </a:lnSpc>
              <a:buFontTx/>
              <a:buNone/>
            </a:pPr>
            <a:endParaRPr lang="en-GB" sz="800" i="1" dirty="0" smtClean="0"/>
          </a:p>
          <a:p>
            <a:pPr eaLnBrk="1" hangingPunct="1">
              <a:lnSpc>
                <a:spcPct val="90000"/>
              </a:lnSpc>
              <a:buFontTx/>
              <a:buNone/>
            </a:pPr>
            <a:r>
              <a:rPr lang="en-GB" sz="2400" b="1" i="1" dirty="0" err="1" smtClean="0">
                <a:solidFill>
                  <a:schemeClr val="accent2"/>
                </a:solidFill>
              </a:rPr>
              <a:t>X</a:t>
            </a:r>
            <a:r>
              <a:rPr lang="en-GB" sz="2400" b="1" i="1" baseline="-25000" dirty="0" err="1" smtClean="0">
                <a:solidFill>
                  <a:schemeClr val="accent2"/>
                </a:solidFill>
              </a:rPr>
              <a:t>j</a:t>
            </a:r>
            <a:r>
              <a:rPr lang="en-GB" sz="2400" b="1" i="1" baseline="30000" dirty="0" err="1" smtClean="0">
                <a:solidFill>
                  <a:schemeClr val="accent2"/>
                </a:solidFill>
              </a:rPr>
              <a:t>k</a:t>
            </a:r>
            <a:r>
              <a:rPr lang="en-GB" sz="2400" dirty="0" smtClean="0"/>
              <a:t> </a:t>
            </a:r>
            <a:r>
              <a:rPr lang="en-GB" sz="2400" i="1" dirty="0" smtClean="0"/>
              <a:t> </a:t>
            </a:r>
            <a:r>
              <a:rPr lang="en-GB" sz="2400" dirty="0" smtClean="0"/>
              <a:t>is </a:t>
            </a:r>
            <a:r>
              <a:rPr lang="en-GB" sz="2400" b="1" i="1" dirty="0" smtClean="0"/>
              <a:t>output</a:t>
            </a:r>
            <a:r>
              <a:rPr lang="en-GB" sz="2400" dirty="0" smtClean="0"/>
              <a:t> of the postsynaptic neuron at the same instant </a:t>
            </a:r>
            <a:r>
              <a:rPr lang="en-GB" sz="2400" i="1" dirty="0" smtClean="0"/>
              <a:t>k</a:t>
            </a:r>
            <a:r>
              <a:rPr lang="en-GB" sz="2400" dirty="0" smtClean="0"/>
              <a:t>. </a:t>
            </a:r>
          </a:p>
          <a:p>
            <a:pPr eaLnBrk="1" hangingPunct="1">
              <a:lnSpc>
                <a:spcPct val="90000"/>
              </a:lnSpc>
              <a:buFontTx/>
              <a:buNone/>
            </a:pPr>
            <a:endParaRPr lang="en-US" sz="2400" dirty="0" smtClean="0"/>
          </a:p>
        </p:txBody>
      </p:sp>
      <p:graphicFrame>
        <p:nvGraphicFramePr>
          <p:cNvPr id="4098" name="Object 4"/>
          <p:cNvGraphicFramePr>
            <a:graphicFrameLocks noChangeAspect="1"/>
          </p:cNvGraphicFramePr>
          <p:nvPr>
            <p:ph sz="quarter" idx="2"/>
          </p:nvPr>
        </p:nvGraphicFramePr>
        <p:xfrm>
          <a:off x="3648970" y="1268416"/>
          <a:ext cx="2112764" cy="604837"/>
        </p:xfrm>
        <a:graphic>
          <a:graphicData uri="http://schemas.openxmlformats.org/presentationml/2006/ole">
            <p:oleObj spid="_x0000_s177154" name="Equation" r:id="rId3" imgW="1091880" imgH="253800" progId="Equation.3">
              <p:embed/>
            </p:oleObj>
          </a:graphicData>
        </a:graphic>
      </p:graphicFrame>
      <p:graphicFrame>
        <p:nvGraphicFramePr>
          <p:cNvPr id="4099" name="Object 5"/>
          <p:cNvGraphicFramePr>
            <a:graphicFrameLocks noChangeAspect="1"/>
          </p:cNvGraphicFramePr>
          <p:nvPr>
            <p:ph sz="quarter" idx="3"/>
          </p:nvPr>
        </p:nvGraphicFramePr>
        <p:xfrm>
          <a:off x="3824389" y="1989141"/>
          <a:ext cx="1730970" cy="600075"/>
        </p:xfrm>
        <a:graphic>
          <a:graphicData uri="http://schemas.openxmlformats.org/presentationml/2006/ole">
            <p:oleObj spid="_x0000_s177155" name="Equation" r:id="rId4" imgW="901440" imgH="253800" progId="Equation.3">
              <p:embed/>
            </p:oleObj>
          </a:graphicData>
        </a:graphic>
      </p:graphicFrame>
      <p:sp>
        <p:nvSpPr>
          <p:cNvPr id="4102" name="Rectangle 6"/>
          <p:cNvSpPr>
            <a:spLocks noChangeArrowheads="1"/>
          </p:cNvSpPr>
          <p:nvPr/>
        </p:nvSpPr>
        <p:spPr bwMode="auto">
          <a:xfrm>
            <a:off x="507340" y="1196979"/>
            <a:ext cx="8813932" cy="1368425"/>
          </a:xfrm>
          <a:prstGeom prst="rect">
            <a:avLst/>
          </a:prstGeom>
          <a:noFill/>
          <a:ln w="381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662122" y="188917"/>
            <a:ext cx="8499211" cy="936625"/>
          </a:xfrm>
        </p:spPr>
        <p:txBody>
          <a:bodyPr/>
          <a:lstStyle/>
          <a:p>
            <a:pPr eaLnBrk="1" hangingPunct="1"/>
            <a:r>
              <a:rPr lang="en-GB" b="1" smtClean="0">
                <a:solidFill>
                  <a:schemeClr val="accent2"/>
                </a:solidFill>
              </a:rPr>
              <a:t>Hebb’s rule (1949).</a:t>
            </a:r>
            <a:endParaRPr lang="en-US" b="1" smtClean="0">
              <a:solidFill>
                <a:schemeClr val="accent2"/>
              </a:solidFill>
            </a:endParaRPr>
          </a:p>
        </p:txBody>
      </p:sp>
      <p:sp>
        <p:nvSpPr>
          <p:cNvPr id="5125" name="Rectangle 3"/>
          <p:cNvSpPr>
            <a:spLocks noGrp="1" noChangeArrowheads="1"/>
          </p:cNvSpPr>
          <p:nvPr>
            <p:ph type="body" sz="half" idx="1"/>
          </p:nvPr>
        </p:nvSpPr>
        <p:spPr>
          <a:xfrm>
            <a:off x="507341" y="1341442"/>
            <a:ext cx="9047824" cy="4967287"/>
          </a:xfrm>
        </p:spPr>
        <p:txBody>
          <a:bodyPr/>
          <a:lstStyle/>
          <a:p>
            <a:pPr eaLnBrk="1" hangingPunct="1">
              <a:lnSpc>
                <a:spcPct val="90000"/>
              </a:lnSpc>
              <a:buFontTx/>
              <a:buNone/>
            </a:pPr>
            <a:r>
              <a:rPr lang="en-GB" sz="2000" dirty="0" smtClean="0"/>
              <a:t>                                                                                                                </a:t>
            </a:r>
            <a:r>
              <a:rPr lang="en-GB" sz="2400" dirty="0" smtClean="0"/>
              <a:t>(1)</a:t>
            </a:r>
          </a:p>
          <a:p>
            <a:pPr eaLnBrk="1" hangingPunct="1">
              <a:lnSpc>
                <a:spcPct val="90000"/>
              </a:lnSpc>
              <a:buFontTx/>
              <a:buNone/>
            </a:pPr>
            <a:r>
              <a:rPr lang="en-GB" sz="2400" dirty="0" smtClean="0"/>
              <a:t>where</a:t>
            </a:r>
          </a:p>
          <a:p>
            <a:pPr eaLnBrk="1" hangingPunct="1">
              <a:lnSpc>
                <a:spcPct val="90000"/>
              </a:lnSpc>
              <a:buFontTx/>
              <a:buNone/>
            </a:pPr>
            <a:r>
              <a:rPr lang="en-GB" sz="2400" dirty="0" smtClean="0"/>
              <a:t>                                                                                              (2)</a:t>
            </a:r>
          </a:p>
          <a:p>
            <a:pPr eaLnBrk="1" hangingPunct="1">
              <a:lnSpc>
                <a:spcPct val="90000"/>
              </a:lnSpc>
              <a:buFontTx/>
              <a:buNone/>
            </a:pPr>
            <a:endParaRPr lang="en-GB" sz="2400" dirty="0" smtClean="0"/>
          </a:p>
          <a:p>
            <a:pPr algn="just" eaLnBrk="1" hangingPunct="1">
              <a:lnSpc>
                <a:spcPct val="90000"/>
              </a:lnSpc>
            </a:pPr>
            <a:r>
              <a:rPr lang="en-GB" sz="2400" dirty="0" smtClean="0"/>
              <a:t>Thus, </a:t>
            </a:r>
            <a:r>
              <a:rPr lang="en-GB" sz="2800" b="1" dirty="0" smtClean="0">
                <a:solidFill>
                  <a:schemeClr val="accent2"/>
                </a:solidFill>
              </a:rPr>
              <a:t>the weight of connection changes at the next instant only if </a:t>
            </a:r>
            <a:r>
              <a:rPr lang="en-GB" sz="2800" b="1" i="1" dirty="0" smtClean="0">
                <a:solidFill>
                  <a:schemeClr val="accent2"/>
                </a:solidFill>
              </a:rPr>
              <a:t>both</a:t>
            </a:r>
            <a:r>
              <a:rPr lang="en-GB" sz="2800" b="1" dirty="0" smtClean="0">
                <a:solidFill>
                  <a:schemeClr val="accent2"/>
                </a:solidFill>
              </a:rPr>
              <a:t> preceding input via this connection and the resulting output </a:t>
            </a:r>
            <a:r>
              <a:rPr lang="en-GB" sz="2800" b="1" i="1" u="sng" dirty="0" smtClean="0">
                <a:solidFill>
                  <a:schemeClr val="accent2"/>
                </a:solidFill>
              </a:rPr>
              <a:t>simultaneously</a:t>
            </a:r>
            <a:r>
              <a:rPr lang="en-GB" sz="2800" b="1" dirty="0" smtClean="0">
                <a:solidFill>
                  <a:schemeClr val="accent2"/>
                </a:solidFill>
              </a:rPr>
              <a:t> are not equal to 0</a:t>
            </a:r>
            <a:r>
              <a:rPr lang="en-GB" sz="2800" dirty="0" smtClean="0"/>
              <a:t>.</a:t>
            </a:r>
            <a:r>
              <a:rPr lang="en-GB" sz="2400" dirty="0" smtClean="0"/>
              <a:t> </a:t>
            </a:r>
          </a:p>
          <a:p>
            <a:pPr eaLnBrk="1" hangingPunct="1">
              <a:lnSpc>
                <a:spcPct val="90000"/>
              </a:lnSpc>
              <a:buFontTx/>
              <a:buNone/>
            </a:pPr>
            <a:endParaRPr lang="en-US" sz="2400" dirty="0" smtClean="0"/>
          </a:p>
        </p:txBody>
      </p:sp>
      <p:graphicFrame>
        <p:nvGraphicFramePr>
          <p:cNvPr id="5122" name="Object 4"/>
          <p:cNvGraphicFramePr>
            <a:graphicFrameLocks noChangeAspect="1"/>
          </p:cNvGraphicFramePr>
          <p:nvPr>
            <p:ph sz="quarter" idx="2"/>
          </p:nvPr>
        </p:nvGraphicFramePr>
        <p:xfrm>
          <a:off x="3700563" y="1268416"/>
          <a:ext cx="2112764" cy="604837"/>
        </p:xfrm>
        <a:graphic>
          <a:graphicData uri="http://schemas.openxmlformats.org/presentationml/2006/ole">
            <p:oleObj spid="_x0000_s178178" name="Equation" r:id="rId3" imgW="1091880" imgH="253800" progId="Equation.3">
              <p:embed/>
            </p:oleObj>
          </a:graphicData>
        </a:graphic>
      </p:graphicFrame>
      <p:graphicFrame>
        <p:nvGraphicFramePr>
          <p:cNvPr id="5123" name="Object 5"/>
          <p:cNvGraphicFramePr>
            <a:graphicFrameLocks noChangeAspect="1"/>
          </p:cNvGraphicFramePr>
          <p:nvPr>
            <p:ph sz="quarter" idx="3"/>
          </p:nvPr>
        </p:nvGraphicFramePr>
        <p:xfrm>
          <a:off x="3775374" y="1989141"/>
          <a:ext cx="1828998" cy="600075"/>
        </p:xfrm>
        <a:graphic>
          <a:graphicData uri="http://schemas.openxmlformats.org/presentationml/2006/ole">
            <p:oleObj spid="_x0000_s178179" name="Equation" r:id="rId4" imgW="952200" imgH="253800" progId="Equation.3">
              <p:embed/>
            </p:oleObj>
          </a:graphicData>
        </a:graphic>
      </p:graphicFrame>
      <p:sp>
        <p:nvSpPr>
          <p:cNvPr id="5126" name="Rectangle 6"/>
          <p:cNvSpPr>
            <a:spLocks noChangeArrowheads="1"/>
          </p:cNvSpPr>
          <p:nvPr/>
        </p:nvSpPr>
        <p:spPr bwMode="auto">
          <a:xfrm>
            <a:off x="507340" y="1196979"/>
            <a:ext cx="8813932" cy="1368425"/>
          </a:xfrm>
          <a:prstGeom prst="rect">
            <a:avLst/>
          </a:prstGeom>
          <a:noFill/>
          <a:ln w="381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662122" y="188917"/>
            <a:ext cx="8499211" cy="936625"/>
          </a:xfrm>
        </p:spPr>
        <p:txBody>
          <a:bodyPr/>
          <a:lstStyle/>
          <a:p>
            <a:pPr eaLnBrk="1" hangingPunct="1"/>
            <a:r>
              <a:rPr lang="en-GB" b="1" smtClean="0">
                <a:solidFill>
                  <a:schemeClr val="accent2"/>
                </a:solidFill>
              </a:rPr>
              <a:t>Hebb’s rule (1949).</a:t>
            </a:r>
            <a:endParaRPr lang="en-US" b="1" smtClean="0">
              <a:solidFill>
                <a:schemeClr val="accent2"/>
              </a:solidFill>
            </a:endParaRPr>
          </a:p>
        </p:txBody>
      </p:sp>
      <p:sp>
        <p:nvSpPr>
          <p:cNvPr id="6149" name="Rectangle 3"/>
          <p:cNvSpPr>
            <a:spLocks noGrp="1" noChangeArrowheads="1"/>
          </p:cNvSpPr>
          <p:nvPr>
            <p:ph type="body" sz="half" idx="1"/>
          </p:nvPr>
        </p:nvSpPr>
        <p:spPr>
          <a:xfrm>
            <a:off x="507341" y="1341442"/>
            <a:ext cx="9047824" cy="4967287"/>
          </a:xfrm>
        </p:spPr>
        <p:txBody>
          <a:bodyPr/>
          <a:lstStyle/>
          <a:p>
            <a:pPr eaLnBrk="1" hangingPunct="1">
              <a:lnSpc>
                <a:spcPct val="90000"/>
              </a:lnSpc>
              <a:buFontTx/>
              <a:buNone/>
            </a:pPr>
            <a:r>
              <a:rPr lang="en-GB" sz="2000" smtClean="0"/>
              <a:t>                                                                                                                </a:t>
            </a:r>
            <a:r>
              <a:rPr lang="en-GB" sz="2400" smtClean="0"/>
              <a:t>(1)</a:t>
            </a:r>
          </a:p>
          <a:p>
            <a:pPr eaLnBrk="1" hangingPunct="1">
              <a:lnSpc>
                <a:spcPct val="90000"/>
              </a:lnSpc>
              <a:buFontTx/>
              <a:buNone/>
            </a:pPr>
            <a:r>
              <a:rPr lang="en-GB" sz="2400" smtClean="0"/>
              <a:t>where</a:t>
            </a:r>
          </a:p>
          <a:p>
            <a:pPr eaLnBrk="1" hangingPunct="1">
              <a:lnSpc>
                <a:spcPct val="90000"/>
              </a:lnSpc>
              <a:buFontTx/>
              <a:buNone/>
            </a:pPr>
            <a:r>
              <a:rPr lang="en-GB" sz="2400" smtClean="0"/>
              <a:t>                                                                                              (2)</a:t>
            </a:r>
          </a:p>
          <a:p>
            <a:pPr eaLnBrk="1" hangingPunct="1">
              <a:lnSpc>
                <a:spcPct val="90000"/>
              </a:lnSpc>
              <a:buFontTx/>
              <a:buNone/>
            </a:pPr>
            <a:endParaRPr lang="en-GB" sz="2400" smtClean="0"/>
          </a:p>
          <a:p>
            <a:pPr eaLnBrk="1" hangingPunct="1">
              <a:lnSpc>
                <a:spcPct val="90000"/>
              </a:lnSpc>
            </a:pPr>
            <a:r>
              <a:rPr lang="en-GB" smtClean="0"/>
              <a:t>Equation (2) emphasises the </a:t>
            </a:r>
            <a:r>
              <a:rPr lang="en-GB" b="1" smtClean="0">
                <a:solidFill>
                  <a:srgbClr val="FF0000"/>
                </a:solidFill>
              </a:rPr>
              <a:t>correlation nature of a Hebbian synapse</a:t>
            </a:r>
            <a:r>
              <a:rPr lang="en-GB" smtClean="0"/>
              <a:t>. It is sometimes referred to as the </a:t>
            </a:r>
            <a:r>
              <a:rPr lang="en-GB" b="1" i="1" u="sng" smtClean="0">
                <a:solidFill>
                  <a:srgbClr val="008000"/>
                </a:solidFill>
              </a:rPr>
              <a:t>activity product rule</a:t>
            </a:r>
            <a:r>
              <a:rPr lang="en-GB" i="1" smtClean="0"/>
              <a:t>.</a:t>
            </a:r>
            <a:r>
              <a:rPr lang="en-GB" sz="2400" smtClean="0"/>
              <a:t> </a:t>
            </a:r>
          </a:p>
          <a:p>
            <a:pPr eaLnBrk="1" hangingPunct="1">
              <a:lnSpc>
                <a:spcPct val="90000"/>
              </a:lnSpc>
              <a:buFontTx/>
              <a:buNone/>
            </a:pPr>
            <a:endParaRPr lang="en-GB" sz="2400" smtClean="0"/>
          </a:p>
        </p:txBody>
      </p:sp>
      <p:graphicFrame>
        <p:nvGraphicFramePr>
          <p:cNvPr id="6146" name="Object 4"/>
          <p:cNvGraphicFramePr>
            <a:graphicFrameLocks noChangeAspect="1"/>
          </p:cNvGraphicFramePr>
          <p:nvPr>
            <p:ph sz="quarter" idx="2"/>
          </p:nvPr>
        </p:nvGraphicFramePr>
        <p:xfrm>
          <a:off x="3614143" y="1268416"/>
          <a:ext cx="2285604" cy="604837"/>
        </p:xfrm>
        <a:graphic>
          <a:graphicData uri="http://schemas.openxmlformats.org/presentationml/2006/ole">
            <p:oleObj spid="_x0000_s179202" name="Equation" r:id="rId3" imgW="1180800" imgH="253800" progId="Equation.3">
              <p:embed/>
            </p:oleObj>
          </a:graphicData>
        </a:graphic>
      </p:graphicFrame>
      <p:graphicFrame>
        <p:nvGraphicFramePr>
          <p:cNvPr id="6147" name="Object 5"/>
          <p:cNvGraphicFramePr>
            <a:graphicFrameLocks noChangeAspect="1"/>
          </p:cNvGraphicFramePr>
          <p:nvPr>
            <p:ph sz="quarter" idx="3"/>
          </p:nvPr>
        </p:nvGraphicFramePr>
        <p:xfrm>
          <a:off x="3775374" y="1989141"/>
          <a:ext cx="1828998" cy="600075"/>
        </p:xfrm>
        <a:graphic>
          <a:graphicData uri="http://schemas.openxmlformats.org/presentationml/2006/ole">
            <p:oleObj spid="_x0000_s179203" name="Equation" r:id="rId4" imgW="952200" imgH="253800" progId="Equation.3">
              <p:embed/>
            </p:oleObj>
          </a:graphicData>
        </a:graphic>
      </p:graphicFrame>
      <p:sp>
        <p:nvSpPr>
          <p:cNvPr id="6150" name="Rectangle 6"/>
          <p:cNvSpPr>
            <a:spLocks noChangeArrowheads="1"/>
          </p:cNvSpPr>
          <p:nvPr/>
        </p:nvSpPr>
        <p:spPr bwMode="auto">
          <a:xfrm>
            <a:off x="507340" y="1196979"/>
            <a:ext cx="8813932" cy="1368425"/>
          </a:xfrm>
          <a:prstGeom prst="rect">
            <a:avLst/>
          </a:prstGeom>
          <a:noFill/>
          <a:ln w="381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662122" y="188917"/>
            <a:ext cx="8499211" cy="936625"/>
          </a:xfrm>
        </p:spPr>
        <p:txBody>
          <a:bodyPr/>
          <a:lstStyle/>
          <a:p>
            <a:pPr eaLnBrk="1" hangingPunct="1"/>
            <a:r>
              <a:rPr lang="en-GB" b="1" smtClean="0">
                <a:solidFill>
                  <a:schemeClr val="accent2"/>
                </a:solidFill>
              </a:rPr>
              <a:t>Hebb’s rule (1949).</a:t>
            </a:r>
            <a:endParaRPr lang="en-US" b="1" smtClean="0">
              <a:solidFill>
                <a:schemeClr val="accent2"/>
              </a:solidFill>
            </a:endParaRPr>
          </a:p>
        </p:txBody>
      </p:sp>
      <p:sp>
        <p:nvSpPr>
          <p:cNvPr id="7173" name="Rectangle 3"/>
          <p:cNvSpPr>
            <a:spLocks noGrp="1" noChangeArrowheads="1"/>
          </p:cNvSpPr>
          <p:nvPr>
            <p:ph type="body" sz="half" idx="1"/>
          </p:nvPr>
        </p:nvSpPr>
        <p:spPr>
          <a:xfrm>
            <a:off x="507341" y="1341442"/>
            <a:ext cx="9047824" cy="4967287"/>
          </a:xfrm>
        </p:spPr>
        <p:txBody>
          <a:bodyPr/>
          <a:lstStyle/>
          <a:p>
            <a:pPr eaLnBrk="1" hangingPunct="1">
              <a:lnSpc>
                <a:spcPct val="90000"/>
              </a:lnSpc>
              <a:buFontTx/>
              <a:buNone/>
            </a:pPr>
            <a:r>
              <a:rPr lang="en-GB" sz="2000" smtClean="0"/>
              <a:t>                                                                                                                </a:t>
            </a:r>
            <a:r>
              <a:rPr lang="en-GB" sz="2400" smtClean="0"/>
              <a:t>(1)</a:t>
            </a:r>
          </a:p>
          <a:p>
            <a:pPr eaLnBrk="1" hangingPunct="1">
              <a:lnSpc>
                <a:spcPct val="90000"/>
              </a:lnSpc>
              <a:buFontTx/>
              <a:buNone/>
            </a:pPr>
            <a:r>
              <a:rPr lang="en-GB" sz="2400" smtClean="0"/>
              <a:t>where</a:t>
            </a:r>
          </a:p>
          <a:p>
            <a:pPr eaLnBrk="1" hangingPunct="1">
              <a:lnSpc>
                <a:spcPct val="90000"/>
              </a:lnSpc>
              <a:buFontTx/>
              <a:buNone/>
            </a:pPr>
            <a:r>
              <a:rPr lang="en-GB" sz="2400" smtClean="0"/>
              <a:t>                                                                                              (2)</a:t>
            </a:r>
          </a:p>
          <a:p>
            <a:pPr eaLnBrk="1" hangingPunct="1">
              <a:lnSpc>
                <a:spcPct val="90000"/>
              </a:lnSpc>
              <a:buFontTx/>
              <a:buNone/>
            </a:pPr>
            <a:endParaRPr lang="en-GB" sz="2400" smtClean="0"/>
          </a:p>
          <a:p>
            <a:pPr eaLnBrk="1" hangingPunct="1">
              <a:lnSpc>
                <a:spcPct val="90000"/>
              </a:lnSpc>
            </a:pPr>
            <a:r>
              <a:rPr lang="en-GB" sz="2800" smtClean="0"/>
              <a:t>For this reason, Hebb’s rule plays an important role in studies of ANN algorithms much “younger” than the rule itself, such as </a:t>
            </a:r>
            <a:r>
              <a:rPr lang="en-GB" sz="2800" b="1" i="1" u="sng" smtClean="0">
                <a:solidFill>
                  <a:srgbClr val="FF0000"/>
                </a:solidFill>
              </a:rPr>
              <a:t>unsupervised learning</a:t>
            </a:r>
            <a:r>
              <a:rPr lang="en-GB" sz="2800" smtClean="0"/>
              <a:t> or </a:t>
            </a:r>
            <a:r>
              <a:rPr lang="en-GB" sz="2800" b="1" i="1" u="sng" smtClean="0">
                <a:solidFill>
                  <a:srgbClr val="FF0000"/>
                </a:solidFill>
              </a:rPr>
              <a:t>self-organisation</a:t>
            </a:r>
            <a:r>
              <a:rPr lang="en-GB" sz="2800" smtClean="0"/>
              <a:t>, which we shall consider later</a:t>
            </a:r>
            <a:r>
              <a:rPr lang="en-GB" sz="2800" i="1" smtClean="0"/>
              <a:t>.</a:t>
            </a:r>
          </a:p>
          <a:p>
            <a:pPr eaLnBrk="1" hangingPunct="1">
              <a:lnSpc>
                <a:spcPct val="90000"/>
              </a:lnSpc>
              <a:buFontTx/>
              <a:buNone/>
            </a:pPr>
            <a:r>
              <a:rPr lang="en-GB" sz="2400" smtClean="0"/>
              <a:t> </a:t>
            </a:r>
          </a:p>
          <a:p>
            <a:pPr eaLnBrk="1" hangingPunct="1">
              <a:lnSpc>
                <a:spcPct val="90000"/>
              </a:lnSpc>
              <a:buFontTx/>
              <a:buNone/>
            </a:pPr>
            <a:endParaRPr lang="en-GB" sz="2400" smtClean="0"/>
          </a:p>
        </p:txBody>
      </p:sp>
      <p:graphicFrame>
        <p:nvGraphicFramePr>
          <p:cNvPr id="7170" name="Object 4"/>
          <p:cNvGraphicFramePr>
            <a:graphicFrameLocks noChangeAspect="1"/>
          </p:cNvGraphicFramePr>
          <p:nvPr>
            <p:ph sz="quarter" idx="2"/>
          </p:nvPr>
        </p:nvGraphicFramePr>
        <p:xfrm>
          <a:off x="3614143" y="1268416"/>
          <a:ext cx="2285604" cy="604837"/>
        </p:xfrm>
        <a:graphic>
          <a:graphicData uri="http://schemas.openxmlformats.org/presentationml/2006/ole">
            <p:oleObj spid="_x0000_s180226" name="Equation" r:id="rId3" imgW="1180800" imgH="253800" progId="Equation.3">
              <p:embed/>
            </p:oleObj>
          </a:graphicData>
        </a:graphic>
      </p:graphicFrame>
      <p:graphicFrame>
        <p:nvGraphicFramePr>
          <p:cNvPr id="7171" name="Object 5"/>
          <p:cNvGraphicFramePr>
            <a:graphicFrameLocks noChangeAspect="1"/>
          </p:cNvGraphicFramePr>
          <p:nvPr>
            <p:ph sz="quarter" idx="3"/>
          </p:nvPr>
        </p:nvGraphicFramePr>
        <p:xfrm>
          <a:off x="3775374" y="1989141"/>
          <a:ext cx="1828998" cy="600075"/>
        </p:xfrm>
        <a:graphic>
          <a:graphicData uri="http://schemas.openxmlformats.org/presentationml/2006/ole">
            <p:oleObj spid="_x0000_s180227" name="Equation" r:id="rId4" imgW="952200" imgH="253800" progId="Equation.3">
              <p:embed/>
            </p:oleObj>
          </a:graphicData>
        </a:graphic>
      </p:graphicFrame>
      <p:sp>
        <p:nvSpPr>
          <p:cNvPr id="7174" name="Rectangle 6"/>
          <p:cNvSpPr>
            <a:spLocks noChangeArrowheads="1"/>
          </p:cNvSpPr>
          <p:nvPr/>
        </p:nvSpPr>
        <p:spPr bwMode="auto">
          <a:xfrm>
            <a:off x="507340" y="1196979"/>
            <a:ext cx="8813932" cy="1368425"/>
          </a:xfrm>
          <a:prstGeom prst="rect">
            <a:avLst/>
          </a:prstGeom>
          <a:noFill/>
          <a:ln w="381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228600" y="625525"/>
            <a:ext cx="9357816" cy="6232475"/>
          </a:xfrm>
          <a:prstGeom prst="rect">
            <a:avLst/>
          </a:prstGeom>
          <a:noFill/>
          <a:ln w="12700" cap="sq">
            <a:noFill/>
            <a:miter lim="800000"/>
            <a:headEnd type="none" w="sm" len="sm"/>
            <a:tailEnd type="none" w="sm" len="sm"/>
          </a:ln>
          <a:effectLst/>
        </p:spPr>
        <p:txBody>
          <a:bodyPr wrap="square">
            <a:spAutoFit/>
          </a:bodyPr>
          <a:lstStyle/>
          <a:p>
            <a:pPr marL="460375" indent="-460375">
              <a:spcBef>
                <a:spcPct val="50000"/>
              </a:spcBef>
              <a:tabLst>
                <a:tab pos="288925" algn="l"/>
              </a:tabLst>
              <a:defRPr/>
            </a:pPr>
            <a:r>
              <a:rPr lang="en-US" sz="3000" dirty="0">
                <a:solidFill>
                  <a:srgbClr val="FFFFFF"/>
                </a:solidFill>
                <a:effectLst>
                  <a:outerShdw blurRad="38100" dist="38100" dir="2700000" algn="tl">
                    <a:srgbClr val="000000"/>
                  </a:outerShdw>
                </a:effectLst>
                <a:latin typeface="Times New Roman" pitchFamily="18" charset="0"/>
              </a:rPr>
              <a:t>    </a:t>
            </a:r>
            <a:r>
              <a:rPr lang="en-US" sz="3000" b="1" dirty="0" err="1">
                <a:latin typeface="Times New Roman" pitchFamily="18" charset="0"/>
              </a:rPr>
              <a:t>Hebb’s</a:t>
            </a:r>
            <a:r>
              <a:rPr lang="en-US" sz="3000" b="1" dirty="0">
                <a:latin typeface="Times New Roman" pitchFamily="18" charset="0"/>
              </a:rPr>
              <a:t> Law can be represented in the form of two  </a:t>
            </a:r>
            <a:r>
              <a:rPr lang="en-US" sz="3000" b="1" dirty="0" smtClean="0">
                <a:latin typeface="Times New Roman" pitchFamily="18" charset="0"/>
              </a:rPr>
              <a:t>rules</a:t>
            </a:r>
            <a:r>
              <a:rPr lang="en-US" sz="3000" b="1" dirty="0">
                <a:latin typeface="Times New Roman" pitchFamily="18" charset="0"/>
              </a:rPr>
              <a:t>:</a:t>
            </a:r>
          </a:p>
          <a:p>
            <a:pPr marL="460375" indent="-460375" algn="just">
              <a:spcBef>
                <a:spcPct val="50000"/>
              </a:spcBef>
              <a:buFontTx/>
              <a:buAutoNum type="arabicPeriod"/>
              <a:tabLst>
                <a:tab pos="288925" algn="l"/>
              </a:tabLst>
              <a:defRPr/>
            </a:pPr>
            <a:r>
              <a:rPr lang="en-US" sz="3000" b="1" dirty="0">
                <a:latin typeface="Times New Roman" pitchFamily="18" charset="0"/>
              </a:rPr>
              <a:t>If two neurons on either side of a connection    are activated synchronously, then the weight of    that connection is increased.</a:t>
            </a:r>
          </a:p>
          <a:p>
            <a:pPr marL="460375" indent="-460375" algn="just">
              <a:spcBef>
                <a:spcPct val="50000"/>
              </a:spcBef>
              <a:buFontTx/>
              <a:buAutoNum type="arabicPeriod"/>
              <a:tabLst>
                <a:tab pos="288925" algn="l"/>
              </a:tabLst>
              <a:defRPr/>
            </a:pPr>
            <a:r>
              <a:rPr lang="en-US" sz="3000" b="1" dirty="0">
                <a:latin typeface="Times New Roman" pitchFamily="18" charset="0"/>
              </a:rPr>
              <a:t>If two neurons on either side of a connection    are activated asynchronously, then the weight    of that connection is decreased.              </a:t>
            </a:r>
          </a:p>
          <a:p>
            <a:pPr marL="460375" indent="-460375" algn="just">
              <a:lnSpc>
                <a:spcPct val="95000"/>
              </a:lnSpc>
              <a:spcBef>
                <a:spcPct val="50000"/>
              </a:spcBef>
              <a:tabLst>
                <a:tab pos="288925" algn="l"/>
              </a:tabLst>
              <a:defRPr/>
            </a:pPr>
            <a:r>
              <a:rPr lang="en-US" sz="3000" b="1" dirty="0">
                <a:latin typeface="Times New Roman" pitchFamily="18" charset="0"/>
              </a:rPr>
              <a:t>    </a:t>
            </a:r>
            <a:r>
              <a:rPr lang="en-US" sz="3000" b="1" dirty="0" smtClean="0">
                <a:latin typeface="Times New Roman" pitchFamily="18" charset="0"/>
              </a:rPr>
              <a:t>  </a:t>
            </a:r>
            <a:r>
              <a:rPr lang="en-US" sz="3000" b="1" dirty="0" err="1" smtClean="0">
                <a:latin typeface="Times New Roman" pitchFamily="18" charset="0"/>
              </a:rPr>
              <a:t>Hebb’s</a:t>
            </a:r>
            <a:r>
              <a:rPr lang="en-US" sz="3000" b="1" dirty="0" smtClean="0">
                <a:latin typeface="Times New Roman" pitchFamily="18" charset="0"/>
              </a:rPr>
              <a:t> </a:t>
            </a:r>
            <a:r>
              <a:rPr lang="en-US" sz="3000" b="1" dirty="0">
                <a:latin typeface="Times New Roman" pitchFamily="18" charset="0"/>
              </a:rPr>
              <a:t>Law provides the basis for learning    without a teacher. Learning here is a local   phenomenon occurring without feedback from    the environment.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3910</TotalTime>
  <Words>6140</Words>
  <Application>Microsoft Office PowerPoint</Application>
  <PresentationFormat>A4 Paper (210x297 mm)</PresentationFormat>
  <Paragraphs>1923</Paragraphs>
  <Slides>166</Slides>
  <Notes>13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166</vt:i4>
      </vt:variant>
    </vt:vector>
  </HeadingPairs>
  <TitlesOfParts>
    <vt:vector size="170" baseType="lpstr">
      <vt:lpstr>Office Theme</vt:lpstr>
      <vt:lpstr>Picture Publisher Image</vt:lpstr>
      <vt:lpstr>Equation</vt:lpstr>
      <vt:lpstr>Bitmap Image</vt:lpstr>
      <vt:lpstr>Slide 1</vt:lpstr>
      <vt:lpstr>Electrical Controller </vt:lpstr>
      <vt:lpstr>MOVIES </vt:lpstr>
      <vt:lpstr>Intelligent Control System  COURSE OUTCOMES</vt:lpstr>
      <vt:lpstr>ICS SYLLABUS</vt:lpstr>
      <vt:lpstr>ICS SYLLABUS</vt:lpstr>
      <vt:lpstr>Slide 7</vt:lpstr>
      <vt:lpstr>Slide 8</vt:lpstr>
      <vt:lpstr>Slide 9</vt:lpstr>
      <vt:lpstr>Slide 10</vt:lpstr>
      <vt:lpstr>India Population 135  Croce's </vt:lpstr>
      <vt:lpstr>What is intelligence?</vt:lpstr>
      <vt:lpstr>Slide 13</vt:lpstr>
      <vt:lpstr>Early History</vt:lpstr>
      <vt:lpstr>Slide 15</vt:lpstr>
      <vt:lpstr>CHALLENGES</vt:lpstr>
      <vt:lpstr>FUTURE OF AI</vt:lpstr>
      <vt:lpstr>PROS   &amp; CONS</vt:lpstr>
      <vt:lpstr>Human Brain</vt:lpstr>
      <vt:lpstr>Human Brain</vt:lpstr>
      <vt:lpstr>Human Brain  consists of  neurons1010 and interconnection of 104 of each neuron Brain network is massively Parallel     </vt:lpstr>
      <vt:lpstr>Slide 22</vt:lpstr>
      <vt:lpstr>NNs vs Computers</vt:lpstr>
      <vt:lpstr>Biological Neuron Network </vt:lpstr>
      <vt:lpstr>Biological Neuron Network </vt:lpstr>
      <vt:lpstr>Biological Neuron</vt:lpstr>
      <vt:lpstr>Biological Neuron</vt:lpstr>
      <vt:lpstr>Neuron Model</vt:lpstr>
      <vt:lpstr>WHY ARTIFICIAL NEURAL NETWORKS? The long course of evolution has given the human brain many desirable characteristics not present in von Neumann or modern parallel computers. These massively parallel systems with large numbers of interconnected simple processors may solve a variety of challenging computational problems. These include  .Massive parallelism  .Distributed representation and computation  .Learning ability  .Generalization ability  .Adaptively  .Inherent contextual information processing  .Fault tolerance  and .Low energy consumption.</vt:lpstr>
      <vt:lpstr>Artificial Neural Network</vt:lpstr>
      <vt:lpstr>Artificial neurons Neuron</vt:lpstr>
      <vt:lpstr>Artificial Neural Networks</vt:lpstr>
      <vt:lpstr>Artificial neural networks</vt:lpstr>
      <vt:lpstr>Model of Artificial neuron</vt:lpstr>
      <vt:lpstr>Artificial neurons</vt:lpstr>
      <vt:lpstr>Weights</vt:lpstr>
      <vt:lpstr>Weight matrix</vt:lpstr>
      <vt:lpstr>Weights contd…</vt:lpstr>
      <vt:lpstr>Activation Functions</vt:lpstr>
      <vt:lpstr>Bias</vt:lpstr>
      <vt:lpstr>Why Bias is required?</vt:lpstr>
      <vt:lpstr>Information flow in nervous system</vt:lpstr>
      <vt:lpstr>General symbol of neuron consisting of processing node and synaptic connections</vt:lpstr>
      <vt:lpstr>Threshold</vt:lpstr>
      <vt:lpstr>Model of Artificial neuron</vt:lpstr>
      <vt:lpstr>Neuron Modeling for ANN</vt:lpstr>
      <vt:lpstr>Activation functions</vt:lpstr>
      <vt:lpstr>Activation functions</vt:lpstr>
      <vt:lpstr>Model of Artificial neuron</vt:lpstr>
      <vt:lpstr>Model of Artificial neuron</vt:lpstr>
      <vt:lpstr>ANN:Classification</vt:lpstr>
      <vt:lpstr>Single-layer feed forward network</vt:lpstr>
      <vt:lpstr>Single-layer Feed forward network</vt:lpstr>
      <vt:lpstr>Single-layer Feed forward network</vt:lpstr>
      <vt:lpstr>Slide 55</vt:lpstr>
      <vt:lpstr>Slide 56</vt:lpstr>
      <vt:lpstr>Slide 57</vt:lpstr>
      <vt:lpstr>Historical Development of ANN</vt:lpstr>
      <vt:lpstr>Historical Development of ANN</vt:lpstr>
      <vt:lpstr>Historical Development of ANN</vt:lpstr>
      <vt:lpstr>Historical Development of ANN</vt:lpstr>
      <vt:lpstr>Historical Development of NN</vt:lpstr>
      <vt:lpstr>Learning in ANN</vt:lpstr>
      <vt:lpstr>Supervised Learning</vt:lpstr>
      <vt:lpstr>Supervised learning contd.</vt:lpstr>
      <vt:lpstr>Slide 66</vt:lpstr>
      <vt:lpstr>Unsupervised learning </vt:lpstr>
      <vt:lpstr>Learning in ANN</vt:lpstr>
      <vt:lpstr>When Reinforcement learning is used?</vt:lpstr>
      <vt:lpstr>Modelling Neurons</vt:lpstr>
      <vt:lpstr>Modelling Neurons</vt:lpstr>
      <vt:lpstr>McCulloch-Pitts Neuron</vt:lpstr>
      <vt:lpstr>McCulloch-Pitts Neuron</vt:lpstr>
      <vt:lpstr>McCulloch-Pitts Neuron</vt:lpstr>
      <vt:lpstr>McCulloch-Pitts Neuron</vt:lpstr>
      <vt:lpstr>McCulloch-Pitts Neuron</vt:lpstr>
      <vt:lpstr>McCulloch-Pitts Neuron</vt:lpstr>
      <vt:lpstr>McCulloch-Pitts Neuron</vt:lpstr>
      <vt:lpstr>McCulloch-Pitts Neuron</vt:lpstr>
      <vt:lpstr>McCulloch-Pitts Neuron</vt:lpstr>
      <vt:lpstr>McCulloch-Pitts Neuron</vt:lpstr>
      <vt:lpstr>McCulloch-Pitts Neuron</vt:lpstr>
      <vt:lpstr>McCulloch-Pitts Neuron</vt:lpstr>
      <vt:lpstr>The analysis of a two-layer feedforward network using neurons having the bipolar binary activation function given Main purpose is to find output o5 for a given network and input pattern. Each of the network layers is described </vt:lpstr>
      <vt:lpstr>Slide 85</vt:lpstr>
      <vt:lpstr>Slide 86</vt:lpstr>
      <vt:lpstr>P) The Network used in the figure is an analog – to- digital converter and can be used for coding a continuous value x into 4 bit unipolar binary code (o3 o2 o1 o0). Analyze the network and find the range of x that is converted in each of the binary code(0 0 0 0),…..(1 1 1 1).Assume   -1&lt;x&lt;16 and unipolar binary neurons. </vt:lpstr>
      <vt:lpstr>Slide 88</vt:lpstr>
      <vt:lpstr>Slide 89</vt:lpstr>
      <vt:lpstr>ANN Learning rules. </vt:lpstr>
      <vt:lpstr>ANN Learning rules. </vt:lpstr>
      <vt:lpstr>ANN Learning rules. </vt:lpstr>
      <vt:lpstr>ANN Learning rules. </vt:lpstr>
      <vt:lpstr>Hebb’s rule (1949).</vt:lpstr>
      <vt:lpstr>Hebb’s rule (1949).</vt:lpstr>
      <vt:lpstr>Hebb’s rule (1949).</vt:lpstr>
      <vt:lpstr>Hebb’s rule (1949).</vt:lpstr>
      <vt:lpstr>Hebb’s rule (1949).</vt:lpstr>
      <vt:lpstr>Slide 99</vt:lpstr>
      <vt:lpstr>Hebb’s rule in practice.</vt:lpstr>
      <vt:lpstr>Hebb’s rule in practice.</vt:lpstr>
      <vt:lpstr>Hebb’s rule in practice.</vt:lpstr>
      <vt:lpstr>Hebb’s rule in practice.</vt:lpstr>
      <vt:lpstr>Hebb’s rule in practice.</vt:lpstr>
      <vt:lpstr>Hebb’s rule in practice.</vt:lpstr>
      <vt:lpstr>Hebb’s rule in practice.</vt:lpstr>
      <vt:lpstr>Hebb’s rule in practice.</vt:lpstr>
      <vt:lpstr>Hebb’s rule in practice.</vt:lpstr>
      <vt:lpstr>Hebb’s rule in practice.</vt:lpstr>
      <vt:lpstr>Hebb’s rule in practice.</vt:lpstr>
      <vt:lpstr>Hebb’s rule in practice.</vt:lpstr>
      <vt:lpstr>Hebb’s rule in practice.</vt:lpstr>
      <vt:lpstr>Hebb’s rule in practice.</vt:lpstr>
      <vt:lpstr>Hebb’s rule in practice.</vt:lpstr>
      <vt:lpstr>Hebb’s rule in practice.</vt:lpstr>
      <vt:lpstr>Hebb’s rule in practice.</vt:lpstr>
      <vt:lpstr>Hebb’s rule in practice.</vt:lpstr>
      <vt:lpstr>Hebb’s rule in practice.</vt:lpstr>
      <vt:lpstr>Hebb’s rule in practice.</vt:lpstr>
      <vt:lpstr>Hebb’s rule in practice.</vt:lpstr>
      <vt:lpstr>Hebb’s rule in practice.</vt:lpstr>
      <vt:lpstr>Slide 122</vt:lpstr>
      <vt:lpstr>Slide 123</vt:lpstr>
      <vt:lpstr>Perceptron Learning rule</vt:lpstr>
      <vt:lpstr>Delta Learning Rule</vt:lpstr>
      <vt:lpstr>Delta Learning Rule Contd.</vt:lpstr>
      <vt:lpstr>Widrow-Hoff learning Rule</vt:lpstr>
      <vt:lpstr>Winner-Take-All learning rules</vt:lpstr>
      <vt:lpstr>Winner-Take-All Learning rule Contd…</vt:lpstr>
      <vt:lpstr>Outstar learning rule</vt:lpstr>
      <vt:lpstr>Outstar learning rule</vt:lpstr>
      <vt:lpstr>Summary of learning rules</vt:lpstr>
      <vt:lpstr>Slide 133</vt:lpstr>
      <vt:lpstr>Slide 134</vt:lpstr>
      <vt:lpstr>Slide 135</vt:lpstr>
      <vt:lpstr>Perceptron application</vt:lpstr>
      <vt:lpstr>Architecture</vt:lpstr>
      <vt:lpstr>Perceptron: Neuron Model</vt:lpstr>
      <vt:lpstr>Perceptron learning rule</vt:lpstr>
      <vt:lpstr>Slide 140</vt:lpstr>
      <vt:lpstr>Slide 141</vt:lpstr>
      <vt:lpstr>Slide 142</vt:lpstr>
      <vt:lpstr>Slide 143</vt:lpstr>
      <vt:lpstr>Slide 144</vt:lpstr>
      <vt:lpstr>Perceptron: Applications </vt:lpstr>
      <vt:lpstr>Perceptron: Classification </vt:lpstr>
      <vt:lpstr>Perceptron: Limitations </vt:lpstr>
      <vt:lpstr>Perceptron: Limitations</vt:lpstr>
      <vt:lpstr>Perceptron: Learning Algorithm </vt:lpstr>
      <vt:lpstr>The fixed-increment learning algorithm</vt:lpstr>
      <vt:lpstr>  Adaptive Linear Neuron (Adaline)  </vt:lpstr>
      <vt:lpstr>Slide 152</vt:lpstr>
      <vt:lpstr>Training Algorithm </vt:lpstr>
      <vt:lpstr>Training Algorithm(Cont)</vt:lpstr>
      <vt:lpstr>Adaline: Adaptive Linear Element</vt:lpstr>
      <vt:lpstr>Steepest Descent Method</vt:lpstr>
      <vt:lpstr>Least-Mean-Square algorithm  (Widrow-Hoff algorithm)</vt:lpstr>
      <vt:lpstr>  Multiple Adaptive Linear Neuron M-adaline  </vt:lpstr>
      <vt:lpstr>         The architecture of Madaline consists of “n” neurons of the input layer, “m” neurons of the Adaline layer, and 1 neuron of the Madaline layer. The Adaline layer can be considered as the hidden layer as it is between the input layer and the output layer, i.e. the Madaline layer.</vt:lpstr>
      <vt:lpstr>Architecture </vt:lpstr>
      <vt:lpstr>Training Algorithm </vt:lpstr>
      <vt:lpstr>Training Algorithm</vt:lpstr>
      <vt:lpstr>Training Algorithm</vt:lpstr>
      <vt:lpstr>Training Algorithm</vt:lpstr>
      <vt:lpstr>XOR Using Activation Function as Binary Unipolar  </vt:lpstr>
      <vt:lpstr>Slide 166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Lenovo</cp:lastModifiedBy>
  <cp:revision>254</cp:revision>
  <dcterms:created xsi:type="dcterms:W3CDTF">2018-11-20T09:28:56Z</dcterms:created>
  <dcterms:modified xsi:type="dcterms:W3CDTF">2023-12-01T10:50:36Z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2017-01-15T00:00:00Z</vt:filetime>
  </property>
  <property fmtid="{D5CDD505-2E9C-101B-9397-08002B2CF9AE}" pid="3" name="Creator">
    <vt:lpwstr>Microsoft® PowerPoint® 2013</vt:lpwstr>
  </property>
  <property fmtid="{D5CDD505-2E9C-101B-9397-08002B2CF9AE}" pid="4" name="LastSaved">
    <vt:filetime>2018-11-20T00:00:00Z</vt:filetime>
  </property>
</Properties>
</file>